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8" r:id="rId4"/>
    <p:sldMasterId id="2147483690" r:id="rId5"/>
  </p:sldMasterIdLst>
  <p:notesMasterIdLst>
    <p:notesMasterId r:id="rId45"/>
  </p:notesMasterIdLst>
  <p:sldIdLst>
    <p:sldId id="318" r:id="rId6"/>
    <p:sldId id="257" r:id="rId7"/>
    <p:sldId id="319" r:id="rId8"/>
    <p:sldId id="346" r:id="rId9"/>
    <p:sldId id="347" r:id="rId10"/>
    <p:sldId id="348" r:id="rId11"/>
    <p:sldId id="349" r:id="rId12"/>
    <p:sldId id="350" r:id="rId13"/>
    <p:sldId id="320" r:id="rId14"/>
    <p:sldId id="324" r:id="rId15"/>
    <p:sldId id="325" r:id="rId16"/>
    <p:sldId id="326" r:id="rId17"/>
    <p:sldId id="327" r:id="rId18"/>
    <p:sldId id="328" r:id="rId19"/>
    <p:sldId id="329" r:id="rId20"/>
    <p:sldId id="330" r:id="rId21"/>
    <p:sldId id="331" r:id="rId22"/>
    <p:sldId id="332" r:id="rId23"/>
    <p:sldId id="333" r:id="rId24"/>
    <p:sldId id="321" r:id="rId25"/>
    <p:sldId id="335" r:id="rId26"/>
    <p:sldId id="336" r:id="rId27"/>
    <p:sldId id="337" r:id="rId28"/>
    <p:sldId id="338" r:id="rId29"/>
    <p:sldId id="339" r:id="rId30"/>
    <p:sldId id="340" r:id="rId31"/>
    <p:sldId id="341" r:id="rId32"/>
    <p:sldId id="342" r:id="rId33"/>
    <p:sldId id="343" r:id="rId34"/>
    <p:sldId id="344" r:id="rId35"/>
    <p:sldId id="345" r:id="rId36"/>
    <p:sldId id="322" r:id="rId37"/>
    <p:sldId id="351" r:id="rId38"/>
    <p:sldId id="352" r:id="rId39"/>
    <p:sldId id="353" r:id="rId40"/>
    <p:sldId id="354" r:id="rId41"/>
    <p:sldId id="355" r:id="rId42"/>
    <p:sldId id="356" r:id="rId43"/>
    <p:sldId id="357"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58E9C5-EEF7-453A-93DD-14ECD354A1C7}">
          <p14:sldIdLst>
            <p14:sldId id="318"/>
            <p14:sldId id="257"/>
            <p14:sldId id="319"/>
            <p14:sldId id="346"/>
            <p14:sldId id="347"/>
            <p14:sldId id="348"/>
            <p14:sldId id="349"/>
            <p14:sldId id="350"/>
            <p14:sldId id="320"/>
            <p14:sldId id="324"/>
            <p14:sldId id="325"/>
            <p14:sldId id="326"/>
            <p14:sldId id="327"/>
            <p14:sldId id="328"/>
            <p14:sldId id="329"/>
            <p14:sldId id="330"/>
            <p14:sldId id="331"/>
            <p14:sldId id="332"/>
            <p14:sldId id="333"/>
            <p14:sldId id="321"/>
            <p14:sldId id="335"/>
            <p14:sldId id="336"/>
            <p14:sldId id="337"/>
            <p14:sldId id="338"/>
            <p14:sldId id="339"/>
            <p14:sldId id="340"/>
            <p14:sldId id="341"/>
            <p14:sldId id="342"/>
            <p14:sldId id="343"/>
            <p14:sldId id="344"/>
            <p14:sldId id="345"/>
            <p14:sldId id="322"/>
            <p14:sldId id="351"/>
            <p14:sldId id="352"/>
            <p14:sldId id="353"/>
            <p14:sldId id="354"/>
            <p14:sldId id="355"/>
            <p14:sldId id="356"/>
            <p14:sldId id="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3" autoAdjust="0"/>
    <p:restoredTop sz="94712" autoAdjust="0"/>
  </p:normalViewPr>
  <p:slideViewPr>
    <p:cSldViewPr snapToGrid="0">
      <p:cViewPr varScale="1">
        <p:scale>
          <a:sx n="82" d="100"/>
          <a:sy n="82" d="100"/>
        </p:scale>
        <p:origin x="653" y="58"/>
      </p:cViewPr>
      <p:guideLst/>
    </p:cSldViewPr>
  </p:slideViewPr>
  <p:notesTextViewPr>
    <p:cViewPr>
      <p:scale>
        <a:sx n="1" d="1"/>
        <a:sy n="1" d="1"/>
      </p:scale>
      <p:origin x="0" y="0"/>
    </p:cViewPr>
  </p:notesTextViewPr>
  <p:sorterViewPr>
    <p:cViewPr>
      <p:scale>
        <a:sx n="100" d="100"/>
        <a:sy n="100" d="100"/>
      </p:scale>
      <p:origin x="0" y="-19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6-12T12:23:21.167"/>
    </inkml:context>
    <inkml:brush xml:id="br0">
      <inkml:brushProperty name="width" value="0.25" units="cm"/>
      <inkml:brushProperty name="height" value="0.5" units="cm"/>
      <inkml:brushProperty name="color" value="#00FFFF"/>
      <inkml:brushProperty name="tip" value="rectangle"/>
      <inkml:brushProperty name="rasterOp" value="maskPen"/>
      <inkml:brushProperty name="ignorePressure" value="1"/>
    </inkml:brush>
  </inkml:definitions>
  <inkml:trace contextRef="#ctx0" brushRef="#br0">1 101,'4'0,"14"0,17 0,14 0,4 0,5 0,-3 0,2 0,7 0,2 0,-2 0,-4 0,1 0,-2 0,2 0,-1 0,-3 0,-2 0,2 0,4 0,-5 0,2 0,-6 0,-3 0,-5 0,-2 0,4 0,3 0,1 0,1 0,0 0,4 0,5 0,5 0,4 0,3 0,2 0,0 0,1 0,0 0,-4 0,-2 0,-4 0,-1 0,-2 0,-4 0,1 0,3 0,8 0,12 0,10 0,10 0,4 0,10 0,18 0,8 0,4 0,-1 0,4 0,-11 0,-17 0,-11 0,-16 0,-12 0,-3 0,-7 0,-2 0,-1 0,0 0,1 0,6 0,2 0,-8 0,-3 0,0 0,0 0,2 0,2 0,1 0,1 0,1 0,0 0,9 0,2 0,4 0,4 0,-6 0,-5 0,-4 0,-3-4,-5-2,-11 1,-7 1,-8 1,1-3,6-1,6 1,6 2,6-3,7-4,3-1,5 2,6 3,-9 2,-6 3,-7 0,-11 2,-10 1,-6-1,-9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6-12T12:23:24.644"/>
    </inkml:context>
    <inkml:brush xml:id="br0">
      <inkml:brushProperty name="width" value="0.25" units="cm"/>
      <inkml:brushProperty name="height" value="0.5" units="cm"/>
      <inkml:brushProperty name="color" value="#00FFFF"/>
      <inkml:brushProperty name="tip" value="rectangle"/>
      <inkml:brushProperty name="rasterOp" value="maskPen"/>
      <inkml:brushProperty name="ignorePressure" value="1"/>
    </inkml:brush>
  </inkml:definitions>
  <inkml:trace contextRef="#ctx0" brushRef="#br0">1 45,'4'0,"10"0,6 0,18 0,14 0,2 0,14 0,19 0,17 0,3 0,4 0,-4 0,1 0,-2 0,3-4,3-2,8 1,-3 0,-2 2,-3 1,9 1,1 1,0 0,-8 0,-11 0,-10 1,-8-1,-2 0,-3 0,-2 0,-6 0,-7 0,-2 0,6 0,7 0,3 0,1 0,0 0,-6 0,2 0,0 0,0 0,-1 0,9 0,6 0,9 0,16 0,20 0,10 0,11 0,12 0,3 0,-3 0,-5 0,-4 0,-5 0,-7 0,-12 0,-8 0,-5 0,-6 0,3 0,1 0,-7 0,-1 0,1 0,6 0,4 0,7 0,-3 0,-10 0,-16 0,-22 0,-15 0,-15 0,-11 0,-9 0,-4 0,10 0,12 0,10 0,9 0,9-4,-4-2,-9 1,-16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6-12T12:24:03"/>
    </inkml:context>
    <inkml:brush xml:id="br0">
      <inkml:brushProperty name="width" value="0.25" units="cm"/>
      <inkml:brushProperty name="height" value="0.5" units="cm"/>
      <inkml:brushProperty name="color" value="#FF00FF"/>
      <inkml:brushProperty name="tip" value="rectangle"/>
      <inkml:brushProperty name="rasterOp" value="maskPen"/>
      <inkml:brushProperty name="ignorePressure" value="1"/>
    </inkml:brush>
  </inkml:definitions>
  <inkml:trace contextRef="#ctx0" brushRef="#br0">1 1,'4'0,"11"0,15 0,9 0,24 0,44 0,44 0,25 0,23 0,-4 0,-8 0,-5 0,-12 0,-17 0,-17 0,-9 0,-8 0,1 0,12 0,6 0,2 0,5 0,10 0,10 0,3 0,-4 0,0 0,0 0,1 0,3 0,-1 0,3 0,0 0,1 0,6 0,4 0,0 0,-3 0,-3 0,-1 0,-13 0,-11 0,-14 0,-15 0,-13 0,-16 0,-11 0,-9 0,-5 0,-1 0,8 0,1 0,-1 0,6 0,-1 0,5 0,-2 0,-2 0,-6 0,-4 0,-3 0,-1 0,2 0,3 0,5 0,5 0,-3 0,-2 0,-3 0,-11 0,-12 0,-7 0,-9 0,-4 0,-5 0,-3 0,2 0,1 0,0 0,-2 0,0 0,3 0,1 0,-1 0,-1 0,-2 0,-3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6-12T12:24:03"/>
    </inkml:context>
    <inkml:brush xml:id="br0">
      <inkml:brushProperty name="width" value="0.25" units="cm"/>
      <inkml:brushProperty name="height" value="0.5" units="cm"/>
      <inkml:brushProperty name="color" value="#FF00FF"/>
      <inkml:brushProperty name="tip" value="rectangle"/>
      <inkml:brushProperty name="rasterOp" value="maskPen"/>
      <inkml:brushProperty name="ignorePressure" value="1"/>
    </inkml:brush>
  </inkml:definitions>
  <inkml:trace contextRef="#ctx0" brushRef="#br0">125 250,'4'0,"11"0,15 0,9 0,24 0,44 0,44 0,25 0,23 0,-4 0,-8 0,-5 0,-12 0,-17 0,-17 0,-9 0,-8 0,1 0,12 0,6 0,2 0,5 0,10 0,10 0,3 0,-4 0,0 0,0 0,1 0,3 0,-1 0,3 0,0 0,1 0,6 0,4 0,0 0,-3 0,-3 0,-1 0,-13 0,-11 0,-14 0,-15 0,-13 0,-16 0,-11 0,-9 0,-5 0,-1 0,8 0,1 0,-1 0,6 0,-1 0,5 0,-2 0,-2 0,-6 0,-4 0,-3 0,-1 0,2 0,3 0,5 0,5 0,-3 0,-2 0,-3 0,-11 0,-12 0,-7 0,-9 0,-4 0,-5 0,-3 0,2 0,1 0,0 0,-2 0,0 0,3 0,1 0,-1 0,-1 0,-2 0,-3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6-12T12:23:24.644"/>
    </inkml:context>
    <inkml:brush xml:id="br0">
      <inkml:brushProperty name="width" value="0.25" units="cm"/>
      <inkml:brushProperty name="height" value="0.5" units="cm"/>
      <inkml:brushProperty name="color" value="#C5E0B4"/>
      <inkml:brushProperty name="tip" value="rectangle"/>
      <inkml:brushProperty name="rasterOp" value="maskPen"/>
      <inkml:brushProperty name="ignorePressure" value="1"/>
    </inkml:brush>
  </inkml:definitions>
  <inkml:trace contextRef="#ctx0" brushRef="#br0">125 442,'3'0,"5"0,3 0,10 0,9 0,0 0,9 0,10 0,10 0,2 0,2 0,-3 0,1 0,-1 0,2-18,2-8,4 3,-2 1,-1 9,-2 4,6 4,0 5,0 0,-4 0,-7 0,-5 5,-5-5,-1 0,-2 0,-1 0,-3 0,-4 0,-2 0,5 0,3 0,1 0,2 0,-1 0,-3 0,1 0,0 0,0 0,-1 0,6 0,3 0,5 0,9 0,12 0,5 0,6 0,7 0,2 0,-2 0,-3 0,-2 0,-2 0,-5 0,-7 0,-4 0,-3 0,-3 0,1 0,1 0,-4 0,0 0,0 0,3 0,3 0,3 0,-1 0,-5 0,-10 0,-12 0,-9 0,-8 0,-7 0,-4 0,-3 0,5 0,8 0,5 0,6 0,4-18,-2-9,-4 5,-10 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6-12T12:23:24.644"/>
    </inkml:context>
    <inkml:brush xml:id="br0">
      <inkml:brushProperty name="width" value="0.25" units="cm"/>
      <inkml:brushProperty name="height" value="0.5" units="cm"/>
      <inkml:brushProperty name="color" value="#C5E0B4"/>
      <inkml:brushProperty name="tip" value="rectangle"/>
      <inkml:brushProperty name="rasterOp" value="maskPen"/>
      <inkml:brushProperty name="ignorePressure" value="1"/>
    </inkml:brush>
  </inkml:definitions>
  <inkml:trace contextRef="#ctx0" brushRef="#br0">125 293,'4'0,"10"0,6 0,18 0,14 0,2 0,14 0,19 0,17 0,3 0,4 0,-4 0,1 0,-2 0,3-4,3-2,8 1,-3 0,-2 3,-3 0,9 1,1 1,0 0,-8 0,-11 0,-10 1,-8-1,-2 0,-3 0,-2 0,-6 0,-7 0,-2 0,6 0,7 0,3 0,1 0,0 0,-6 0,2 0,0 0,0 0,-1 0,9 0,6 0,9 0,16 0,20 0,10 0,11 0,12 0,3 0,-3 0,-5 0,-4 0,-5 0,-7 0,-12 0,-8 0,-5 0,-6 0,3 0,1 0,-7 0,-1 0,1 0,6 0,4 0,7 0,-3 0,-10 0,-16 0,-22 0,-15 0,-15 0,-11 0,-9 0,-4 0,10 0,12 0,10 0,9 0,9-4,-4-2,-9 1,-16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6-12T12:23:24.644"/>
    </inkml:context>
    <inkml:brush xml:id="br0">
      <inkml:brushProperty name="width" value="0.25" units="cm"/>
      <inkml:brushProperty name="height" value="0.5" units="cm"/>
      <inkml:brushProperty name="color" value="#C5E0B4"/>
      <inkml:brushProperty name="tip" value="rectangle"/>
      <inkml:brushProperty name="rasterOp" value="maskPen"/>
      <inkml:brushProperty name="ignorePressure" value="1"/>
    </inkml:brush>
  </inkml:definitions>
  <inkml:trace contextRef="#ctx0" brushRef="#br0">125 255,'2'0,"5"0,3 0,8 0,7 0,1 0,7 0,9 0,8 0,2 0,1 0,-1 0,0 0,-1 0,2 11,1 6,4-3,-2 0,-1-8,0-1,3-2,1-3,0 0,-4 0,-6 0,-4-3,-4 3,-1 0,-1 0,-2 0,-2 0,-3 0,-2 0,3 0,4 0,1 0,1 0,-1 0,-2 0,1 0,-1 0,1 0,-1 0,5 0,2 0,5 0,7 0,10 0,5 0,6 0,5 0,1 0,-1 0,-2 0,-3 0,-1 0,-4 0,-6 0,-4 0,-2 0,-3 0,1 0,1 0,-3 0,-1 0,0 0,4 0,1 0,4 0,-2 0,-5 0,-7 0,-11 0,-7 0,-7 0,-6 0,-4 0,-2 0,5 0,6 0,4 0,5 0,4 12,-2 5,-4-3,-7-3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6-12T12:23:24.644"/>
    </inkml:context>
    <inkml:brush xml:id="br0">
      <inkml:brushProperty name="width" value="0.25" units="cm"/>
      <inkml:brushProperty name="height" value="0.5" units="cm"/>
      <inkml:brushProperty name="color" value="#9DC3E6"/>
      <inkml:brushProperty name="tip" value="rectangle"/>
      <inkml:brushProperty name="rasterOp" value="maskPen"/>
      <inkml:brushProperty name="ignorePressure" value="1"/>
    </inkml:brush>
  </inkml:definitions>
  <inkml:trace contextRef="#ctx0" brushRef="#br0">125 551,'4'0,"10"0,6 0,18 0,14 0,2 0,14 0,19 0,17 0,3 0,4 0,-4 0,1 0,-2 0,3-27,3-15,8 8,-3-1,-2 13,-3 8,9 8,1 6,0 0,-8 0,-11 0,-10 6,-8-6,-2 0,-3 0,-2 0,-6 0,-7 0,-2 0,6 0,7 0,3 0,1 0,0 0,-6 0,2 0,0 0,0 0,-1 0,9 0,6 0,9 0,16 0,19 0,11 0,11 0,12 0,3 0,-3 0,-5 0,-4 0,-5 0,-7 0,-12 0,-8 0,-5 0,-6 0,3 0,1 0,-7 0,-1 0,1 0,6 0,4 0,7 0,-3 0,-10 0,-16 0,-22 0,-15 0,-15 0,-11 0,-9 0,-4 0,10 0,12 0,10 0,9 0,9-27,-4-15,-9 8,-16 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6-12T12:23:24.644"/>
    </inkml:context>
    <inkml:brush xml:id="br0">
      <inkml:brushProperty name="width" value="0.25" units="cm"/>
      <inkml:brushProperty name="height" value="0.5" units="cm"/>
      <inkml:brushProperty name="color" value="#BDD7EE"/>
      <inkml:brushProperty name="tip" value="rectangle"/>
      <inkml:brushProperty name="rasterOp" value="maskPen"/>
      <inkml:brushProperty name="ignorePressure" value="1"/>
    </inkml:brush>
  </inkml:definitions>
  <inkml:trace contextRef="#ctx0" brushRef="#br0">125 374,'3'0,"8"0,4 0,14 0,11 0,1 0,11 0,14 0,14 0,1 0,4 0,-3 0,0 0,-1 0,2-11,3-6,6 2,-3 1,-1 5,-3 4,8 2,0 3,0 0,-6 0,-8 0,-8 3,-7-3,0 0,-3 0,-2 0,-4 0,-5 0,-2 0,5 0,5 0,2 0,1 0,0 0,-4 0,1 0,0 0,0 0,-1 0,7 0,5 0,7 0,11 0,16 0,8 0,8 0,9 0,3 0,-3 0,-3 0,-4 0,-3 0,-6 0,-9 0,-6 0,-4 0,-4 0,2 0,0 0,-5 0,0 0,0 0,5 0,3 0,5 0,-2 0,-7 0,-13 0,-17 0,-11 0,-12 0,-8 0,-7 0,-3 0,8 0,9 0,8 0,6 0,7-12,-3-5,-6 3,-13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560FC-CDFD-412A-A1FB-43A5B22635D7}" type="datetimeFigureOut">
              <a:rPr lang="en-GB" smtClean="0"/>
              <a:t>14/12/2017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8A470-B211-4085-B931-C1F5D56936DA}" type="slidenum">
              <a:rPr lang="en-GB" smtClean="0"/>
              <a:t>‹#›</a:t>
            </a:fld>
            <a:endParaRPr lang="en-GB"/>
          </a:p>
        </p:txBody>
      </p:sp>
    </p:spTree>
    <p:extLst>
      <p:ext uri="{BB962C8B-B14F-4D97-AF65-F5344CB8AC3E}">
        <p14:creationId xmlns:p14="http://schemas.microsoft.com/office/powerpoint/2010/main" val="371025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C8A470-B211-4085-B931-C1F5D56936DA}" type="slidenum">
              <a:rPr lang="en-GB" smtClean="0"/>
              <a:t>1</a:t>
            </a:fld>
            <a:endParaRPr lang="en-GB"/>
          </a:p>
        </p:txBody>
      </p:sp>
    </p:spTree>
    <p:extLst>
      <p:ext uri="{BB962C8B-B14F-4D97-AF65-F5344CB8AC3E}">
        <p14:creationId xmlns:p14="http://schemas.microsoft.com/office/powerpoint/2010/main" val="43042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pl-PL" dirty="0"/>
              <a:t>Go to </a:t>
            </a:r>
            <a:r>
              <a:rPr lang="pl-PL" dirty="0" err="1"/>
              <a:t>funding</a:t>
            </a:r>
            <a:r>
              <a:rPr lang="pl-PL" dirty="0"/>
              <a:t> </a:t>
            </a:r>
            <a:r>
              <a:rPr lang="pl-PL" dirty="0" err="1"/>
              <a:t>opportunities</a:t>
            </a:r>
            <a:r>
              <a:rPr lang="pl-PL" dirty="0"/>
              <a:t>. </a:t>
            </a:r>
          </a:p>
          <a:p>
            <a:pPr marL="171450" indent="-171450">
              <a:buFontTx/>
              <a:buChar char="-"/>
            </a:pPr>
            <a:r>
              <a:rPr lang="pl-PL" dirty="0"/>
              <a:t>- </a:t>
            </a:r>
            <a:r>
              <a:rPr lang="pl-PL" dirty="0" err="1"/>
              <a:t>look</a:t>
            </a:r>
            <a:r>
              <a:rPr lang="pl-PL" dirty="0"/>
              <a:t> </a:t>
            </a:r>
            <a:r>
              <a:rPr lang="pl-PL" dirty="0" err="1"/>
              <a:t>if</a:t>
            </a:r>
            <a:r>
              <a:rPr lang="pl-PL" dirty="0"/>
              <a:t> </a:t>
            </a:r>
            <a:r>
              <a:rPr lang="pl-PL" dirty="0" err="1"/>
              <a:t>there's</a:t>
            </a:r>
            <a:r>
              <a:rPr lang="pl-PL" baseline="0" dirty="0"/>
              <a:t> </a:t>
            </a:r>
            <a:r>
              <a:rPr lang="pl-PL" baseline="0" dirty="0" err="1"/>
              <a:t>any</a:t>
            </a:r>
            <a:r>
              <a:rPr lang="pl-PL" baseline="0" dirty="0"/>
              <a:t> </a:t>
            </a:r>
            <a:r>
              <a:rPr lang="pl-PL" baseline="0" dirty="0" err="1"/>
              <a:t>call</a:t>
            </a:r>
            <a:r>
              <a:rPr lang="pl-PL" baseline="0" dirty="0"/>
              <a:t> </a:t>
            </a:r>
            <a:r>
              <a:rPr lang="pl-PL" baseline="0" dirty="0" err="1"/>
              <a:t>published</a:t>
            </a:r>
            <a:endParaRPr lang="pl-PL" baseline="0" dirty="0"/>
          </a:p>
          <a:p>
            <a:pPr marL="171450" indent="-171450">
              <a:buFontTx/>
              <a:buChar char="-"/>
            </a:pPr>
            <a:r>
              <a:rPr lang="pl-PL" dirty="0"/>
              <a:t>- </a:t>
            </a:r>
            <a:r>
              <a:rPr lang="pl-PL" dirty="0" err="1"/>
              <a:t>check</a:t>
            </a:r>
            <a:r>
              <a:rPr lang="pl-PL" dirty="0"/>
              <a:t> </a:t>
            </a:r>
            <a:r>
              <a:rPr lang="pl-PL" dirty="0" err="1"/>
              <a:t>what</a:t>
            </a:r>
            <a:r>
              <a:rPr lang="pl-PL" dirty="0"/>
              <a:t> </a:t>
            </a:r>
            <a:r>
              <a:rPr lang="pl-PL" dirty="0" err="1"/>
              <a:t>is</a:t>
            </a:r>
            <a:r>
              <a:rPr lang="pl-PL" dirty="0"/>
              <a:t> the </a:t>
            </a:r>
            <a:r>
              <a:rPr lang="pl-PL" dirty="0" err="1"/>
              <a:t>submission</a:t>
            </a:r>
            <a:r>
              <a:rPr lang="pl-PL" dirty="0"/>
              <a:t> </a:t>
            </a:r>
            <a:r>
              <a:rPr lang="pl-PL" dirty="0" err="1"/>
              <a:t>opening</a:t>
            </a:r>
            <a:r>
              <a:rPr lang="pl-PL" dirty="0"/>
              <a:t> </a:t>
            </a:r>
            <a:r>
              <a:rPr lang="pl-PL" dirty="0" err="1"/>
              <a:t>date</a:t>
            </a:r>
            <a:endParaRPr lang="pl-PL" dirty="0"/>
          </a:p>
          <a:p>
            <a:pPr marL="171450" indent="-171450">
              <a:buFontTx/>
              <a:buChar char="-"/>
            </a:pPr>
            <a:r>
              <a:rPr lang="pl-PL" dirty="0"/>
              <a:t>- </a:t>
            </a:r>
            <a:r>
              <a:rPr lang="pl-PL" dirty="0" err="1"/>
              <a:t>check</a:t>
            </a:r>
            <a:r>
              <a:rPr lang="pl-PL" dirty="0"/>
              <a:t> </a:t>
            </a:r>
            <a:r>
              <a:rPr lang="pl-PL" dirty="0" err="1"/>
              <a:t>what</a:t>
            </a:r>
            <a:r>
              <a:rPr lang="pl-PL" dirty="0"/>
              <a:t> </a:t>
            </a:r>
            <a:r>
              <a:rPr lang="pl-PL" dirty="0" err="1"/>
              <a:t>is</a:t>
            </a:r>
            <a:r>
              <a:rPr lang="pl-PL" dirty="0"/>
              <a:t> the </a:t>
            </a:r>
            <a:r>
              <a:rPr lang="pl-PL" dirty="0" err="1"/>
              <a:t>submission</a:t>
            </a:r>
            <a:r>
              <a:rPr lang="pl-PL" dirty="0"/>
              <a:t> </a:t>
            </a:r>
            <a:r>
              <a:rPr lang="pl-PL" dirty="0" err="1"/>
              <a:t>closure</a:t>
            </a:r>
            <a:r>
              <a:rPr lang="pl-PL" baseline="0" dirty="0"/>
              <a:t> </a:t>
            </a:r>
            <a:r>
              <a:rPr lang="pl-PL" baseline="0" dirty="0" err="1"/>
              <a:t>date</a:t>
            </a:r>
            <a:r>
              <a:rPr lang="pl-PL" baseline="0"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8078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49066-DAD4-40B4-9297-27481F109869}"/>
              </a:ext>
            </a:extLst>
          </p:cNvPr>
          <p:cNvSpPr>
            <a:spLocks noGrp="1"/>
          </p:cNvSpPr>
          <p:nvPr>
            <p:ph type="ctrTitle"/>
          </p:nvPr>
        </p:nvSpPr>
        <p:spPr>
          <a:xfrm>
            <a:off x="1524000" y="2699413"/>
            <a:ext cx="9144000" cy="729587"/>
          </a:xfrm>
        </p:spPr>
        <p:txBody>
          <a:bodyPr anchor="b">
            <a:noAutofit/>
          </a:bodyPr>
          <a:lstStyle>
            <a:lvl1pPr marL="0" marR="0" indent="0" algn="ctr" defTabSz="914400" rtl="0" eaLnBrk="1" fontAlgn="auto" latinLnBrk="0" hangingPunct="1">
              <a:lnSpc>
                <a:spcPct val="90000"/>
              </a:lnSpc>
              <a:spcBef>
                <a:spcPct val="0"/>
              </a:spcBef>
              <a:spcAft>
                <a:spcPts val="0"/>
              </a:spcAft>
              <a:buClrTx/>
              <a:buSzTx/>
              <a:buFontTx/>
              <a:buNone/>
              <a:tabLst/>
              <a:defRPr sz="4800">
                <a:solidFill>
                  <a:srgbClr val="002060"/>
                </a:solidFill>
                <a:latin typeface="+mn-lt"/>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fr-FR" dirty="0"/>
          </a:p>
        </p:txBody>
      </p:sp>
      <p:sp>
        <p:nvSpPr>
          <p:cNvPr id="3" name="Sous-titre 2">
            <a:extLst>
              <a:ext uri="{FF2B5EF4-FFF2-40B4-BE49-F238E27FC236}">
                <a16:creationId xmlns:a16="http://schemas.microsoft.com/office/drawing/2014/main" id="{B78005DF-23E9-47A0-ADF3-F1567D432F72}"/>
              </a:ext>
            </a:extLst>
          </p:cNvPr>
          <p:cNvSpPr>
            <a:spLocks noGrp="1"/>
          </p:cNvSpPr>
          <p:nvPr>
            <p:ph type="subTitle" idx="1" hasCustomPrompt="1"/>
          </p:nvPr>
        </p:nvSpPr>
        <p:spPr>
          <a:xfrm>
            <a:off x="1524000" y="3602038"/>
            <a:ext cx="9144000" cy="2449846"/>
          </a:xfrm>
        </p:spPr>
        <p:txBody>
          <a:bodyPr/>
          <a:lstStyle>
            <a:lvl1pPr marL="0" indent="0" algn="ctr">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TEXT</a:t>
            </a:r>
          </a:p>
        </p:txBody>
      </p:sp>
      <p:sp>
        <p:nvSpPr>
          <p:cNvPr id="4" name="Espace réservé de la date 3">
            <a:extLst>
              <a:ext uri="{FF2B5EF4-FFF2-40B4-BE49-F238E27FC236}">
                <a16:creationId xmlns:a16="http://schemas.microsoft.com/office/drawing/2014/main" id="{B6AE8510-D673-440F-A077-7BB7141A543E}"/>
              </a:ext>
            </a:extLst>
          </p:cNvPr>
          <p:cNvSpPr>
            <a:spLocks noGrp="1"/>
          </p:cNvSpPr>
          <p:nvPr>
            <p:ph type="dt" sz="half" idx="10"/>
          </p:nvPr>
        </p:nvSpPr>
        <p:spPr/>
        <p:txBody>
          <a:bodyPr/>
          <a:lstStyle/>
          <a:p>
            <a:fld id="{E753D9FB-1702-4303-994B-2C880491BE40}" type="datetimeFigureOut">
              <a:rPr lang="fr-FR" smtClean="0"/>
              <a:t>14/12/2017</a:t>
            </a:fld>
            <a:endParaRPr lang="fr-FR" dirty="0"/>
          </a:p>
        </p:txBody>
      </p:sp>
      <p:sp>
        <p:nvSpPr>
          <p:cNvPr id="5" name="Espace réservé du pied de page 4">
            <a:extLst>
              <a:ext uri="{FF2B5EF4-FFF2-40B4-BE49-F238E27FC236}">
                <a16:creationId xmlns:a16="http://schemas.microsoft.com/office/drawing/2014/main" id="{F5D0576C-0929-49C9-B488-B6ED10ACA9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3C3B05-EF10-450C-A5AD-8B59780BC57E}"/>
              </a:ext>
            </a:extLst>
          </p:cNvPr>
          <p:cNvSpPr>
            <a:spLocks noGrp="1"/>
          </p:cNvSpPr>
          <p:nvPr>
            <p:ph type="sldNum" sz="quarter" idx="12"/>
          </p:nvPr>
        </p:nvSpPr>
        <p:spPr/>
        <p:txBody>
          <a:bodyPr/>
          <a:lstStyle/>
          <a:p>
            <a:fld id="{55D6399E-4D31-46E7-933B-CF7A87AE2CC3}" type="slidenum">
              <a:rPr lang="fr-FR" smtClean="0"/>
              <a:t>‹#›</a:t>
            </a:fld>
            <a:endParaRPr lang="fr-FR" dirty="0"/>
          </a:p>
        </p:txBody>
      </p:sp>
    </p:spTree>
    <p:extLst>
      <p:ext uri="{BB962C8B-B14F-4D97-AF65-F5344CB8AC3E}">
        <p14:creationId xmlns:p14="http://schemas.microsoft.com/office/powerpoint/2010/main" val="137727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528089-B7B2-48C3-9D7A-B7A3AEE24A8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71EEBA5-9B3F-4FA9-BA1B-A84155B78752}"/>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412A42-A31D-43A2-B552-6FFB0A3F583E}"/>
              </a:ext>
            </a:extLst>
          </p:cNvPr>
          <p:cNvSpPr>
            <a:spLocks noGrp="1"/>
          </p:cNvSpPr>
          <p:nvPr>
            <p:ph type="dt" sz="half" idx="10"/>
          </p:nvPr>
        </p:nvSpPr>
        <p:spPr/>
        <p:txBody>
          <a:bodyPr/>
          <a:lstStyle/>
          <a:p>
            <a:fld id="{E753D9FB-1702-4303-994B-2C880491BE40}" type="datetimeFigureOut">
              <a:rPr lang="fr-FR" smtClean="0"/>
              <a:t>14/12/2017</a:t>
            </a:fld>
            <a:endParaRPr lang="fr-FR"/>
          </a:p>
        </p:txBody>
      </p:sp>
      <p:sp>
        <p:nvSpPr>
          <p:cNvPr id="5" name="Espace réservé du pied de page 4">
            <a:extLst>
              <a:ext uri="{FF2B5EF4-FFF2-40B4-BE49-F238E27FC236}">
                <a16:creationId xmlns:a16="http://schemas.microsoft.com/office/drawing/2014/main" id="{FFD7BFB5-7047-4EE7-86A2-9146EDFD07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479B28-CCD6-47FE-8583-44702E2A08A6}"/>
              </a:ext>
            </a:extLst>
          </p:cNvPr>
          <p:cNvSpPr>
            <a:spLocks noGrp="1"/>
          </p:cNvSpPr>
          <p:nvPr>
            <p:ph type="sldNum" sz="quarter" idx="12"/>
          </p:nvPr>
        </p:nvSpPr>
        <p:spPr/>
        <p:txBody>
          <a:bodyPr/>
          <a:lstStyle/>
          <a:p>
            <a:fld id="{55D6399E-4D31-46E7-933B-CF7A87AE2CC3}" type="slidenum">
              <a:rPr lang="fr-FR" smtClean="0"/>
              <a:t>‹#›</a:t>
            </a:fld>
            <a:endParaRPr lang="fr-FR"/>
          </a:p>
        </p:txBody>
      </p:sp>
    </p:spTree>
    <p:extLst>
      <p:ext uri="{BB962C8B-B14F-4D97-AF65-F5344CB8AC3E}">
        <p14:creationId xmlns:p14="http://schemas.microsoft.com/office/powerpoint/2010/main" val="429330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D509DFB-BFF9-4DD0-8B86-CDE2AD05C818}"/>
              </a:ext>
            </a:extLst>
          </p:cNvPr>
          <p:cNvSpPr>
            <a:spLocks noGrp="1"/>
          </p:cNvSpPr>
          <p:nvPr>
            <p:ph type="title" orient="vert"/>
          </p:nvPr>
        </p:nvSpPr>
        <p:spPr>
          <a:xfrm>
            <a:off x="8724900" y="2651759"/>
            <a:ext cx="2628900" cy="3525204"/>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3F6AA6A-D815-41B7-978C-6E7D9BB35E1B}"/>
              </a:ext>
            </a:extLst>
          </p:cNvPr>
          <p:cNvSpPr>
            <a:spLocks noGrp="1"/>
          </p:cNvSpPr>
          <p:nvPr>
            <p:ph type="body" orient="vert" idx="1"/>
          </p:nvPr>
        </p:nvSpPr>
        <p:spPr>
          <a:xfrm>
            <a:off x="838200" y="2651759"/>
            <a:ext cx="7734300" cy="3525203"/>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E578FE-8213-4A23-8D6C-459013C1BD7B}"/>
              </a:ext>
            </a:extLst>
          </p:cNvPr>
          <p:cNvSpPr>
            <a:spLocks noGrp="1"/>
          </p:cNvSpPr>
          <p:nvPr>
            <p:ph type="dt" sz="half" idx="10"/>
          </p:nvPr>
        </p:nvSpPr>
        <p:spPr/>
        <p:txBody>
          <a:bodyPr/>
          <a:lstStyle/>
          <a:p>
            <a:fld id="{E753D9FB-1702-4303-994B-2C880491BE40}" type="datetimeFigureOut">
              <a:rPr lang="fr-FR" smtClean="0"/>
              <a:t>14/12/2017</a:t>
            </a:fld>
            <a:endParaRPr lang="fr-FR"/>
          </a:p>
        </p:txBody>
      </p:sp>
      <p:sp>
        <p:nvSpPr>
          <p:cNvPr id="5" name="Espace réservé du pied de page 4">
            <a:extLst>
              <a:ext uri="{FF2B5EF4-FFF2-40B4-BE49-F238E27FC236}">
                <a16:creationId xmlns:a16="http://schemas.microsoft.com/office/drawing/2014/main" id="{0B4C861D-C4F2-450F-9600-2EED99E730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31324B-7B7B-4762-B461-E389F564C285}"/>
              </a:ext>
            </a:extLst>
          </p:cNvPr>
          <p:cNvSpPr>
            <a:spLocks noGrp="1"/>
          </p:cNvSpPr>
          <p:nvPr>
            <p:ph type="sldNum" sz="quarter" idx="12"/>
          </p:nvPr>
        </p:nvSpPr>
        <p:spPr/>
        <p:txBody>
          <a:bodyPr/>
          <a:lstStyle/>
          <a:p>
            <a:fld id="{55D6399E-4D31-46E7-933B-CF7A87AE2CC3}" type="slidenum">
              <a:rPr lang="fr-FR" smtClean="0"/>
              <a:t>‹#›</a:t>
            </a:fld>
            <a:endParaRPr lang="fr-FR"/>
          </a:p>
        </p:txBody>
      </p:sp>
    </p:spTree>
    <p:extLst>
      <p:ext uri="{BB962C8B-B14F-4D97-AF65-F5344CB8AC3E}">
        <p14:creationId xmlns:p14="http://schemas.microsoft.com/office/powerpoint/2010/main" val="1329997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58597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093139" y="2244363"/>
            <a:ext cx="4005723" cy="419025"/>
          </a:xfrm>
        </p:spPr>
        <p:txBody>
          <a:bodyPr lIns="0" tIns="0" rIns="0" bIns="0"/>
          <a:lstStyle>
            <a:lvl1pPr>
              <a:defRPr sz="2723" b="1" i="0">
                <a:solidFill>
                  <a:srgbClr val="0F5494"/>
                </a:solidFill>
                <a:latin typeface="Verdana"/>
                <a:cs typeface="Verdana"/>
              </a:defRPr>
            </a:lvl1pPr>
          </a:lstStyle>
          <a:p>
            <a:endParaRPr/>
          </a:p>
        </p:txBody>
      </p:sp>
      <p:sp>
        <p:nvSpPr>
          <p:cNvPr id="3" name="Holder 3"/>
          <p:cNvSpPr>
            <a:spLocks noGrp="1"/>
          </p:cNvSpPr>
          <p:nvPr>
            <p:ph type="body" idx="1"/>
          </p:nvPr>
        </p:nvSpPr>
        <p:spPr>
          <a:xfrm>
            <a:off x="1436673" y="2459320"/>
            <a:ext cx="9318655" cy="335156"/>
          </a:xfrm>
        </p:spPr>
        <p:txBody>
          <a:bodyPr lIns="0" tIns="0" rIns="0" bIns="0"/>
          <a:lstStyle>
            <a:lvl1pPr>
              <a:defRPr sz="2178" b="0" i="1">
                <a:solidFill>
                  <a:srgbClr val="0F5494"/>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88729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093139" y="2244363"/>
            <a:ext cx="4005723" cy="419025"/>
          </a:xfrm>
        </p:spPr>
        <p:txBody>
          <a:bodyPr lIns="0" tIns="0" rIns="0" bIns="0"/>
          <a:lstStyle>
            <a:lvl1pPr>
              <a:defRPr sz="2723" b="1" i="0">
                <a:solidFill>
                  <a:srgbClr val="0F5494"/>
                </a:solidFill>
                <a:latin typeface="Verdana"/>
                <a:cs typeface="Verdana"/>
              </a:defRPr>
            </a:lvl1pPr>
          </a:lstStyle>
          <a:p>
            <a:endParaRPr/>
          </a:p>
        </p:txBody>
      </p:sp>
      <p:sp>
        <p:nvSpPr>
          <p:cNvPr id="3" name="Holder 3"/>
          <p:cNvSpPr>
            <a:spLocks noGrp="1"/>
          </p:cNvSpPr>
          <p:nvPr>
            <p:ph sz="half" idx="2"/>
          </p:nvPr>
        </p:nvSpPr>
        <p:spPr>
          <a:xfrm>
            <a:off x="609601"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85791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093139" y="2244363"/>
            <a:ext cx="4005723" cy="419025"/>
          </a:xfrm>
        </p:spPr>
        <p:txBody>
          <a:bodyPr lIns="0" tIns="0" rIns="0" bIns="0"/>
          <a:lstStyle>
            <a:lvl1pPr>
              <a:defRPr sz="2723" b="1" i="0">
                <a:solidFill>
                  <a:srgbClr val="0F5494"/>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02058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58212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12192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5208001" y="309600"/>
            <a:ext cx="2112433" cy="1100138"/>
          </a:xfrm>
          <a:prstGeom prst="rect">
            <a:avLst/>
          </a:prstGeom>
          <a:noFill/>
          <a:ln w="9525">
            <a:noFill/>
            <a:miter lim="800000"/>
            <a:headEnd/>
            <a:tailEnd/>
          </a:ln>
        </p:spPr>
      </p:pic>
      <p:sp>
        <p:nvSpPr>
          <p:cNvPr id="6" name="Rectangle 5"/>
          <p:cNvSpPr/>
          <p:nvPr userDrawn="1"/>
        </p:nvSpPr>
        <p:spPr>
          <a:xfrm>
            <a:off x="5640001" y="6669360"/>
            <a:ext cx="912284"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5519936" y="1641600"/>
            <a:ext cx="6048672" cy="2088232"/>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623392" y="3933056"/>
            <a:ext cx="4992555"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extLst>
      <p:ext uri="{BB962C8B-B14F-4D97-AF65-F5344CB8AC3E}">
        <p14:creationId xmlns:p14="http://schemas.microsoft.com/office/powerpoint/2010/main" val="635705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5227200" y="3600"/>
            <a:ext cx="2015067" cy="1511300"/>
          </a:xfrm>
          <a:prstGeom prst="rect">
            <a:avLst/>
          </a:prstGeom>
          <a:noFill/>
          <a:ln w="9525">
            <a:noFill/>
            <a:miter lim="800000"/>
            <a:headEnd/>
            <a:tailEnd/>
          </a:ln>
        </p:spPr>
      </p:pic>
      <p:sp>
        <p:nvSpPr>
          <p:cNvPr id="6" name="Rectangle 5"/>
          <p:cNvSpPr/>
          <p:nvPr userDrawn="1"/>
        </p:nvSpPr>
        <p:spPr>
          <a:xfrm>
            <a:off x="5683251" y="6669360"/>
            <a:ext cx="795867"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624417" y="1556272"/>
            <a:ext cx="10972800" cy="936625"/>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609600" y="2564904"/>
            <a:ext cx="109728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21583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extLst>
      <p:ext uri="{BB962C8B-B14F-4D97-AF65-F5344CB8AC3E}">
        <p14:creationId xmlns:p14="http://schemas.microsoft.com/office/powerpoint/2010/main" val="350237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668E4-4EEB-4F9F-A575-EBC085A50881}"/>
              </a:ext>
            </a:extLst>
          </p:cNvPr>
          <p:cNvSpPr>
            <a:spLocks noGrp="1"/>
          </p:cNvSpPr>
          <p:nvPr>
            <p:ph type="title"/>
          </p:nvPr>
        </p:nvSpPr>
        <p:spPr/>
        <p:txBody>
          <a:bodyPr/>
          <a:lstStyle>
            <a:lvl1pPr>
              <a:defRPr>
                <a:solidFill>
                  <a:srgbClr val="00408A"/>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E55F9164-ACBC-416F-BDED-E894AA0271C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3279D03-D4FB-469E-8F5F-7F8C1CF206CA}"/>
              </a:ext>
            </a:extLst>
          </p:cNvPr>
          <p:cNvSpPr>
            <a:spLocks noGrp="1"/>
          </p:cNvSpPr>
          <p:nvPr>
            <p:ph type="dt" sz="half" idx="10"/>
          </p:nvPr>
        </p:nvSpPr>
        <p:spPr/>
        <p:txBody>
          <a:bodyPr/>
          <a:lstStyle/>
          <a:p>
            <a:fld id="{E753D9FB-1702-4303-994B-2C880491BE40}" type="datetimeFigureOut">
              <a:rPr lang="fr-FR" smtClean="0"/>
              <a:t>14/12/2017</a:t>
            </a:fld>
            <a:endParaRPr lang="fr-FR"/>
          </a:p>
        </p:txBody>
      </p:sp>
      <p:sp>
        <p:nvSpPr>
          <p:cNvPr id="5" name="Espace réservé du pied de page 4">
            <a:extLst>
              <a:ext uri="{FF2B5EF4-FFF2-40B4-BE49-F238E27FC236}">
                <a16:creationId xmlns:a16="http://schemas.microsoft.com/office/drawing/2014/main" id="{B1A90085-A15A-40BB-8C27-3F4E8DC7E1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50E0E0-106D-4A14-A00C-0E6154B229AF}"/>
              </a:ext>
            </a:extLst>
          </p:cNvPr>
          <p:cNvSpPr>
            <a:spLocks noGrp="1"/>
          </p:cNvSpPr>
          <p:nvPr>
            <p:ph type="sldNum" sz="quarter" idx="12"/>
          </p:nvPr>
        </p:nvSpPr>
        <p:spPr/>
        <p:txBody>
          <a:bodyPr/>
          <a:lstStyle/>
          <a:p>
            <a:fld id="{55D6399E-4D31-46E7-933B-CF7A87AE2CC3}" type="slidenum">
              <a:rPr lang="fr-FR" smtClean="0"/>
              <a:t>‹#›</a:t>
            </a:fld>
            <a:endParaRPr lang="fr-FR"/>
          </a:p>
        </p:txBody>
      </p:sp>
    </p:spTree>
    <p:extLst>
      <p:ext uri="{BB962C8B-B14F-4D97-AF65-F5344CB8AC3E}">
        <p14:creationId xmlns:p14="http://schemas.microsoft.com/office/powerpoint/2010/main" val="689891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extLst>
      <p:ext uri="{BB962C8B-B14F-4D97-AF65-F5344CB8AC3E}">
        <p14:creationId xmlns:p14="http://schemas.microsoft.com/office/powerpoint/2010/main" val="2343282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extLst>
      <p:ext uri="{BB962C8B-B14F-4D97-AF65-F5344CB8AC3E}">
        <p14:creationId xmlns:p14="http://schemas.microsoft.com/office/powerpoint/2010/main" val="3266098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extLst>
      <p:ext uri="{BB962C8B-B14F-4D97-AF65-F5344CB8AC3E}">
        <p14:creationId xmlns:p14="http://schemas.microsoft.com/office/powerpoint/2010/main" val="761236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extLst>
      <p:ext uri="{BB962C8B-B14F-4D97-AF65-F5344CB8AC3E}">
        <p14:creationId xmlns:p14="http://schemas.microsoft.com/office/powerpoint/2010/main" val="3244401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extLst>
      <p:ext uri="{BB962C8B-B14F-4D97-AF65-F5344CB8AC3E}">
        <p14:creationId xmlns:p14="http://schemas.microsoft.com/office/powerpoint/2010/main" val="2240502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extLst>
      <p:ext uri="{BB962C8B-B14F-4D97-AF65-F5344CB8AC3E}">
        <p14:creationId xmlns:p14="http://schemas.microsoft.com/office/powerpoint/2010/main" val="153030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extLst>
      <p:ext uri="{BB962C8B-B14F-4D97-AF65-F5344CB8AC3E}">
        <p14:creationId xmlns:p14="http://schemas.microsoft.com/office/powerpoint/2010/main" val="220022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123950"/>
            <a:ext cx="2745317"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1123950"/>
            <a:ext cx="8039100"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extLst>
      <p:ext uri="{BB962C8B-B14F-4D97-AF65-F5344CB8AC3E}">
        <p14:creationId xmlns:p14="http://schemas.microsoft.com/office/powerpoint/2010/main" val="4280092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F788739-3ECF-4396-BA50-E2C8C96BC2F2}"/>
              </a:ext>
            </a:extLst>
          </p:cNvPr>
          <p:cNvSpPr>
            <a:spLocks noGrp="1"/>
          </p:cNvSpPr>
          <p:nvPr>
            <p:ph type="dt" sz="half" idx="10"/>
          </p:nvPr>
        </p:nvSpPr>
        <p:spPr/>
        <p:txBody>
          <a:bodyPr/>
          <a:lstStyle>
            <a:lvl1pPr>
              <a:defRPr/>
            </a:lvl1pPr>
          </a:lstStyle>
          <a:p>
            <a:pPr>
              <a:defRPr/>
            </a:pPr>
            <a:fld id="{3288A775-E01B-48B3-854D-D6771CABFA20}" type="datetimeFigureOut">
              <a:rPr lang="fr-BE"/>
              <a:pPr>
                <a:defRPr/>
              </a:pPr>
              <a:t>14/12/2017</a:t>
            </a:fld>
            <a:endParaRPr lang="fr-BE"/>
          </a:p>
        </p:txBody>
      </p:sp>
      <p:sp>
        <p:nvSpPr>
          <p:cNvPr id="5" name="Footer Placeholder 4">
            <a:extLst>
              <a:ext uri="{FF2B5EF4-FFF2-40B4-BE49-F238E27FC236}">
                <a16:creationId xmlns:a16="http://schemas.microsoft.com/office/drawing/2014/main" id="{D653A104-2193-4829-9B55-01AF69D2C0CE}"/>
              </a:ext>
            </a:extLst>
          </p:cNvPr>
          <p:cNvSpPr>
            <a:spLocks noGrp="1"/>
          </p:cNvSpPr>
          <p:nvPr>
            <p:ph type="ftr" sz="quarter" idx="11"/>
          </p:nvPr>
        </p:nvSpPr>
        <p:spPr/>
        <p:txBody>
          <a:bodyPr/>
          <a:lstStyle>
            <a:lvl1pPr>
              <a:defRPr/>
            </a:lvl1pPr>
          </a:lstStyle>
          <a:p>
            <a:pPr>
              <a:defRPr/>
            </a:pPr>
            <a:endParaRPr lang="fr-BE"/>
          </a:p>
        </p:txBody>
      </p:sp>
      <p:sp>
        <p:nvSpPr>
          <p:cNvPr id="6" name="Slide Number Placeholder 5">
            <a:extLst>
              <a:ext uri="{FF2B5EF4-FFF2-40B4-BE49-F238E27FC236}">
                <a16:creationId xmlns:a16="http://schemas.microsoft.com/office/drawing/2014/main" id="{C284DF0D-66E7-4A45-88A7-629C7FA19E92}"/>
              </a:ext>
            </a:extLst>
          </p:cNvPr>
          <p:cNvSpPr>
            <a:spLocks noGrp="1"/>
          </p:cNvSpPr>
          <p:nvPr>
            <p:ph type="sldNum" sz="quarter" idx="12"/>
          </p:nvPr>
        </p:nvSpPr>
        <p:spPr/>
        <p:txBody>
          <a:bodyPr/>
          <a:lstStyle>
            <a:lvl1pPr>
              <a:defRPr/>
            </a:lvl1pPr>
          </a:lstStyle>
          <a:p>
            <a:pPr>
              <a:defRPr/>
            </a:pPr>
            <a:fld id="{01F32F86-AC36-480E-84F6-209BC27D1219}" type="slidenum">
              <a:rPr lang="fr-BE" altLang="en-US"/>
              <a:pPr>
                <a:defRPr/>
              </a:pPr>
              <a:t>‹#›</a:t>
            </a:fld>
            <a:endParaRPr lang="fr-BE" altLang="en-US"/>
          </a:p>
        </p:txBody>
      </p:sp>
    </p:spTree>
    <p:extLst>
      <p:ext uri="{BB962C8B-B14F-4D97-AF65-F5344CB8AC3E}">
        <p14:creationId xmlns:p14="http://schemas.microsoft.com/office/powerpoint/2010/main" val="2099271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BA407-6528-4664-9589-18DBA83819EA}"/>
              </a:ext>
            </a:extLst>
          </p:cNvPr>
          <p:cNvSpPr>
            <a:spLocks noGrp="1"/>
          </p:cNvSpPr>
          <p:nvPr>
            <p:ph type="dt" sz="half" idx="10"/>
          </p:nvPr>
        </p:nvSpPr>
        <p:spPr/>
        <p:txBody>
          <a:bodyPr/>
          <a:lstStyle>
            <a:lvl1pPr>
              <a:defRPr/>
            </a:lvl1pPr>
          </a:lstStyle>
          <a:p>
            <a:pPr>
              <a:defRPr/>
            </a:pPr>
            <a:fld id="{6B790547-C5E5-4707-A2B6-0B737990A92A}" type="datetimeFigureOut">
              <a:rPr lang="fr-BE"/>
              <a:pPr>
                <a:defRPr/>
              </a:pPr>
              <a:t>14/12/2017</a:t>
            </a:fld>
            <a:endParaRPr lang="fr-BE"/>
          </a:p>
        </p:txBody>
      </p:sp>
      <p:sp>
        <p:nvSpPr>
          <p:cNvPr id="5" name="Footer Placeholder 4">
            <a:extLst>
              <a:ext uri="{FF2B5EF4-FFF2-40B4-BE49-F238E27FC236}">
                <a16:creationId xmlns:a16="http://schemas.microsoft.com/office/drawing/2014/main" id="{77CA49B8-5B0B-4517-AC0D-724892F3FA9E}"/>
              </a:ext>
            </a:extLst>
          </p:cNvPr>
          <p:cNvSpPr>
            <a:spLocks noGrp="1"/>
          </p:cNvSpPr>
          <p:nvPr>
            <p:ph type="ftr" sz="quarter" idx="11"/>
          </p:nvPr>
        </p:nvSpPr>
        <p:spPr/>
        <p:txBody>
          <a:bodyPr/>
          <a:lstStyle>
            <a:lvl1pPr>
              <a:defRPr/>
            </a:lvl1pPr>
          </a:lstStyle>
          <a:p>
            <a:pPr>
              <a:defRPr/>
            </a:pPr>
            <a:endParaRPr lang="fr-BE"/>
          </a:p>
        </p:txBody>
      </p:sp>
      <p:sp>
        <p:nvSpPr>
          <p:cNvPr id="6" name="Slide Number Placeholder 5">
            <a:extLst>
              <a:ext uri="{FF2B5EF4-FFF2-40B4-BE49-F238E27FC236}">
                <a16:creationId xmlns:a16="http://schemas.microsoft.com/office/drawing/2014/main" id="{1AB1F938-2878-48F2-A3CF-257EFD11EB31}"/>
              </a:ext>
            </a:extLst>
          </p:cNvPr>
          <p:cNvSpPr>
            <a:spLocks noGrp="1"/>
          </p:cNvSpPr>
          <p:nvPr>
            <p:ph type="sldNum" sz="quarter" idx="12"/>
          </p:nvPr>
        </p:nvSpPr>
        <p:spPr/>
        <p:txBody>
          <a:bodyPr/>
          <a:lstStyle>
            <a:lvl1pPr>
              <a:defRPr/>
            </a:lvl1pPr>
          </a:lstStyle>
          <a:p>
            <a:pPr>
              <a:defRPr/>
            </a:pPr>
            <a:fld id="{892FF9B7-8D96-4451-9580-F0DACA16245D}" type="slidenum">
              <a:rPr lang="fr-BE" altLang="en-US"/>
              <a:pPr>
                <a:defRPr/>
              </a:pPr>
              <a:t>‹#›</a:t>
            </a:fld>
            <a:endParaRPr lang="fr-BE" altLang="en-US"/>
          </a:p>
        </p:txBody>
      </p:sp>
    </p:spTree>
    <p:extLst>
      <p:ext uri="{BB962C8B-B14F-4D97-AF65-F5344CB8AC3E}">
        <p14:creationId xmlns:p14="http://schemas.microsoft.com/office/powerpoint/2010/main" val="1874669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50F4E-9E61-4214-8328-36ED868B2B4F}"/>
              </a:ext>
            </a:extLst>
          </p:cNvPr>
          <p:cNvSpPr>
            <a:spLocks noGrp="1"/>
          </p:cNvSpPr>
          <p:nvPr>
            <p:ph type="title"/>
          </p:nvPr>
        </p:nvSpPr>
        <p:spPr>
          <a:xfrm>
            <a:off x="831850" y="2535382"/>
            <a:ext cx="10515600" cy="2027093"/>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774BA3D-A5B8-4650-8933-9F45CFB606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B068C05D-BD9B-4356-BCC7-34AF0D3B9443}"/>
              </a:ext>
            </a:extLst>
          </p:cNvPr>
          <p:cNvSpPr>
            <a:spLocks noGrp="1"/>
          </p:cNvSpPr>
          <p:nvPr>
            <p:ph type="dt" sz="half" idx="10"/>
          </p:nvPr>
        </p:nvSpPr>
        <p:spPr/>
        <p:txBody>
          <a:bodyPr/>
          <a:lstStyle/>
          <a:p>
            <a:fld id="{E753D9FB-1702-4303-994B-2C880491BE40}" type="datetimeFigureOut">
              <a:rPr lang="fr-FR" smtClean="0"/>
              <a:t>14/12/2017</a:t>
            </a:fld>
            <a:endParaRPr lang="fr-FR"/>
          </a:p>
        </p:txBody>
      </p:sp>
      <p:sp>
        <p:nvSpPr>
          <p:cNvPr id="5" name="Espace réservé du pied de page 4">
            <a:extLst>
              <a:ext uri="{FF2B5EF4-FFF2-40B4-BE49-F238E27FC236}">
                <a16:creationId xmlns:a16="http://schemas.microsoft.com/office/drawing/2014/main" id="{6051C57D-2629-4A79-A835-291156FD8D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B61B18-1772-4D0D-92B4-A3700FFB72AD}"/>
              </a:ext>
            </a:extLst>
          </p:cNvPr>
          <p:cNvSpPr>
            <a:spLocks noGrp="1"/>
          </p:cNvSpPr>
          <p:nvPr>
            <p:ph type="sldNum" sz="quarter" idx="12"/>
          </p:nvPr>
        </p:nvSpPr>
        <p:spPr/>
        <p:txBody>
          <a:bodyPr/>
          <a:lstStyle/>
          <a:p>
            <a:fld id="{55D6399E-4D31-46E7-933B-CF7A87AE2CC3}" type="slidenum">
              <a:rPr lang="fr-FR" smtClean="0"/>
              <a:t>‹#›</a:t>
            </a:fld>
            <a:endParaRPr lang="fr-FR"/>
          </a:p>
        </p:txBody>
      </p:sp>
    </p:spTree>
    <p:extLst>
      <p:ext uri="{BB962C8B-B14F-4D97-AF65-F5344CB8AC3E}">
        <p14:creationId xmlns:p14="http://schemas.microsoft.com/office/powerpoint/2010/main" val="1673828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73AF1C-126C-4373-88F3-5C151E474AC8}"/>
              </a:ext>
            </a:extLst>
          </p:cNvPr>
          <p:cNvSpPr>
            <a:spLocks noGrp="1"/>
          </p:cNvSpPr>
          <p:nvPr>
            <p:ph type="dt" sz="half" idx="10"/>
          </p:nvPr>
        </p:nvSpPr>
        <p:spPr/>
        <p:txBody>
          <a:bodyPr/>
          <a:lstStyle>
            <a:lvl1pPr>
              <a:defRPr/>
            </a:lvl1pPr>
          </a:lstStyle>
          <a:p>
            <a:pPr>
              <a:defRPr/>
            </a:pPr>
            <a:fld id="{26727442-0F0B-42D1-9F2D-C67CF2F2500B}" type="datetimeFigureOut">
              <a:rPr lang="fr-BE"/>
              <a:pPr>
                <a:defRPr/>
              </a:pPr>
              <a:t>14/12/2017</a:t>
            </a:fld>
            <a:endParaRPr lang="fr-BE"/>
          </a:p>
        </p:txBody>
      </p:sp>
      <p:sp>
        <p:nvSpPr>
          <p:cNvPr id="5" name="Footer Placeholder 4">
            <a:extLst>
              <a:ext uri="{FF2B5EF4-FFF2-40B4-BE49-F238E27FC236}">
                <a16:creationId xmlns:a16="http://schemas.microsoft.com/office/drawing/2014/main" id="{64EA845B-88AA-4FE7-91D8-5C99CE017573}"/>
              </a:ext>
            </a:extLst>
          </p:cNvPr>
          <p:cNvSpPr>
            <a:spLocks noGrp="1"/>
          </p:cNvSpPr>
          <p:nvPr>
            <p:ph type="ftr" sz="quarter" idx="11"/>
          </p:nvPr>
        </p:nvSpPr>
        <p:spPr/>
        <p:txBody>
          <a:bodyPr/>
          <a:lstStyle>
            <a:lvl1pPr>
              <a:defRPr/>
            </a:lvl1pPr>
          </a:lstStyle>
          <a:p>
            <a:pPr>
              <a:defRPr/>
            </a:pPr>
            <a:endParaRPr lang="fr-BE"/>
          </a:p>
        </p:txBody>
      </p:sp>
      <p:sp>
        <p:nvSpPr>
          <p:cNvPr id="6" name="Slide Number Placeholder 5">
            <a:extLst>
              <a:ext uri="{FF2B5EF4-FFF2-40B4-BE49-F238E27FC236}">
                <a16:creationId xmlns:a16="http://schemas.microsoft.com/office/drawing/2014/main" id="{DAA1D973-660A-416B-897B-7925E4DEFFFF}"/>
              </a:ext>
            </a:extLst>
          </p:cNvPr>
          <p:cNvSpPr>
            <a:spLocks noGrp="1"/>
          </p:cNvSpPr>
          <p:nvPr>
            <p:ph type="sldNum" sz="quarter" idx="12"/>
          </p:nvPr>
        </p:nvSpPr>
        <p:spPr/>
        <p:txBody>
          <a:bodyPr/>
          <a:lstStyle>
            <a:lvl1pPr>
              <a:defRPr/>
            </a:lvl1pPr>
          </a:lstStyle>
          <a:p>
            <a:pPr>
              <a:defRPr/>
            </a:pPr>
            <a:fld id="{66EF2844-80E2-43AC-AD97-C6E12EDEB46F}" type="slidenum">
              <a:rPr lang="fr-BE" altLang="en-US"/>
              <a:pPr>
                <a:defRPr/>
              </a:pPr>
              <a:t>‹#›</a:t>
            </a:fld>
            <a:endParaRPr lang="fr-BE" altLang="en-US"/>
          </a:p>
        </p:txBody>
      </p:sp>
    </p:spTree>
    <p:extLst>
      <p:ext uri="{BB962C8B-B14F-4D97-AF65-F5344CB8AC3E}">
        <p14:creationId xmlns:p14="http://schemas.microsoft.com/office/powerpoint/2010/main" val="1905624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D86A1D-C8DD-4412-BABA-270B7BCD57AE}"/>
              </a:ext>
            </a:extLst>
          </p:cNvPr>
          <p:cNvSpPr>
            <a:spLocks noGrp="1"/>
          </p:cNvSpPr>
          <p:nvPr>
            <p:ph type="dt" sz="half" idx="10"/>
          </p:nvPr>
        </p:nvSpPr>
        <p:spPr/>
        <p:txBody>
          <a:bodyPr/>
          <a:lstStyle>
            <a:lvl1pPr>
              <a:defRPr/>
            </a:lvl1pPr>
          </a:lstStyle>
          <a:p>
            <a:pPr>
              <a:defRPr/>
            </a:pPr>
            <a:fld id="{2974E052-B74B-477A-BA8C-0656FA2CA92F}" type="datetimeFigureOut">
              <a:rPr lang="fr-BE"/>
              <a:pPr>
                <a:defRPr/>
              </a:pPr>
              <a:t>14/12/2017</a:t>
            </a:fld>
            <a:endParaRPr lang="fr-BE"/>
          </a:p>
        </p:txBody>
      </p:sp>
      <p:sp>
        <p:nvSpPr>
          <p:cNvPr id="6" name="Footer Placeholder 4">
            <a:extLst>
              <a:ext uri="{FF2B5EF4-FFF2-40B4-BE49-F238E27FC236}">
                <a16:creationId xmlns:a16="http://schemas.microsoft.com/office/drawing/2014/main" id="{9FE13B90-6923-438F-89FC-033151CCDCB3}"/>
              </a:ext>
            </a:extLst>
          </p:cNvPr>
          <p:cNvSpPr>
            <a:spLocks noGrp="1"/>
          </p:cNvSpPr>
          <p:nvPr>
            <p:ph type="ftr" sz="quarter" idx="11"/>
          </p:nvPr>
        </p:nvSpPr>
        <p:spPr/>
        <p:txBody>
          <a:bodyPr/>
          <a:lstStyle>
            <a:lvl1pPr>
              <a:defRPr/>
            </a:lvl1pPr>
          </a:lstStyle>
          <a:p>
            <a:pPr>
              <a:defRPr/>
            </a:pPr>
            <a:endParaRPr lang="fr-BE"/>
          </a:p>
        </p:txBody>
      </p:sp>
      <p:sp>
        <p:nvSpPr>
          <p:cNvPr id="7" name="Slide Number Placeholder 5">
            <a:extLst>
              <a:ext uri="{FF2B5EF4-FFF2-40B4-BE49-F238E27FC236}">
                <a16:creationId xmlns:a16="http://schemas.microsoft.com/office/drawing/2014/main" id="{30E42B81-325A-41AF-B936-FE3C58576563}"/>
              </a:ext>
            </a:extLst>
          </p:cNvPr>
          <p:cNvSpPr>
            <a:spLocks noGrp="1"/>
          </p:cNvSpPr>
          <p:nvPr>
            <p:ph type="sldNum" sz="quarter" idx="12"/>
          </p:nvPr>
        </p:nvSpPr>
        <p:spPr/>
        <p:txBody>
          <a:bodyPr/>
          <a:lstStyle>
            <a:lvl1pPr>
              <a:defRPr/>
            </a:lvl1pPr>
          </a:lstStyle>
          <a:p>
            <a:pPr>
              <a:defRPr/>
            </a:pPr>
            <a:fld id="{CB6CCA3C-1E21-45A4-A055-67C807EBD3B8}" type="slidenum">
              <a:rPr lang="fr-BE" altLang="en-US"/>
              <a:pPr>
                <a:defRPr/>
              </a:pPr>
              <a:t>‹#›</a:t>
            </a:fld>
            <a:endParaRPr lang="fr-BE" altLang="en-US"/>
          </a:p>
        </p:txBody>
      </p:sp>
    </p:spTree>
    <p:extLst>
      <p:ext uri="{BB962C8B-B14F-4D97-AF65-F5344CB8AC3E}">
        <p14:creationId xmlns:p14="http://schemas.microsoft.com/office/powerpoint/2010/main" val="3511155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2913EB3-4A02-4AB4-A7A9-4B213825EE10}"/>
              </a:ext>
            </a:extLst>
          </p:cNvPr>
          <p:cNvSpPr>
            <a:spLocks noGrp="1"/>
          </p:cNvSpPr>
          <p:nvPr>
            <p:ph type="dt" sz="half" idx="10"/>
          </p:nvPr>
        </p:nvSpPr>
        <p:spPr/>
        <p:txBody>
          <a:bodyPr/>
          <a:lstStyle>
            <a:lvl1pPr>
              <a:defRPr/>
            </a:lvl1pPr>
          </a:lstStyle>
          <a:p>
            <a:pPr>
              <a:defRPr/>
            </a:pPr>
            <a:fld id="{669F5919-1F22-4D7F-A52C-16ED46745CB2}" type="datetimeFigureOut">
              <a:rPr lang="fr-BE"/>
              <a:pPr>
                <a:defRPr/>
              </a:pPr>
              <a:t>14/12/2017</a:t>
            </a:fld>
            <a:endParaRPr lang="fr-BE"/>
          </a:p>
        </p:txBody>
      </p:sp>
      <p:sp>
        <p:nvSpPr>
          <p:cNvPr id="8" name="Footer Placeholder 4">
            <a:extLst>
              <a:ext uri="{FF2B5EF4-FFF2-40B4-BE49-F238E27FC236}">
                <a16:creationId xmlns:a16="http://schemas.microsoft.com/office/drawing/2014/main" id="{64424671-CB7F-4A47-8860-F3249C05A932}"/>
              </a:ext>
            </a:extLst>
          </p:cNvPr>
          <p:cNvSpPr>
            <a:spLocks noGrp="1"/>
          </p:cNvSpPr>
          <p:nvPr>
            <p:ph type="ftr" sz="quarter" idx="11"/>
          </p:nvPr>
        </p:nvSpPr>
        <p:spPr/>
        <p:txBody>
          <a:bodyPr/>
          <a:lstStyle>
            <a:lvl1pPr>
              <a:defRPr/>
            </a:lvl1pPr>
          </a:lstStyle>
          <a:p>
            <a:pPr>
              <a:defRPr/>
            </a:pPr>
            <a:endParaRPr lang="fr-BE"/>
          </a:p>
        </p:txBody>
      </p:sp>
      <p:sp>
        <p:nvSpPr>
          <p:cNvPr id="9" name="Slide Number Placeholder 5">
            <a:extLst>
              <a:ext uri="{FF2B5EF4-FFF2-40B4-BE49-F238E27FC236}">
                <a16:creationId xmlns:a16="http://schemas.microsoft.com/office/drawing/2014/main" id="{3956D117-C622-4C85-AC96-34AC82968B7E}"/>
              </a:ext>
            </a:extLst>
          </p:cNvPr>
          <p:cNvSpPr>
            <a:spLocks noGrp="1"/>
          </p:cNvSpPr>
          <p:nvPr>
            <p:ph type="sldNum" sz="quarter" idx="12"/>
          </p:nvPr>
        </p:nvSpPr>
        <p:spPr/>
        <p:txBody>
          <a:bodyPr/>
          <a:lstStyle>
            <a:lvl1pPr>
              <a:defRPr/>
            </a:lvl1pPr>
          </a:lstStyle>
          <a:p>
            <a:pPr>
              <a:defRPr/>
            </a:pPr>
            <a:fld id="{A47987E6-CEF5-41F4-BA70-5F51EC9C661F}" type="slidenum">
              <a:rPr lang="fr-BE" altLang="en-US"/>
              <a:pPr>
                <a:defRPr/>
              </a:pPr>
              <a:t>‹#›</a:t>
            </a:fld>
            <a:endParaRPr lang="fr-BE" altLang="en-US"/>
          </a:p>
        </p:txBody>
      </p:sp>
    </p:spTree>
    <p:extLst>
      <p:ext uri="{BB962C8B-B14F-4D97-AF65-F5344CB8AC3E}">
        <p14:creationId xmlns:p14="http://schemas.microsoft.com/office/powerpoint/2010/main" val="3229847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782960C-AD68-406B-AEC7-B3E6B5530543}"/>
              </a:ext>
            </a:extLst>
          </p:cNvPr>
          <p:cNvSpPr>
            <a:spLocks noGrp="1"/>
          </p:cNvSpPr>
          <p:nvPr>
            <p:ph type="dt" sz="half" idx="10"/>
          </p:nvPr>
        </p:nvSpPr>
        <p:spPr/>
        <p:txBody>
          <a:bodyPr/>
          <a:lstStyle>
            <a:lvl1pPr>
              <a:defRPr/>
            </a:lvl1pPr>
          </a:lstStyle>
          <a:p>
            <a:pPr>
              <a:defRPr/>
            </a:pPr>
            <a:fld id="{26366E39-80FA-4261-8973-AB4C899E84BD}" type="datetimeFigureOut">
              <a:rPr lang="fr-BE"/>
              <a:pPr>
                <a:defRPr/>
              </a:pPr>
              <a:t>14/12/2017</a:t>
            </a:fld>
            <a:endParaRPr lang="fr-BE"/>
          </a:p>
        </p:txBody>
      </p:sp>
      <p:sp>
        <p:nvSpPr>
          <p:cNvPr id="4" name="Footer Placeholder 4">
            <a:extLst>
              <a:ext uri="{FF2B5EF4-FFF2-40B4-BE49-F238E27FC236}">
                <a16:creationId xmlns:a16="http://schemas.microsoft.com/office/drawing/2014/main" id="{66BB8959-FFD9-4ED3-BE6D-A392BA751416}"/>
              </a:ext>
            </a:extLst>
          </p:cNvPr>
          <p:cNvSpPr>
            <a:spLocks noGrp="1"/>
          </p:cNvSpPr>
          <p:nvPr>
            <p:ph type="ftr" sz="quarter" idx="11"/>
          </p:nvPr>
        </p:nvSpPr>
        <p:spPr/>
        <p:txBody>
          <a:bodyPr/>
          <a:lstStyle>
            <a:lvl1pPr>
              <a:defRPr/>
            </a:lvl1pPr>
          </a:lstStyle>
          <a:p>
            <a:pPr>
              <a:defRPr/>
            </a:pPr>
            <a:endParaRPr lang="fr-BE"/>
          </a:p>
        </p:txBody>
      </p:sp>
      <p:sp>
        <p:nvSpPr>
          <p:cNvPr id="5" name="Slide Number Placeholder 5">
            <a:extLst>
              <a:ext uri="{FF2B5EF4-FFF2-40B4-BE49-F238E27FC236}">
                <a16:creationId xmlns:a16="http://schemas.microsoft.com/office/drawing/2014/main" id="{2961955C-73D2-4904-9C7B-ABD6AFC62AF6}"/>
              </a:ext>
            </a:extLst>
          </p:cNvPr>
          <p:cNvSpPr>
            <a:spLocks noGrp="1"/>
          </p:cNvSpPr>
          <p:nvPr>
            <p:ph type="sldNum" sz="quarter" idx="12"/>
          </p:nvPr>
        </p:nvSpPr>
        <p:spPr/>
        <p:txBody>
          <a:bodyPr/>
          <a:lstStyle>
            <a:lvl1pPr>
              <a:defRPr/>
            </a:lvl1pPr>
          </a:lstStyle>
          <a:p>
            <a:pPr>
              <a:defRPr/>
            </a:pPr>
            <a:fld id="{AD371B91-6D7B-4C79-B734-C8EFE5D6FF7A}" type="slidenum">
              <a:rPr lang="fr-BE" altLang="en-US"/>
              <a:pPr>
                <a:defRPr/>
              </a:pPr>
              <a:t>‹#›</a:t>
            </a:fld>
            <a:endParaRPr lang="fr-BE" altLang="en-US"/>
          </a:p>
        </p:txBody>
      </p:sp>
    </p:spTree>
    <p:extLst>
      <p:ext uri="{BB962C8B-B14F-4D97-AF65-F5344CB8AC3E}">
        <p14:creationId xmlns:p14="http://schemas.microsoft.com/office/powerpoint/2010/main" val="954272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EB210ED-F38D-47E8-9249-0EFF44E98F05}"/>
              </a:ext>
            </a:extLst>
          </p:cNvPr>
          <p:cNvSpPr>
            <a:spLocks noGrp="1"/>
          </p:cNvSpPr>
          <p:nvPr>
            <p:ph type="dt" sz="half" idx="10"/>
          </p:nvPr>
        </p:nvSpPr>
        <p:spPr/>
        <p:txBody>
          <a:bodyPr/>
          <a:lstStyle>
            <a:lvl1pPr>
              <a:defRPr/>
            </a:lvl1pPr>
          </a:lstStyle>
          <a:p>
            <a:pPr>
              <a:defRPr/>
            </a:pPr>
            <a:fld id="{E53E0104-26E8-4AC1-8063-C4CFEE08A79E}" type="datetimeFigureOut">
              <a:rPr lang="fr-BE"/>
              <a:pPr>
                <a:defRPr/>
              </a:pPr>
              <a:t>14/12/2017</a:t>
            </a:fld>
            <a:endParaRPr lang="fr-BE"/>
          </a:p>
        </p:txBody>
      </p:sp>
      <p:sp>
        <p:nvSpPr>
          <p:cNvPr id="3" name="Footer Placeholder 4">
            <a:extLst>
              <a:ext uri="{FF2B5EF4-FFF2-40B4-BE49-F238E27FC236}">
                <a16:creationId xmlns:a16="http://schemas.microsoft.com/office/drawing/2014/main" id="{975BC577-6194-44BE-9D52-1EB7D008196F}"/>
              </a:ext>
            </a:extLst>
          </p:cNvPr>
          <p:cNvSpPr>
            <a:spLocks noGrp="1"/>
          </p:cNvSpPr>
          <p:nvPr>
            <p:ph type="ftr" sz="quarter" idx="11"/>
          </p:nvPr>
        </p:nvSpPr>
        <p:spPr/>
        <p:txBody>
          <a:bodyPr/>
          <a:lstStyle>
            <a:lvl1pPr>
              <a:defRPr/>
            </a:lvl1pPr>
          </a:lstStyle>
          <a:p>
            <a:pPr>
              <a:defRPr/>
            </a:pPr>
            <a:endParaRPr lang="fr-BE"/>
          </a:p>
        </p:txBody>
      </p:sp>
      <p:sp>
        <p:nvSpPr>
          <p:cNvPr id="4" name="Slide Number Placeholder 5">
            <a:extLst>
              <a:ext uri="{FF2B5EF4-FFF2-40B4-BE49-F238E27FC236}">
                <a16:creationId xmlns:a16="http://schemas.microsoft.com/office/drawing/2014/main" id="{62E7BFC9-B769-4E1B-956F-7DA8703816E3}"/>
              </a:ext>
            </a:extLst>
          </p:cNvPr>
          <p:cNvSpPr>
            <a:spLocks noGrp="1"/>
          </p:cNvSpPr>
          <p:nvPr>
            <p:ph type="sldNum" sz="quarter" idx="12"/>
          </p:nvPr>
        </p:nvSpPr>
        <p:spPr/>
        <p:txBody>
          <a:bodyPr/>
          <a:lstStyle>
            <a:lvl1pPr>
              <a:defRPr/>
            </a:lvl1pPr>
          </a:lstStyle>
          <a:p>
            <a:pPr>
              <a:defRPr/>
            </a:pPr>
            <a:fld id="{C05BDD2B-5F52-4BEB-859C-839FC749ED59}" type="slidenum">
              <a:rPr lang="fr-BE" altLang="en-US"/>
              <a:pPr>
                <a:defRPr/>
              </a:pPr>
              <a:t>‹#›</a:t>
            </a:fld>
            <a:endParaRPr lang="fr-BE" altLang="en-US"/>
          </a:p>
        </p:txBody>
      </p:sp>
    </p:spTree>
    <p:extLst>
      <p:ext uri="{BB962C8B-B14F-4D97-AF65-F5344CB8AC3E}">
        <p14:creationId xmlns:p14="http://schemas.microsoft.com/office/powerpoint/2010/main" val="3831493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7B509B82-434B-4EE9-B9F3-96108407A5C2}"/>
              </a:ext>
            </a:extLst>
          </p:cNvPr>
          <p:cNvSpPr>
            <a:spLocks noGrp="1"/>
          </p:cNvSpPr>
          <p:nvPr>
            <p:ph type="dt" sz="half" idx="10"/>
          </p:nvPr>
        </p:nvSpPr>
        <p:spPr/>
        <p:txBody>
          <a:bodyPr/>
          <a:lstStyle>
            <a:lvl1pPr>
              <a:defRPr/>
            </a:lvl1pPr>
          </a:lstStyle>
          <a:p>
            <a:pPr>
              <a:defRPr/>
            </a:pPr>
            <a:fld id="{F4F68C83-B71F-4E75-8931-09765136933C}" type="datetimeFigureOut">
              <a:rPr lang="fr-BE"/>
              <a:pPr>
                <a:defRPr/>
              </a:pPr>
              <a:t>14/12/2017</a:t>
            </a:fld>
            <a:endParaRPr lang="fr-BE"/>
          </a:p>
        </p:txBody>
      </p:sp>
      <p:sp>
        <p:nvSpPr>
          <p:cNvPr id="6" name="Footer Placeholder 4">
            <a:extLst>
              <a:ext uri="{FF2B5EF4-FFF2-40B4-BE49-F238E27FC236}">
                <a16:creationId xmlns:a16="http://schemas.microsoft.com/office/drawing/2014/main" id="{96385E75-1B8F-4966-B21D-DA9A657F1298}"/>
              </a:ext>
            </a:extLst>
          </p:cNvPr>
          <p:cNvSpPr>
            <a:spLocks noGrp="1"/>
          </p:cNvSpPr>
          <p:nvPr>
            <p:ph type="ftr" sz="quarter" idx="11"/>
          </p:nvPr>
        </p:nvSpPr>
        <p:spPr/>
        <p:txBody>
          <a:bodyPr/>
          <a:lstStyle>
            <a:lvl1pPr>
              <a:defRPr/>
            </a:lvl1pPr>
          </a:lstStyle>
          <a:p>
            <a:pPr>
              <a:defRPr/>
            </a:pPr>
            <a:endParaRPr lang="fr-BE"/>
          </a:p>
        </p:txBody>
      </p:sp>
      <p:sp>
        <p:nvSpPr>
          <p:cNvPr id="7" name="Slide Number Placeholder 5">
            <a:extLst>
              <a:ext uri="{FF2B5EF4-FFF2-40B4-BE49-F238E27FC236}">
                <a16:creationId xmlns:a16="http://schemas.microsoft.com/office/drawing/2014/main" id="{9E235904-C5EE-48EE-B54E-ED3A6EFF66F4}"/>
              </a:ext>
            </a:extLst>
          </p:cNvPr>
          <p:cNvSpPr>
            <a:spLocks noGrp="1"/>
          </p:cNvSpPr>
          <p:nvPr>
            <p:ph type="sldNum" sz="quarter" idx="12"/>
          </p:nvPr>
        </p:nvSpPr>
        <p:spPr/>
        <p:txBody>
          <a:bodyPr/>
          <a:lstStyle>
            <a:lvl1pPr>
              <a:defRPr/>
            </a:lvl1pPr>
          </a:lstStyle>
          <a:p>
            <a:pPr>
              <a:defRPr/>
            </a:pPr>
            <a:fld id="{171F5F61-AD3D-45CA-AAF0-3A61803C0AC3}" type="slidenum">
              <a:rPr lang="fr-BE" altLang="en-US"/>
              <a:pPr>
                <a:defRPr/>
              </a:pPr>
              <a:t>‹#›</a:t>
            </a:fld>
            <a:endParaRPr lang="fr-BE" altLang="en-US"/>
          </a:p>
        </p:txBody>
      </p:sp>
    </p:spTree>
    <p:extLst>
      <p:ext uri="{BB962C8B-B14F-4D97-AF65-F5344CB8AC3E}">
        <p14:creationId xmlns:p14="http://schemas.microsoft.com/office/powerpoint/2010/main" val="2587798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F099595-D1F7-4F8D-B383-17B26E3ABBB4}"/>
              </a:ext>
            </a:extLst>
          </p:cNvPr>
          <p:cNvSpPr>
            <a:spLocks noGrp="1"/>
          </p:cNvSpPr>
          <p:nvPr>
            <p:ph type="dt" sz="half" idx="10"/>
          </p:nvPr>
        </p:nvSpPr>
        <p:spPr/>
        <p:txBody>
          <a:bodyPr/>
          <a:lstStyle>
            <a:lvl1pPr>
              <a:defRPr/>
            </a:lvl1pPr>
          </a:lstStyle>
          <a:p>
            <a:pPr>
              <a:defRPr/>
            </a:pPr>
            <a:fld id="{E0DD1E73-6A6C-48DC-9C79-0C531F160262}" type="datetimeFigureOut">
              <a:rPr lang="fr-BE"/>
              <a:pPr>
                <a:defRPr/>
              </a:pPr>
              <a:t>14/12/2017</a:t>
            </a:fld>
            <a:endParaRPr lang="fr-BE"/>
          </a:p>
        </p:txBody>
      </p:sp>
      <p:sp>
        <p:nvSpPr>
          <p:cNvPr id="6" name="Footer Placeholder 5">
            <a:extLst>
              <a:ext uri="{FF2B5EF4-FFF2-40B4-BE49-F238E27FC236}">
                <a16:creationId xmlns:a16="http://schemas.microsoft.com/office/drawing/2014/main" id="{8A53359D-C8F6-4BDD-8287-A23E8E95D9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9125FF2-C9F6-49CA-B881-15699BCAEFD6}"/>
              </a:ext>
            </a:extLst>
          </p:cNvPr>
          <p:cNvSpPr>
            <a:spLocks noGrp="1"/>
          </p:cNvSpPr>
          <p:nvPr>
            <p:ph type="sldNum" sz="quarter" idx="12"/>
          </p:nvPr>
        </p:nvSpPr>
        <p:spPr/>
        <p:txBody>
          <a:bodyPr/>
          <a:lstStyle>
            <a:lvl1pPr>
              <a:defRPr/>
            </a:lvl1pPr>
          </a:lstStyle>
          <a:p>
            <a:pPr>
              <a:defRPr/>
            </a:pPr>
            <a:fld id="{CF858FA7-3DC3-4E46-AD68-A6B7D6616BBC}" type="slidenum">
              <a:rPr lang="fr-BE" altLang="en-US"/>
              <a:pPr>
                <a:defRPr/>
              </a:pPr>
              <a:t>‹#›</a:t>
            </a:fld>
            <a:endParaRPr lang="fr-BE" altLang="en-US"/>
          </a:p>
        </p:txBody>
      </p:sp>
    </p:spTree>
    <p:extLst>
      <p:ext uri="{BB962C8B-B14F-4D97-AF65-F5344CB8AC3E}">
        <p14:creationId xmlns:p14="http://schemas.microsoft.com/office/powerpoint/2010/main" val="708811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BF0D8-95D3-4DC6-A850-A68C93915AEB}"/>
              </a:ext>
            </a:extLst>
          </p:cNvPr>
          <p:cNvSpPr>
            <a:spLocks noGrp="1"/>
          </p:cNvSpPr>
          <p:nvPr>
            <p:ph type="dt" sz="half" idx="10"/>
          </p:nvPr>
        </p:nvSpPr>
        <p:spPr/>
        <p:txBody>
          <a:bodyPr/>
          <a:lstStyle>
            <a:lvl1pPr>
              <a:defRPr/>
            </a:lvl1pPr>
          </a:lstStyle>
          <a:p>
            <a:pPr>
              <a:defRPr/>
            </a:pPr>
            <a:fld id="{CA808B1F-EC00-4D33-9587-ED51E7CEF581}" type="datetimeFigureOut">
              <a:rPr lang="fr-BE"/>
              <a:pPr>
                <a:defRPr/>
              </a:pPr>
              <a:t>14/12/2017</a:t>
            </a:fld>
            <a:endParaRPr lang="fr-BE"/>
          </a:p>
        </p:txBody>
      </p:sp>
      <p:sp>
        <p:nvSpPr>
          <p:cNvPr id="5" name="Footer Placeholder 4">
            <a:extLst>
              <a:ext uri="{FF2B5EF4-FFF2-40B4-BE49-F238E27FC236}">
                <a16:creationId xmlns:a16="http://schemas.microsoft.com/office/drawing/2014/main" id="{B9813C51-2A53-4723-94FD-304BF05D0FEA}"/>
              </a:ext>
            </a:extLst>
          </p:cNvPr>
          <p:cNvSpPr>
            <a:spLocks noGrp="1"/>
          </p:cNvSpPr>
          <p:nvPr>
            <p:ph type="ftr" sz="quarter" idx="11"/>
          </p:nvPr>
        </p:nvSpPr>
        <p:spPr/>
        <p:txBody>
          <a:bodyPr/>
          <a:lstStyle>
            <a:lvl1pPr>
              <a:defRPr/>
            </a:lvl1pPr>
          </a:lstStyle>
          <a:p>
            <a:pPr>
              <a:defRPr/>
            </a:pPr>
            <a:endParaRPr lang="fr-BE"/>
          </a:p>
        </p:txBody>
      </p:sp>
      <p:sp>
        <p:nvSpPr>
          <p:cNvPr id="6" name="Slide Number Placeholder 5">
            <a:extLst>
              <a:ext uri="{FF2B5EF4-FFF2-40B4-BE49-F238E27FC236}">
                <a16:creationId xmlns:a16="http://schemas.microsoft.com/office/drawing/2014/main" id="{B2D17080-721F-4E92-885F-9E93E8B50456}"/>
              </a:ext>
            </a:extLst>
          </p:cNvPr>
          <p:cNvSpPr>
            <a:spLocks noGrp="1"/>
          </p:cNvSpPr>
          <p:nvPr>
            <p:ph type="sldNum" sz="quarter" idx="12"/>
          </p:nvPr>
        </p:nvSpPr>
        <p:spPr/>
        <p:txBody>
          <a:bodyPr/>
          <a:lstStyle>
            <a:lvl1pPr>
              <a:defRPr/>
            </a:lvl1pPr>
          </a:lstStyle>
          <a:p>
            <a:pPr>
              <a:defRPr/>
            </a:pPr>
            <a:fld id="{5DB843F2-6B34-4404-9F93-0281B2B50567}" type="slidenum">
              <a:rPr lang="fr-BE" altLang="en-US"/>
              <a:pPr>
                <a:defRPr/>
              </a:pPr>
              <a:t>‹#›</a:t>
            </a:fld>
            <a:endParaRPr lang="fr-BE" altLang="en-US"/>
          </a:p>
        </p:txBody>
      </p:sp>
    </p:spTree>
    <p:extLst>
      <p:ext uri="{BB962C8B-B14F-4D97-AF65-F5344CB8AC3E}">
        <p14:creationId xmlns:p14="http://schemas.microsoft.com/office/powerpoint/2010/main" val="2452878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AE815-4484-4966-B7ED-9EE70A83AEE6}"/>
              </a:ext>
            </a:extLst>
          </p:cNvPr>
          <p:cNvSpPr>
            <a:spLocks noGrp="1"/>
          </p:cNvSpPr>
          <p:nvPr>
            <p:ph type="dt" sz="half" idx="10"/>
          </p:nvPr>
        </p:nvSpPr>
        <p:spPr/>
        <p:txBody>
          <a:bodyPr/>
          <a:lstStyle>
            <a:lvl1pPr>
              <a:defRPr/>
            </a:lvl1pPr>
          </a:lstStyle>
          <a:p>
            <a:pPr>
              <a:defRPr/>
            </a:pPr>
            <a:fld id="{893D0275-8C02-49BD-BD25-FFA7181C04F9}" type="datetimeFigureOut">
              <a:rPr lang="fr-BE"/>
              <a:pPr>
                <a:defRPr/>
              </a:pPr>
              <a:t>14/12/2017</a:t>
            </a:fld>
            <a:endParaRPr lang="fr-BE"/>
          </a:p>
        </p:txBody>
      </p:sp>
      <p:sp>
        <p:nvSpPr>
          <p:cNvPr id="5" name="Footer Placeholder 4">
            <a:extLst>
              <a:ext uri="{FF2B5EF4-FFF2-40B4-BE49-F238E27FC236}">
                <a16:creationId xmlns:a16="http://schemas.microsoft.com/office/drawing/2014/main" id="{FA917AAE-9061-468C-9285-D251FBE425B6}"/>
              </a:ext>
            </a:extLst>
          </p:cNvPr>
          <p:cNvSpPr>
            <a:spLocks noGrp="1"/>
          </p:cNvSpPr>
          <p:nvPr>
            <p:ph type="ftr" sz="quarter" idx="11"/>
          </p:nvPr>
        </p:nvSpPr>
        <p:spPr/>
        <p:txBody>
          <a:bodyPr/>
          <a:lstStyle>
            <a:lvl1pPr>
              <a:defRPr/>
            </a:lvl1pPr>
          </a:lstStyle>
          <a:p>
            <a:pPr>
              <a:defRPr/>
            </a:pPr>
            <a:endParaRPr lang="fr-BE"/>
          </a:p>
        </p:txBody>
      </p:sp>
      <p:sp>
        <p:nvSpPr>
          <p:cNvPr id="6" name="Slide Number Placeholder 5">
            <a:extLst>
              <a:ext uri="{FF2B5EF4-FFF2-40B4-BE49-F238E27FC236}">
                <a16:creationId xmlns:a16="http://schemas.microsoft.com/office/drawing/2014/main" id="{7CB79E75-D941-461A-8126-59E21E5617F1}"/>
              </a:ext>
            </a:extLst>
          </p:cNvPr>
          <p:cNvSpPr>
            <a:spLocks noGrp="1"/>
          </p:cNvSpPr>
          <p:nvPr>
            <p:ph type="sldNum" sz="quarter" idx="12"/>
          </p:nvPr>
        </p:nvSpPr>
        <p:spPr/>
        <p:txBody>
          <a:bodyPr/>
          <a:lstStyle>
            <a:lvl1pPr>
              <a:defRPr/>
            </a:lvl1pPr>
          </a:lstStyle>
          <a:p>
            <a:pPr>
              <a:defRPr/>
            </a:pPr>
            <a:fld id="{81D57869-1856-4261-B8FB-5F9CE7F43BF8}" type="slidenum">
              <a:rPr lang="fr-BE" altLang="en-US"/>
              <a:pPr>
                <a:defRPr/>
              </a:pPr>
              <a:t>‹#›</a:t>
            </a:fld>
            <a:endParaRPr lang="fr-BE" altLang="en-US"/>
          </a:p>
        </p:txBody>
      </p:sp>
    </p:spTree>
    <p:extLst>
      <p:ext uri="{BB962C8B-B14F-4D97-AF65-F5344CB8AC3E}">
        <p14:creationId xmlns:p14="http://schemas.microsoft.com/office/powerpoint/2010/main" val="2866368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elfolie auf Weiß">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6064" y="705468"/>
            <a:ext cx="9828869" cy="3566160"/>
          </a:xfrm>
        </p:spPr>
        <p:txBody>
          <a:bodyPr anchor="b">
            <a:normAutofit/>
          </a:bodyPr>
          <a:lstStyle>
            <a:lvl1pPr algn="l">
              <a:lnSpc>
                <a:spcPct val="85000"/>
              </a:lnSpc>
              <a:defRPr sz="7200" spc="-50" baseline="0">
                <a:solidFill>
                  <a:schemeClr val="tx1">
                    <a:lumMod val="95000"/>
                    <a:lumOff val="5000"/>
                  </a:schemeClr>
                </a:solidFill>
                <a:latin typeface="Trebuchet MS" panose="020B0603020202020204" pitchFamily="34" charset="0"/>
              </a:defRPr>
            </a:lvl1pPr>
          </a:lstStyle>
          <a:p>
            <a:r>
              <a:rPr lang="de-DE"/>
              <a:t>Titelmasterformat durch Klicken bearbeiten</a:t>
            </a:r>
            <a:endParaRPr lang="en-US" dirty="0"/>
          </a:p>
        </p:txBody>
      </p:sp>
      <p:sp>
        <p:nvSpPr>
          <p:cNvPr id="3" name="Subtitle 2"/>
          <p:cNvSpPr>
            <a:spLocks noGrp="1"/>
          </p:cNvSpPr>
          <p:nvPr>
            <p:ph type="subTitle" idx="1"/>
          </p:nvPr>
        </p:nvSpPr>
        <p:spPr>
          <a:xfrm>
            <a:off x="696064" y="4485301"/>
            <a:ext cx="9828869" cy="1143000"/>
          </a:xfrm>
        </p:spPr>
        <p:txBody>
          <a:bodyPr lIns="91440" rIns="91440">
            <a:normAutofit/>
          </a:bodyPr>
          <a:lstStyle>
            <a:lvl1pPr marL="0" indent="0" algn="l">
              <a:buNone/>
              <a:defRPr sz="2000" cap="all" spc="200" baseline="0">
                <a:solidFill>
                  <a:schemeClr val="tx2"/>
                </a:solidFill>
                <a:latin typeface="Trebuchet MS" panose="020B0603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a:xfrm>
            <a:off x="696064" y="6446837"/>
            <a:ext cx="2472271" cy="365125"/>
          </a:xfrm>
        </p:spPr>
        <p:txBody>
          <a:bodyPr/>
          <a:lstStyle>
            <a:lvl1pPr>
              <a:defRPr>
                <a:latin typeface="Trebuchet MS" panose="020B0603020202020204" pitchFamily="34" charset="0"/>
              </a:defRPr>
            </a:lvl1pPr>
          </a:lstStyle>
          <a:p>
            <a:fld id="{34669FC5-FBFE-464B-ACEC-652A151EA10B}" type="datetime1">
              <a:rPr lang="en-US" smtClean="0"/>
              <a:t>12/14/2017</a:t>
            </a:fld>
            <a:endParaRPr lang="en-US" dirty="0"/>
          </a:p>
        </p:txBody>
      </p:sp>
      <p:sp>
        <p:nvSpPr>
          <p:cNvPr id="5" name="Footer Placeholder 4"/>
          <p:cNvSpPr>
            <a:spLocks noGrp="1"/>
          </p:cNvSpPr>
          <p:nvPr>
            <p:ph type="ftr" sz="quarter" idx="11"/>
          </p:nvPr>
        </p:nvSpPr>
        <p:spPr/>
        <p:txBody>
          <a:bodyPr/>
          <a:lstStyle>
            <a:lvl1pPr>
              <a:defRPr>
                <a:latin typeface="Trebuchet MS" panose="020B0603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0883" y="218125"/>
            <a:ext cx="1027344" cy="849265"/>
          </a:xfrm>
          <a:prstGeom prst="rect">
            <a:avLst/>
          </a:prstGeom>
        </p:spPr>
      </p:pic>
      <p:pic>
        <p:nvPicPr>
          <p:cNvPr id="11" name="Grafik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59794" y="4368918"/>
            <a:ext cx="798126" cy="829848"/>
          </a:xfrm>
          <a:prstGeom prst="rect">
            <a:avLst/>
          </a:prstGeom>
        </p:spPr>
      </p:pic>
      <p:pic>
        <p:nvPicPr>
          <p:cNvPr id="12" name="Grafik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46095" y="5283696"/>
            <a:ext cx="811825" cy="908720"/>
          </a:xfrm>
          <a:prstGeom prst="rect">
            <a:avLst/>
          </a:prstGeom>
        </p:spPr>
      </p:pic>
    </p:spTree>
    <p:extLst>
      <p:ext uri="{BB962C8B-B14F-4D97-AF65-F5344CB8AC3E}">
        <p14:creationId xmlns:p14="http://schemas.microsoft.com/office/powerpoint/2010/main" val="320090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03201-8EBF-4318-A1F4-54B72981B82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3EBF138-396D-4360-8041-68C318F49ACD}"/>
              </a:ext>
            </a:extLst>
          </p:cNvPr>
          <p:cNvSpPr>
            <a:spLocks noGrp="1"/>
          </p:cNvSpPr>
          <p:nvPr>
            <p:ph sz="half" idx="1"/>
          </p:nvPr>
        </p:nvSpPr>
        <p:spPr>
          <a:xfrm>
            <a:off x="838200" y="3740727"/>
            <a:ext cx="5181600" cy="243623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1FB1FC2-3E75-4433-B834-096D71880EA4}"/>
              </a:ext>
            </a:extLst>
          </p:cNvPr>
          <p:cNvSpPr>
            <a:spLocks noGrp="1"/>
          </p:cNvSpPr>
          <p:nvPr>
            <p:ph sz="half" idx="2"/>
          </p:nvPr>
        </p:nvSpPr>
        <p:spPr>
          <a:xfrm>
            <a:off x="6172200" y="3740725"/>
            <a:ext cx="5181600" cy="24362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8F729B2-5A4C-454B-AE99-EAFCEA663024}"/>
              </a:ext>
            </a:extLst>
          </p:cNvPr>
          <p:cNvSpPr>
            <a:spLocks noGrp="1"/>
          </p:cNvSpPr>
          <p:nvPr>
            <p:ph type="dt" sz="half" idx="10"/>
          </p:nvPr>
        </p:nvSpPr>
        <p:spPr/>
        <p:txBody>
          <a:bodyPr/>
          <a:lstStyle/>
          <a:p>
            <a:fld id="{E753D9FB-1702-4303-994B-2C880491BE40}" type="datetimeFigureOut">
              <a:rPr lang="fr-FR" smtClean="0"/>
              <a:t>14/12/2017</a:t>
            </a:fld>
            <a:endParaRPr lang="fr-FR"/>
          </a:p>
        </p:txBody>
      </p:sp>
      <p:sp>
        <p:nvSpPr>
          <p:cNvPr id="6" name="Espace réservé du pied de page 5">
            <a:extLst>
              <a:ext uri="{FF2B5EF4-FFF2-40B4-BE49-F238E27FC236}">
                <a16:creationId xmlns:a16="http://schemas.microsoft.com/office/drawing/2014/main" id="{7F8DC575-CCCD-488D-97AE-790DC6E0856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E1F508A-2751-4394-BF34-BF71DD0C1999}"/>
              </a:ext>
            </a:extLst>
          </p:cNvPr>
          <p:cNvSpPr>
            <a:spLocks noGrp="1"/>
          </p:cNvSpPr>
          <p:nvPr>
            <p:ph type="sldNum" sz="quarter" idx="12"/>
          </p:nvPr>
        </p:nvSpPr>
        <p:spPr/>
        <p:txBody>
          <a:bodyPr/>
          <a:lstStyle/>
          <a:p>
            <a:fld id="{55D6399E-4D31-46E7-933B-CF7A87AE2CC3}" type="slidenum">
              <a:rPr lang="fr-FR" smtClean="0"/>
              <a:t>‹#›</a:t>
            </a:fld>
            <a:endParaRPr lang="fr-FR"/>
          </a:p>
        </p:txBody>
      </p:sp>
    </p:spTree>
    <p:extLst>
      <p:ext uri="{BB962C8B-B14F-4D97-AF65-F5344CB8AC3E}">
        <p14:creationId xmlns:p14="http://schemas.microsoft.com/office/powerpoint/2010/main" val="3126857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elfolie auf Fond">
    <p:bg>
      <p:bgPr>
        <a:solidFill>
          <a:srgbClr val="B4AEA8">
            <a:alpha val="20000"/>
          </a:srgbClr>
        </a:solidFill>
        <a:effectLst/>
      </p:bgPr>
    </p:bg>
    <p:spTree>
      <p:nvGrpSpPr>
        <p:cNvPr id="1" name=""/>
        <p:cNvGrpSpPr/>
        <p:nvPr/>
      </p:nvGrpSpPr>
      <p:grpSpPr>
        <a:xfrm>
          <a:off x="0" y="0"/>
          <a:ext cx="0" cy="0"/>
          <a:chOff x="0" y="0"/>
          <a:chExt cx="0" cy="0"/>
        </a:xfrm>
      </p:grpSpPr>
      <p:sp>
        <p:nvSpPr>
          <p:cNvPr id="13" name="Rechteck 12"/>
          <p:cNvSpPr/>
          <p:nvPr userDrawn="1"/>
        </p:nvSpPr>
        <p:spPr>
          <a:xfrm>
            <a:off x="10768084" y="0"/>
            <a:ext cx="1420756" cy="633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6064" y="705468"/>
            <a:ext cx="9828869" cy="3566160"/>
          </a:xfrm>
        </p:spPr>
        <p:txBody>
          <a:bodyPr anchor="b">
            <a:normAutofit/>
          </a:bodyPr>
          <a:lstStyle>
            <a:lvl1pPr algn="l">
              <a:lnSpc>
                <a:spcPct val="85000"/>
              </a:lnSpc>
              <a:defRPr sz="7200" spc="-50" baseline="0">
                <a:solidFill>
                  <a:schemeClr val="tx1">
                    <a:lumMod val="85000"/>
                    <a:lumOff val="15000"/>
                  </a:schemeClr>
                </a:solidFill>
                <a:latin typeface="Trebuchet MS" panose="020B0603020202020204" pitchFamily="34" charset="0"/>
              </a:defRPr>
            </a:lvl1pPr>
          </a:lstStyle>
          <a:p>
            <a:r>
              <a:rPr lang="de-DE"/>
              <a:t>Titelmasterformat durch Klicken bearbeiten</a:t>
            </a:r>
            <a:endParaRPr lang="en-US" dirty="0"/>
          </a:p>
        </p:txBody>
      </p:sp>
      <p:sp>
        <p:nvSpPr>
          <p:cNvPr id="3" name="Subtitle 2"/>
          <p:cNvSpPr>
            <a:spLocks noGrp="1"/>
          </p:cNvSpPr>
          <p:nvPr>
            <p:ph type="subTitle" idx="1"/>
          </p:nvPr>
        </p:nvSpPr>
        <p:spPr>
          <a:xfrm>
            <a:off x="696064" y="4485301"/>
            <a:ext cx="9828869" cy="1143000"/>
          </a:xfrm>
        </p:spPr>
        <p:txBody>
          <a:bodyPr lIns="91440" rIns="91440">
            <a:normAutofit/>
          </a:bodyPr>
          <a:lstStyle>
            <a:lvl1pPr marL="0" indent="0" algn="l">
              <a:buNone/>
              <a:defRPr sz="2000" cap="all" spc="200" baseline="0">
                <a:solidFill>
                  <a:schemeClr val="tx2"/>
                </a:solidFill>
                <a:latin typeface="Trebuchet MS" panose="020B0603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a:xfrm>
            <a:off x="696064" y="6446837"/>
            <a:ext cx="2472271" cy="365125"/>
          </a:xfrm>
        </p:spPr>
        <p:txBody>
          <a:bodyPr/>
          <a:lstStyle>
            <a:lvl1pPr>
              <a:defRPr>
                <a:latin typeface="Trebuchet MS" panose="020B0603020202020204" pitchFamily="34" charset="0"/>
              </a:defRPr>
            </a:lvl1pPr>
          </a:lstStyle>
          <a:p>
            <a:fld id="{F2E2033A-8358-49D2-B09D-236FCA153495}" type="datetime1">
              <a:rPr lang="en-US" smtClean="0"/>
              <a:t>12/14/2017</a:t>
            </a:fld>
            <a:endParaRPr lang="en-US" dirty="0"/>
          </a:p>
        </p:txBody>
      </p:sp>
      <p:sp>
        <p:nvSpPr>
          <p:cNvPr id="5" name="Footer Placeholder 4"/>
          <p:cNvSpPr>
            <a:spLocks noGrp="1"/>
          </p:cNvSpPr>
          <p:nvPr>
            <p:ph type="ftr" sz="quarter" idx="11"/>
          </p:nvPr>
        </p:nvSpPr>
        <p:spPr/>
        <p:txBody>
          <a:bodyPr/>
          <a:lstStyle>
            <a:lvl1pPr>
              <a:defRPr>
                <a:latin typeface="Trebuchet MS" panose="020B0603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0883" y="218125"/>
            <a:ext cx="1027344" cy="849265"/>
          </a:xfrm>
          <a:prstGeom prst="rect">
            <a:avLst/>
          </a:prstGeom>
        </p:spPr>
      </p:pic>
      <p:pic>
        <p:nvPicPr>
          <p:cNvPr id="11" name="Grafik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46146" y="4368918"/>
            <a:ext cx="798126" cy="829848"/>
          </a:xfrm>
          <a:prstGeom prst="rect">
            <a:avLst/>
          </a:prstGeom>
        </p:spPr>
      </p:pic>
      <p:pic>
        <p:nvPicPr>
          <p:cNvPr id="12" name="Grafik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32447" y="5283696"/>
            <a:ext cx="811825" cy="908720"/>
          </a:xfrm>
          <a:prstGeom prst="rect">
            <a:avLst/>
          </a:prstGeom>
        </p:spPr>
      </p:pic>
    </p:spTree>
    <p:extLst>
      <p:ext uri="{BB962C8B-B14F-4D97-AF65-F5344CB8AC3E}">
        <p14:creationId xmlns:p14="http://schemas.microsoft.com/office/powerpoint/2010/main" val="17961028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elfolie Kunde/Partner auf Weiß">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6064" y="705468"/>
            <a:ext cx="9828869" cy="3566160"/>
          </a:xfrm>
        </p:spPr>
        <p:txBody>
          <a:bodyPr anchor="b">
            <a:normAutofit/>
          </a:bodyPr>
          <a:lstStyle>
            <a:lvl1pPr algn="l">
              <a:lnSpc>
                <a:spcPct val="85000"/>
              </a:lnSpc>
              <a:defRPr sz="7200" spc="-50" baseline="0">
                <a:solidFill>
                  <a:schemeClr val="tx1">
                    <a:lumMod val="95000"/>
                    <a:lumOff val="5000"/>
                  </a:schemeClr>
                </a:solidFill>
                <a:latin typeface="Trebuchet MS" panose="020B0603020202020204" pitchFamily="34" charset="0"/>
              </a:defRPr>
            </a:lvl1pPr>
          </a:lstStyle>
          <a:p>
            <a:r>
              <a:rPr lang="de-DE"/>
              <a:t>Titelmasterformat durch Klicken bearbeiten</a:t>
            </a:r>
            <a:endParaRPr lang="en-US" dirty="0"/>
          </a:p>
        </p:txBody>
      </p:sp>
      <p:sp>
        <p:nvSpPr>
          <p:cNvPr id="3" name="Subtitle 2"/>
          <p:cNvSpPr>
            <a:spLocks noGrp="1"/>
          </p:cNvSpPr>
          <p:nvPr>
            <p:ph type="subTitle" idx="1"/>
          </p:nvPr>
        </p:nvSpPr>
        <p:spPr>
          <a:xfrm>
            <a:off x="696064" y="4485301"/>
            <a:ext cx="9828869" cy="1143000"/>
          </a:xfrm>
        </p:spPr>
        <p:txBody>
          <a:bodyPr lIns="91440" rIns="91440">
            <a:normAutofit/>
          </a:bodyPr>
          <a:lstStyle>
            <a:lvl1pPr marL="0" indent="0" algn="l">
              <a:buNone/>
              <a:defRPr sz="2000" cap="all" spc="200" baseline="0">
                <a:solidFill>
                  <a:schemeClr val="tx2"/>
                </a:solidFill>
                <a:latin typeface="Trebuchet MS" panose="020B0603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a:xfrm>
            <a:off x="696064" y="6446837"/>
            <a:ext cx="2472271" cy="365125"/>
          </a:xfrm>
        </p:spPr>
        <p:txBody>
          <a:bodyPr/>
          <a:lstStyle>
            <a:lvl1pPr>
              <a:defRPr>
                <a:latin typeface="Trebuchet MS" panose="020B0603020202020204" pitchFamily="34" charset="0"/>
              </a:defRPr>
            </a:lvl1pPr>
          </a:lstStyle>
          <a:p>
            <a:fld id="{3F3A8651-8746-40D6-97BA-367536C46096}" type="datetime1">
              <a:rPr lang="en-US" smtClean="0"/>
              <a:t>12/14/2017</a:t>
            </a:fld>
            <a:endParaRPr lang="en-US" dirty="0"/>
          </a:p>
        </p:txBody>
      </p:sp>
      <p:sp>
        <p:nvSpPr>
          <p:cNvPr id="5" name="Footer Placeholder 4"/>
          <p:cNvSpPr>
            <a:spLocks noGrp="1"/>
          </p:cNvSpPr>
          <p:nvPr>
            <p:ph type="ftr" sz="quarter" idx="11"/>
          </p:nvPr>
        </p:nvSpPr>
        <p:spPr/>
        <p:txBody>
          <a:bodyPr/>
          <a:lstStyle>
            <a:lvl1pPr>
              <a:defRPr>
                <a:latin typeface="Trebuchet MS" panose="020B0603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0883" y="218125"/>
            <a:ext cx="1027344" cy="849265"/>
          </a:xfrm>
          <a:prstGeom prst="rect">
            <a:avLst/>
          </a:prstGeom>
        </p:spPr>
      </p:pic>
      <p:sp>
        <p:nvSpPr>
          <p:cNvPr id="14" name="Bildplatzhalter 13"/>
          <p:cNvSpPr>
            <a:spLocks noGrp="1"/>
          </p:cNvSpPr>
          <p:nvPr>
            <p:ph type="pic" sz="quarter" idx="13" hasCustomPrompt="1"/>
          </p:nvPr>
        </p:nvSpPr>
        <p:spPr>
          <a:xfrm>
            <a:off x="10900883" y="1447148"/>
            <a:ext cx="1027344" cy="991252"/>
          </a:xfrm>
        </p:spPr>
        <p:txBody>
          <a:bodyPr/>
          <a:lstStyle>
            <a:lvl1pPr>
              <a:defRPr/>
            </a:lvl1pPr>
          </a:lstStyle>
          <a:p>
            <a:r>
              <a:rPr lang="de-DE" dirty="0" err="1"/>
              <a:t>PartnerLogo</a:t>
            </a:r>
            <a:endParaRPr lang="de-DE" dirty="0"/>
          </a:p>
        </p:txBody>
      </p:sp>
      <p:pic>
        <p:nvPicPr>
          <p:cNvPr id="15" name="Grafik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46146" y="4368918"/>
            <a:ext cx="798126" cy="829848"/>
          </a:xfrm>
          <a:prstGeom prst="rect">
            <a:avLst/>
          </a:prstGeom>
        </p:spPr>
      </p:pic>
      <p:pic>
        <p:nvPicPr>
          <p:cNvPr id="16" name="Grafik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32447" y="5283696"/>
            <a:ext cx="811825" cy="908720"/>
          </a:xfrm>
          <a:prstGeom prst="rect">
            <a:avLst/>
          </a:prstGeom>
        </p:spPr>
      </p:pic>
    </p:spTree>
    <p:extLst>
      <p:ext uri="{BB962C8B-B14F-4D97-AF65-F5344CB8AC3E}">
        <p14:creationId xmlns:p14="http://schemas.microsoft.com/office/powerpoint/2010/main" val="3304145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67452" cy="1450757"/>
          </a:xfrm>
        </p:spPr>
        <p:txBody>
          <a:bodyPr/>
          <a:lstStyle>
            <a:lvl1pPr marL="0">
              <a:defRPr>
                <a:latin typeface="Trebuchet MS" panose="020B0603020202020204" pitchFamily="34" charset="0"/>
              </a:defRPr>
            </a:lvl1pPr>
          </a:lstStyle>
          <a:p>
            <a:r>
              <a:rPr lang="de-DE"/>
              <a:t>Titelmasterformat durch Klicken bearbeiten</a:t>
            </a:r>
            <a:endParaRPr lang="en-US" dirty="0"/>
          </a:p>
        </p:txBody>
      </p:sp>
      <p:sp>
        <p:nvSpPr>
          <p:cNvPr id="3" name="Content Placeholder 2"/>
          <p:cNvSpPr>
            <a:spLocks noGrp="1"/>
          </p:cNvSpPr>
          <p:nvPr>
            <p:ph idx="1"/>
          </p:nvPr>
        </p:nvSpPr>
        <p:spPr>
          <a:xfrm>
            <a:off x="687848" y="1905000"/>
            <a:ext cx="9967452" cy="42672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de-DE"/>
              <a:t>Textmasterformat bearbeiten</a:t>
            </a:r>
          </a:p>
          <a:p>
            <a:pPr lvl="1"/>
            <a:r>
              <a:rPr lang="de-DE"/>
              <a:t>Zweite Ebene</a:t>
            </a:r>
          </a:p>
          <a:p>
            <a:pPr lvl="2"/>
            <a:r>
              <a:rPr lang="de-DE"/>
              <a:t>Dritte Ebene</a:t>
            </a:r>
          </a:p>
          <a:p>
            <a:pPr lvl="3"/>
            <a:r>
              <a:rPr lang="de-DE"/>
              <a:t>Vierte Ebene</a:t>
            </a:r>
          </a:p>
        </p:txBody>
      </p:sp>
      <p:sp>
        <p:nvSpPr>
          <p:cNvPr id="4" name="Date Placeholder 3"/>
          <p:cNvSpPr>
            <a:spLocks noGrp="1"/>
          </p:cNvSpPr>
          <p:nvPr>
            <p:ph type="dt" sz="half" idx="10"/>
          </p:nvPr>
        </p:nvSpPr>
        <p:spPr/>
        <p:txBody>
          <a:bodyPr/>
          <a:lstStyle/>
          <a:p>
            <a:fld id="{E2F634A8-2275-4621-B963-6B0BC6D8A953}" type="datetime1">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165963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Inhalt auf Fond">
    <p:bg>
      <p:bgPr>
        <a:solidFill>
          <a:srgbClr val="B4AEA8">
            <a:alpha val="4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atin typeface="Trebuchet MS" panose="020B0603020202020204" pitchFamily="34" charset="0"/>
              </a:defRPr>
            </a:lvl1pPr>
          </a:lstStyle>
          <a:p>
            <a:r>
              <a:rPr lang="de-DE"/>
              <a:t>Titelmasterformat durch Klicken bearbeiten</a:t>
            </a:r>
            <a:endParaRPr lang="en-US" dirty="0"/>
          </a:p>
        </p:txBody>
      </p:sp>
      <p:sp>
        <p:nvSpPr>
          <p:cNvPr id="3" name="Content Placeholder 2"/>
          <p:cNvSpPr>
            <a:spLocks noGrp="1"/>
          </p:cNvSpPr>
          <p:nvPr>
            <p:ph idx="1"/>
          </p:nvPr>
        </p:nvSpPr>
        <p:spPr>
          <a:xfrm>
            <a:off x="687848" y="1917700"/>
            <a:ext cx="9776612" cy="4262016"/>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de-DE"/>
              <a:t>Textmasterformat bearbeiten</a:t>
            </a:r>
          </a:p>
          <a:p>
            <a:pPr lvl="1"/>
            <a:r>
              <a:rPr lang="de-DE"/>
              <a:t>Zweite Ebene</a:t>
            </a:r>
          </a:p>
          <a:p>
            <a:pPr lvl="2"/>
            <a:r>
              <a:rPr lang="de-DE"/>
              <a:t>Dritte Ebene</a:t>
            </a:r>
          </a:p>
          <a:p>
            <a:pPr lvl="3"/>
            <a:r>
              <a:rPr lang="de-DE"/>
              <a:t>Vierte Ebene</a:t>
            </a:r>
          </a:p>
        </p:txBody>
      </p:sp>
      <p:sp>
        <p:nvSpPr>
          <p:cNvPr id="4" name="Date Placeholder 3"/>
          <p:cNvSpPr>
            <a:spLocks noGrp="1"/>
          </p:cNvSpPr>
          <p:nvPr>
            <p:ph type="dt" sz="half" idx="10"/>
          </p:nvPr>
        </p:nvSpPr>
        <p:spPr/>
        <p:txBody>
          <a:bodyPr/>
          <a:lstStyle/>
          <a:p>
            <a:fld id="{D781A78A-87F5-4043-B5EA-1BEC4D62ED9B}" type="datetime1">
              <a:rPr lang="en-US" smtClean="0"/>
              <a:t>12/14/2017</a:t>
            </a:fld>
            <a:endParaRPr lang="en-US" dirty="0"/>
          </a:p>
        </p:txBody>
      </p:sp>
      <p:sp>
        <p:nvSpPr>
          <p:cNvPr id="8" name="Rechteck 7"/>
          <p:cNvSpPr/>
          <p:nvPr userDrawn="1"/>
        </p:nvSpPr>
        <p:spPr>
          <a:xfrm>
            <a:off x="10771244" y="0"/>
            <a:ext cx="1420756" cy="633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pic>
        <p:nvPicPr>
          <p:cNvPr id="9" name="Grafik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pic>
        <p:nvPicPr>
          <p:cNvPr id="10" name="Grafik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7090" y="4368918"/>
            <a:ext cx="798126" cy="829848"/>
          </a:xfrm>
          <a:prstGeom prst="rect">
            <a:avLst/>
          </a:prstGeom>
        </p:spPr>
      </p:pic>
      <p:pic>
        <p:nvPicPr>
          <p:cNvPr id="11" name="Grafik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73391" y="5283696"/>
            <a:ext cx="811825" cy="908720"/>
          </a:xfrm>
          <a:prstGeom prst="rect">
            <a:avLst/>
          </a:prstGeom>
        </p:spPr>
      </p:pic>
    </p:spTree>
    <p:extLst>
      <p:ext uri="{BB962C8B-B14F-4D97-AF65-F5344CB8AC3E}">
        <p14:creationId xmlns:p14="http://schemas.microsoft.com/office/powerpoint/2010/main" val="1712937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Inhalt Partner/Kunde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67452" cy="1450757"/>
          </a:xfrm>
        </p:spPr>
        <p:txBody>
          <a:bodyPr/>
          <a:lstStyle>
            <a:lvl1pPr marL="0">
              <a:defRPr>
                <a:latin typeface="Trebuchet MS" panose="020B0603020202020204" pitchFamily="34" charset="0"/>
              </a:defRPr>
            </a:lvl1pPr>
          </a:lstStyle>
          <a:p>
            <a:r>
              <a:rPr lang="de-DE"/>
              <a:t>Titelmasterformat durch Klicken bearbeiten</a:t>
            </a:r>
            <a:endParaRPr lang="en-US" dirty="0"/>
          </a:p>
        </p:txBody>
      </p:sp>
      <p:sp>
        <p:nvSpPr>
          <p:cNvPr id="3" name="Content Placeholder 2"/>
          <p:cNvSpPr>
            <a:spLocks noGrp="1"/>
          </p:cNvSpPr>
          <p:nvPr>
            <p:ph idx="1"/>
          </p:nvPr>
        </p:nvSpPr>
        <p:spPr>
          <a:xfrm>
            <a:off x="687848" y="1905000"/>
            <a:ext cx="9967452" cy="42672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de-DE"/>
              <a:t>Textmasterformat bearbeiten</a:t>
            </a:r>
          </a:p>
          <a:p>
            <a:pPr lvl="1"/>
            <a:r>
              <a:rPr lang="de-DE"/>
              <a:t>Zweite Ebene</a:t>
            </a:r>
          </a:p>
          <a:p>
            <a:pPr lvl="2"/>
            <a:r>
              <a:rPr lang="de-DE"/>
              <a:t>Dritte Ebene</a:t>
            </a:r>
          </a:p>
          <a:p>
            <a:pPr lvl="3"/>
            <a:r>
              <a:rPr lang="de-DE"/>
              <a:t>Vierte Ebene</a:t>
            </a:r>
          </a:p>
        </p:txBody>
      </p:sp>
      <p:sp>
        <p:nvSpPr>
          <p:cNvPr id="4" name="Date Placeholder 3"/>
          <p:cNvSpPr>
            <a:spLocks noGrp="1"/>
          </p:cNvSpPr>
          <p:nvPr>
            <p:ph type="dt" sz="half" idx="10"/>
          </p:nvPr>
        </p:nvSpPr>
        <p:spPr/>
        <p:txBody>
          <a:bodyPr/>
          <a:lstStyle/>
          <a:p>
            <a:fld id="{F43A6E18-4266-4DBF-8D97-D528E37F6AEB}" type="datetime1">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pic>
        <p:nvPicPr>
          <p:cNvPr id="7" name="Grafik 6"/>
          <p:cNvPicPr>
            <a:picLocks noChangeAspect="1"/>
          </p:cNvPicPr>
          <p:nvPr userDrawn="1"/>
        </p:nvPicPr>
        <p:blipFill>
          <a:blip r:embed="rId2"/>
          <a:stretch>
            <a:fillRect/>
          </a:stretch>
        </p:blipFill>
        <p:spPr>
          <a:xfrm>
            <a:off x="10815778" y="1527002"/>
            <a:ext cx="1152244" cy="1060796"/>
          </a:xfrm>
          <a:prstGeom prst="rect">
            <a:avLst/>
          </a:prstGeom>
        </p:spPr>
      </p:pic>
    </p:spTree>
    <p:extLst>
      <p:ext uri="{BB962C8B-B14F-4D97-AF65-F5344CB8AC3E}">
        <p14:creationId xmlns:p14="http://schemas.microsoft.com/office/powerpoint/2010/main" val="2206218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10058400" cy="1450757"/>
          </a:xfr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23994" y="1958603"/>
            <a:ext cx="4937760" cy="423899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841243" y="1958603"/>
            <a:ext cx="4937760" cy="423899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590F4B5-9E41-4C27-ADBC-291D83DA0A73}" type="datetime1">
              <a:rPr lang="en-US" smtClean="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76748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10058400" cy="1450757"/>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23994" y="2036697"/>
            <a:ext cx="4937760" cy="545636"/>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720603" y="2582334"/>
            <a:ext cx="4937760" cy="356446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866469" y="2036697"/>
            <a:ext cx="4934370" cy="554407"/>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863079" y="2582334"/>
            <a:ext cx="4937760" cy="356446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7789236-92BB-48B9-ABB7-73AAD1262C5E}" type="datetime1">
              <a:rPr lang="en-US" smtClean="0"/>
              <a:t>12/14/2017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488441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halt auf weiß ohne Titel">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848" y="1863900"/>
            <a:ext cx="9942052" cy="402336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umsplatzhalter 3"/>
          <p:cNvSpPr>
            <a:spLocks noGrp="1"/>
          </p:cNvSpPr>
          <p:nvPr>
            <p:ph type="dt" sz="half" idx="10"/>
          </p:nvPr>
        </p:nvSpPr>
        <p:spPr/>
        <p:txBody>
          <a:bodyPr/>
          <a:lstStyle/>
          <a:p>
            <a:fld id="{30ED0B6A-5BD5-451F-9181-74D81D1ED8AF}" type="datetime1">
              <a:rPr lang="en-US" smtClean="0"/>
              <a:t>12/14/2017</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05405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halt auf Fond ohne Titel">
    <p:bg>
      <p:bgPr>
        <a:solidFill>
          <a:srgbClr val="B4AEA8">
            <a:alpha val="40000"/>
          </a:srgbClr>
        </a:solidFill>
        <a:effectLst/>
      </p:bgPr>
    </p:bg>
    <p:spTree>
      <p:nvGrpSpPr>
        <p:cNvPr id="1" name=""/>
        <p:cNvGrpSpPr/>
        <p:nvPr/>
      </p:nvGrpSpPr>
      <p:grpSpPr>
        <a:xfrm>
          <a:off x="0" y="0"/>
          <a:ext cx="0" cy="0"/>
          <a:chOff x="0" y="0"/>
          <a:chExt cx="0" cy="0"/>
        </a:xfrm>
      </p:grpSpPr>
      <p:sp>
        <p:nvSpPr>
          <p:cNvPr id="7" name="Rechteck 6"/>
          <p:cNvSpPr/>
          <p:nvPr userDrawn="1"/>
        </p:nvSpPr>
        <p:spPr>
          <a:xfrm>
            <a:off x="10779003" y="0"/>
            <a:ext cx="1420756" cy="633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a:xfrm>
            <a:off x="687848" y="1833821"/>
            <a:ext cx="9916652" cy="402336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8" name="Grafik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pic>
        <p:nvPicPr>
          <p:cNvPr id="9" name="Grafik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7090" y="4368918"/>
            <a:ext cx="798126" cy="829848"/>
          </a:xfrm>
          <a:prstGeom prst="rect">
            <a:avLst/>
          </a:prstGeom>
        </p:spPr>
      </p:pic>
      <p:pic>
        <p:nvPicPr>
          <p:cNvPr id="10" name="Grafik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73391" y="5283696"/>
            <a:ext cx="811825" cy="908720"/>
          </a:xfrm>
          <a:prstGeom prst="rect">
            <a:avLst/>
          </a:prstGeom>
        </p:spPr>
      </p:pic>
      <p:sp>
        <p:nvSpPr>
          <p:cNvPr id="2" name="Datumsplatzhalter 1"/>
          <p:cNvSpPr>
            <a:spLocks noGrp="1"/>
          </p:cNvSpPr>
          <p:nvPr>
            <p:ph type="dt" sz="half" idx="10"/>
          </p:nvPr>
        </p:nvSpPr>
        <p:spPr/>
        <p:txBody>
          <a:bodyPr/>
          <a:lstStyle/>
          <a:p>
            <a:fld id="{9E6FAED0-678C-4F92-B5BB-0C19BFF1FFCD}" type="datetime1">
              <a:rPr lang="en-US" smtClean="0"/>
              <a:t>12/14/2017</a:t>
            </a:fld>
            <a:endParaRPr lang="en-US" dirty="0"/>
          </a:p>
        </p:txBody>
      </p:sp>
      <p:sp>
        <p:nvSpPr>
          <p:cNvPr id="4" name="Fußzeilenplatzhalter 3"/>
          <p:cNvSpPr>
            <a:spLocks noGrp="1"/>
          </p:cNvSpPr>
          <p:nvPr>
            <p:ph type="ftr" sz="quarter" idx="11"/>
          </p:nvPr>
        </p:nvSpPr>
        <p:spPr/>
        <p:txBody>
          <a:bodyPr/>
          <a:lstStyle/>
          <a:p>
            <a:endParaRPr lang="en-US"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690337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 zweispaltig">
    <p:spTree>
      <p:nvGrpSpPr>
        <p:cNvPr id="1" name=""/>
        <p:cNvGrpSpPr/>
        <p:nvPr/>
      </p:nvGrpSpPr>
      <p:grpSpPr>
        <a:xfrm>
          <a:off x="0" y="0"/>
          <a:ext cx="0" cy="0"/>
          <a:chOff x="0" y="0"/>
          <a:chExt cx="0" cy="0"/>
        </a:xfrm>
      </p:grpSpPr>
      <p:sp>
        <p:nvSpPr>
          <p:cNvPr id="8" name="Rectangle 7"/>
          <p:cNvSpPr/>
          <p:nvPr/>
        </p:nvSpPr>
        <p:spPr>
          <a:xfrm>
            <a:off x="17" y="0"/>
            <a:ext cx="37661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758137"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4223336" y="731520"/>
            <a:ext cx="6417276" cy="52578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de-DE"/>
              <a:t>Textmasterformat bearbeiten</a:t>
            </a:r>
          </a:p>
          <a:p>
            <a:pPr lvl="1"/>
            <a:r>
              <a:rPr lang="de-DE"/>
              <a:t>Zweite Ebene</a:t>
            </a:r>
          </a:p>
          <a:p>
            <a:pPr lvl="2"/>
            <a:r>
              <a:rPr lang="de-DE"/>
              <a:t>Dritte Ebene</a:t>
            </a:r>
          </a:p>
          <a:p>
            <a:pPr lvl="3"/>
            <a:r>
              <a:rPr lang="de-DE"/>
              <a:t>Vierte Ebene</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30F8C08-1EE7-445F-9A52-726E3D6B6BCE}" type="datetime1">
              <a:rPr lang="en-US" smtClean="0"/>
              <a:t>12/14/2017</a:t>
            </a:fld>
            <a:endParaRPr lang="en-US" dirty="0"/>
          </a:p>
        </p:txBody>
      </p:sp>
      <p:sp>
        <p:nvSpPr>
          <p:cNvPr id="6" name="Footer Placeholder 5"/>
          <p:cNvSpPr>
            <a:spLocks noGrp="1"/>
          </p:cNvSpPr>
          <p:nvPr>
            <p:ph type="ftr" sz="quarter" idx="11"/>
          </p:nvPr>
        </p:nvSpPr>
        <p:spPr>
          <a:xfrm>
            <a:off x="4231648" y="6459785"/>
            <a:ext cx="5217152"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448801" y="6459785"/>
            <a:ext cx="1191812" cy="365125"/>
          </a:xfrm>
        </p:spPr>
        <p:txBody>
          <a:bodyPr/>
          <a:lstStyle>
            <a:lvl1pPr>
              <a:defRPr>
                <a:solidFill>
                  <a:schemeClr val="tx2"/>
                </a:solidFill>
              </a:defRPr>
            </a:lvl1pPr>
          </a:lstStyle>
          <a:p>
            <a:fld id="{4FAB73BC-B049-4115-A692-8D63A059BFB8}" type="slidenum">
              <a:rPr lang="en-US" dirty="0"/>
              <a:pPr/>
              <a:t>‹#›</a:t>
            </a:fld>
            <a:endParaRPr lang="en-US" dirty="0"/>
          </a:p>
        </p:txBody>
      </p: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pic>
        <p:nvPicPr>
          <p:cNvPr id="11" name="Grafik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7090" y="4368918"/>
            <a:ext cx="798126" cy="829848"/>
          </a:xfrm>
          <a:prstGeom prst="rect">
            <a:avLst/>
          </a:prstGeom>
        </p:spPr>
      </p:pic>
      <p:pic>
        <p:nvPicPr>
          <p:cNvPr id="12" name="Grafik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73391" y="5283696"/>
            <a:ext cx="811825" cy="908720"/>
          </a:xfrm>
          <a:prstGeom prst="rect">
            <a:avLst/>
          </a:prstGeom>
        </p:spPr>
      </p:pic>
    </p:spTree>
    <p:extLst>
      <p:ext uri="{BB962C8B-B14F-4D97-AF65-F5344CB8AC3E}">
        <p14:creationId xmlns:p14="http://schemas.microsoft.com/office/powerpoint/2010/main" val="164238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BDBB59-8CAC-4AD4-97EA-9764F1A3B94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3CAD071-2232-43D8-A2BA-CC8F35C356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89F485FA-98DD-485F-BAB6-2BBF53008ED6}"/>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BCAC22-5098-4FB4-AD2F-8C1A76373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2365B74-F4EE-4218-B1B4-EE2A64A6055E}"/>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6290620-C39E-4746-A0DB-8137FC83BC12}"/>
              </a:ext>
            </a:extLst>
          </p:cNvPr>
          <p:cNvSpPr>
            <a:spLocks noGrp="1"/>
          </p:cNvSpPr>
          <p:nvPr>
            <p:ph type="dt" sz="half" idx="10"/>
          </p:nvPr>
        </p:nvSpPr>
        <p:spPr/>
        <p:txBody>
          <a:bodyPr/>
          <a:lstStyle/>
          <a:p>
            <a:fld id="{E753D9FB-1702-4303-994B-2C880491BE40}" type="datetimeFigureOut">
              <a:rPr lang="fr-FR" smtClean="0"/>
              <a:t>14/12/2017</a:t>
            </a:fld>
            <a:endParaRPr lang="fr-FR"/>
          </a:p>
        </p:txBody>
      </p:sp>
      <p:sp>
        <p:nvSpPr>
          <p:cNvPr id="8" name="Espace réservé du pied de page 7">
            <a:extLst>
              <a:ext uri="{FF2B5EF4-FFF2-40B4-BE49-F238E27FC236}">
                <a16:creationId xmlns:a16="http://schemas.microsoft.com/office/drawing/2014/main" id="{5CD7E084-D68D-49B4-B105-46957A63606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E161C99-F89D-40DA-BF07-6D3C8FE5F705}"/>
              </a:ext>
            </a:extLst>
          </p:cNvPr>
          <p:cNvSpPr>
            <a:spLocks noGrp="1"/>
          </p:cNvSpPr>
          <p:nvPr>
            <p:ph type="sldNum" sz="quarter" idx="12"/>
          </p:nvPr>
        </p:nvSpPr>
        <p:spPr/>
        <p:txBody>
          <a:bodyPr/>
          <a:lstStyle/>
          <a:p>
            <a:fld id="{55D6399E-4D31-46E7-933B-CF7A87AE2CC3}" type="slidenum">
              <a:rPr lang="fr-FR" smtClean="0"/>
              <a:t>‹#›</a:t>
            </a:fld>
            <a:endParaRPr lang="fr-FR"/>
          </a:p>
        </p:txBody>
      </p:sp>
    </p:spTree>
    <p:extLst>
      <p:ext uri="{BB962C8B-B14F-4D97-AF65-F5344CB8AC3E}">
        <p14:creationId xmlns:p14="http://schemas.microsoft.com/office/powerpoint/2010/main" val="9440817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Neuer Abschnitt_Textfoli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0603" y="764679"/>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720603" y="4472739"/>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60BBE0E4-7C05-4F7E-A423-5AC7D46E9E43}" type="datetime1">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pic>
        <p:nvPicPr>
          <p:cNvPr id="11" name="Grafik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59794" y="4368918"/>
            <a:ext cx="798126" cy="829848"/>
          </a:xfrm>
          <a:prstGeom prst="rect">
            <a:avLst/>
          </a:prstGeom>
        </p:spPr>
      </p:pic>
      <p:pic>
        <p:nvPicPr>
          <p:cNvPr id="12" name="Grafik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46095" y="5283696"/>
            <a:ext cx="811825" cy="908720"/>
          </a:xfrm>
          <a:prstGeom prst="rect">
            <a:avLst/>
          </a:prstGeom>
        </p:spPr>
      </p:pic>
    </p:spTree>
    <p:extLst>
      <p:ext uri="{BB962C8B-B14F-4D97-AF65-F5344CB8AC3E}">
        <p14:creationId xmlns:p14="http://schemas.microsoft.com/office/powerpoint/2010/main" val="17301052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Neuer Abschnitt_Bildfolie mit großem Bild">
    <p:spTree>
      <p:nvGrpSpPr>
        <p:cNvPr id="1" name=""/>
        <p:cNvGrpSpPr/>
        <p:nvPr/>
      </p:nvGrpSpPr>
      <p:grpSpPr>
        <a:xfrm>
          <a:off x="0" y="0"/>
          <a:ext cx="0" cy="0"/>
          <a:chOff x="0" y="0"/>
          <a:chExt cx="0" cy="0"/>
        </a:xfrm>
      </p:grpSpPr>
      <p:sp>
        <p:nvSpPr>
          <p:cNvPr id="17" name="Bildplatzhalter 16"/>
          <p:cNvSpPr>
            <a:spLocks noGrp="1"/>
          </p:cNvSpPr>
          <p:nvPr>
            <p:ph type="pic" sz="quarter" idx="13" hasCustomPrompt="1"/>
          </p:nvPr>
        </p:nvSpPr>
        <p:spPr>
          <a:xfrm>
            <a:off x="0" y="0"/>
            <a:ext cx="12188825" cy="4914900"/>
          </a:xfrm>
          <a:blipFill>
            <a:blip r:embed="rId2" cstate="screen">
              <a:extLst>
                <a:ext uri="{28A0092B-C50C-407E-A947-70E740481C1C}">
                  <a14:useLocalDpi xmlns:a14="http://schemas.microsoft.com/office/drawing/2010/main"/>
                </a:ext>
              </a:extLst>
            </a:blip>
            <a:stretch>
              <a:fillRect/>
            </a:stretch>
          </a:blipFill>
        </p:spPr>
        <p:txBody>
          <a:bodyPr anchor="ctr">
            <a:normAutofit/>
          </a:bodyPr>
          <a:lstStyle>
            <a:lvl1pPr algn="ctr">
              <a:defRPr sz="6000" baseline="0"/>
            </a:lvl1pPr>
          </a:lstStyle>
          <a:p>
            <a:r>
              <a:rPr lang="de-DE" dirty="0"/>
              <a:t>Bild durch klicken auf Symbol</a:t>
            </a:r>
          </a:p>
        </p:txBody>
      </p:sp>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e-DE"/>
              <a:t>Titelmasterformat durch Klicken bearbeiten</a:t>
            </a:r>
            <a:endParaRPr lang="en-US" dirty="0"/>
          </a:p>
        </p:txBody>
      </p:sp>
      <p:sp>
        <p:nvSpPr>
          <p:cNvPr id="4" name="Text Placeholder 3"/>
          <p:cNvSpPr>
            <a:spLocks noGrp="1"/>
          </p:cNvSpPr>
          <p:nvPr>
            <p:ph type="body" sz="half" idx="2"/>
          </p:nvPr>
        </p:nvSpPr>
        <p:spPr>
          <a:xfrm>
            <a:off x="1097280" y="5907023"/>
            <a:ext cx="10113264" cy="488578"/>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0AD83AC-BE8B-419E-A483-D08C1B1922F6}" type="datetime1">
              <a:rPr lang="en-US" smtClean="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18" name="Rechteck 17"/>
          <p:cNvSpPr/>
          <p:nvPr userDrawn="1"/>
        </p:nvSpPr>
        <p:spPr>
          <a:xfrm>
            <a:off x="10441920" y="0"/>
            <a:ext cx="1420756" cy="163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2584" y="370525"/>
            <a:ext cx="1027344" cy="849265"/>
          </a:xfrm>
          <a:prstGeom prst="rect">
            <a:avLst/>
          </a:prstGeom>
        </p:spPr>
      </p:pic>
    </p:spTree>
    <p:extLst>
      <p:ext uri="{BB962C8B-B14F-4D97-AF65-F5344CB8AC3E}">
        <p14:creationId xmlns:p14="http://schemas.microsoft.com/office/powerpoint/2010/main" val="1724319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Neuer Abschnitt_Bildfolie mit ganzflächigem Bild">
    <p:spTree>
      <p:nvGrpSpPr>
        <p:cNvPr id="1" name=""/>
        <p:cNvGrpSpPr/>
        <p:nvPr/>
      </p:nvGrpSpPr>
      <p:grpSpPr>
        <a:xfrm>
          <a:off x="0" y="0"/>
          <a:ext cx="0" cy="0"/>
          <a:chOff x="0" y="0"/>
          <a:chExt cx="0" cy="0"/>
        </a:xfrm>
      </p:grpSpPr>
      <p:sp>
        <p:nvSpPr>
          <p:cNvPr id="16" name="Bildplatzhalter 15"/>
          <p:cNvSpPr>
            <a:spLocks noGrp="1"/>
          </p:cNvSpPr>
          <p:nvPr>
            <p:ph type="pic" sz="quarter" idx="10" hasCustomPrompt="1"/>
          </p:nvPr>
        </p:nvSpPr>
        <p:spPr>
          <a:xfrm>
            <a:off x="0" y="0"/>
            <a:ext cx="12192000" cy="6991349"/>
          </a:xfrm>
          <a:blipFill>
            <a:blip r:embed="rId2" cstate="screen">
              <a:extLst>
                <a:ext uri="{28A0092B-C50C-407E-A947-70E740481C1C}">
                  <a14:useLocalDpi xmlns:a14="http://schemas.microsoft.com/office/drawing/2010/main"/>
                </a:ext>
              </a:extLst>
            </a:blip>
            <a:stretch>
              <a:fillRect/>
            </a:stretch>
          </a:blipFill>
        </p:spPr>
        <p:txBody>
          <a:bodyPr anchor="ctr">
            <a:normAutofit/>
          </a:bodyPr>
          <a:lstStyle>
            <a:lvl1pPr algn="ctr">
              <a:defRPr sz="6000"/>
            </a:lvl1pPr>
          </a:lstStyle>
          <a:p>
            <a:r>
              <a:rPr lang="de-DE" dirty="0"/>
              <a:t>Bild durch Klick auf Symbol</a:t>
            </a:r>
          </a:p>
        </p:txBody>
      </p:sp>
      <p:sp>
        <p:nvSpPr>
          <p:cNvPr id="15" name="Rechteck 14"/>
          <p:cNvSpPr/>
          <p:nvPr userDrawn="1"/>
        </p:nvSpPr>
        <p:spPr>
          <a:xfrm>
            <a:off x="10441920" y="0"/>
            <a:ext cx="1420756" cy="163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2584" y="370525"/>
            <a:ext cx="1027344" cy="849265"/>
          </a:xfrm>
          <a:prstGeom prst="rect">
            <a:avLst/>
          </a:prstGeom>
        </p:spPr>
      </p:pic>
    </p:spTree>
    <p:extLst>
      <p:ext uri="{BB962C8B-B14F-4D97-AF65-F5344CB8AC3E}">
        <p14:creationId xmlns:p14="http://schemas.microsoft.com/office/powerpoint/2010/main" val="26759855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chlussfolie_Nur Headline">
    <p:bg>
      <p:bgPr>
        <a:solidFill>
          <a:srgbClr val="8B827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603" y="764679"/>
            <a:ext cx="10058400" cy="3566160"/>
          </a:xfrm>
        </p:spPr>
        <p:txBody>
          <a:bodyPr anchor="b" anchorCtr="0">
            <a:normAutofit/>
          </a:bodyPr>
          <a:lstStyle>
            <a:lvl1pPr>
              <a:lnSpc>
                <a:spcPct val="85000"/>
              </a:lnSpc>
              <a:defRPr sz="8000" b="0">
                <a:solidFill>
                  <a:schemeClr val="bg1"/>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720603" y="4472739"/>
            <a:ext cx="10058400" cy="1143000"/>
          </a:xfrm>
        </p:spPr>
        <p:txBody>
          <a:bodyPr lIns="91440" rIns="91440" anchor="t" anchorCtr="0">
            <a:normAutofit/>
          </a:bodyPr>
          <a:lstStyle>
            <a:lvl1pPr marL="0" indent="0">
              <a:buNone/>
              <a:defRPr sz="3200" cap="all" spc="200" baseline="0">
                <a:solidFill>
                  <a:schemeClr val="accent6">
                    <a:lumMod val="85000"/>
                  </a:schemeClr>
                </a:solidFill>
                <a:latin typeface="Trebuchet MS" panose="020B0603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57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A744F7-E1DE-467F-8F23-128F9483C55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59DDFEF-0E62-4747-ABB8-E2CA4ECF45F4}"/>
              </a:ext>
            </a:extLst>
          </p:cNvPr>
          <p:cNvSpPr>
            <a:spLocks noGrp="1"/>
          </p:cNvSpPr>
          <p:nvPr>
            <p:ph type="dt" sz="half" idx="10"/>
          </p:nvPr>
        </p:nvSpPr>
        <p:spPr/>
        <p:txBody>
          <a:bodyPr/>
          <a:lstStyle/>
          <a:p>
            <a:fld id="{E753D9FB-1702-4303-994B-2C880491BE40}" type="datetimeFigureOut">
              <a:rPr lang="fr-FR" smtClean="0"/>
              <a:t>14/12/2017</a:t>
            </a:fld>
            <a:endParaRPr lang="fr-FR"/>
          </a:p>
        </p:txBody>
      </p:sp>
      <p:sp>
        <p:nvSpPr>
          <p:cNvPr id="4" name="Espace réservé du pied de page 3">
            <a:extLst>
              <a:ext uri="{FF2B5EF4-FFF2-40B4-BE49-F238E27FC236}">
                <a16:creationId xmlns:a16="http://schemas.microsoft.com/office/drawing/2014/main" id="{B2337BE5-7127-41EE-B16D-EAF1A4A0E20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B0C14BE-E304-4FE1-851E-07E64F480E3A}"/>
              </a:ext>
            </a:extLst>
          </p:cNvPr>
          <p:cNvSpPr>
            <a:spLocks noGrp="1"/>
          </p:cNvSpPr>
          <p:nvPr>
            <p:ph type="sldNum" sz="quarter" idx="12"/>
          </p:nvPr>
        </p:nvSpPr>
        <p:spPr/>
        <p:txBody>
          <a:bodyPr/>
          <a:lstStyle/>
          <a:p>
            <a:fld id="{55D6399E-4D31-46E7-933B-CF7A87AE2CC3}" type="slidenum">
              <a:rPr lang="fr-FR" smtClean="0"/>
              <a:t>‹#›</a:t>
            </a:fld>
            <a:endParaRPr lang="fr-FR"/>
          </a:p>
        </p:txBody>
      </p:sp>
    </p:spTree>
    <p:extLst>
      <p:ext uri="{BB962C8B-B14F-4D97-AF65-F5344CB8AC3E}">
        <p14:creationId xmlns:p14="http://schemas.microsoft.com/office/powerpoint/2010/main" val="139118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21ACB5F-F91D-4C3C-A31C-F783612051C6}"/>
              </a:ext>
            </a:extLst>
          </p:cNvPr>
          <p:cNvSpPr>
            <a:spLocks noGrp="1"/>
          </p:cNvSpPr>
          <p:nvPr>
            <p:ph type="dt" sz="half" idx="10"/>
          </p:nvPr>
        </p:nvSpPr>
        <p:spPr/>
        <p:txBody>
          <a:bodyPr/>
          <a:lstStyle/>
          <a:p>
            <a:fld id="{E753D9FB-1702-4303-994B-2C880491BE40}" type="datetimeFigureOut">
              <a:rPr lang="fr-FR" smtClean="0"/>
              <a:t>14/12/2017</a:t>
            </a:fld>
            <a:endParaRPr lang="fr-FR"/>
          </a:p>
        </p:txBody>
      </p:sp>
      <p:sp>
        <p:nvSpPr>
          <p:cNvPr id="3" name="Espace réservé du pied de page 2">
            <a:extLst>
              <a:ext uri="{FF2B5EF4-FFF2-40B4-BE49-F238E27FC236}">
                <a16:creationId xmlns:a16="http://schemas.microsoft.com/office/drawing/2014/main" id="{64A92800-DDD9-4F3D-8DB7-F81CC380CCC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1A3229A-5333-4AFF-AFC9-761BF6CC519E}"/>
              </a:ext>
            </a:extLst>
          </p:cNvPr>
          <p:cNvSpPr>
            <a:spLocks noGrp="1"/>
          </p:cNvSpPr>
          <p:nvPr>
            <p:ph type="sldNum" sz="quarter" idx="12"/>
          </p:nvPr>
        </p:nvSpPr>
        <p:spPr/>
        <p:txBody>
          <a:bodyPr/>
          <a:lstStyle/>
          <a:p>
            <a:fld id="{55D6399E-4D31-46E7-933B-CF7A87AE2CC3}" type="slidenum">
              <a:rPr lang="fr-FR" smtClean="0"/>
              <a:t>‹#›</a:t>
            </a:fld>
            <a:endParaRPr lang="fr-FR"/>
          </a:p>
        </p:txBody>
      </p:sp>
    </p:spTree>
    <p:extLst>
      <p:ext uri="{BB962C8B-B14F-4D97-AF65-F5344CB8AC3E}">
        <p14:creationId xmlns:p14="http://schemas.microsoft.com/office/powerpoint/2010/main" val="9800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F62486-445E-48BA-AFD2-6624B27785FE}"/>
              </a:ext>
            </a:extLst>
          </p:cNvPr>
          <p:cNvSpPr>
            <a:spLocks noGrp="1"/>
          </p:cNvSpPr>
          <p:nvPr>
            <p:ph type="title"/>
          </p:nvPr>
        </p:nvSpPr>
        <p:spPr>
          <a:xfrm>
            <a:off x="836612" y="2493818"/>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DAE87C0-D967-42F8-85A1-AFD05E1A6F22}"/>
              </a:ext>
            </a:extLst>
          </p:cNvPr>
          <p:cNvSpPr>
            <a:spLocks noGrp="1"/>
          </p:cNvSpPr>
          <p:nvPr>
            <p:ph idx="1"/>
          </p:nvPr>
        </p:nvSpPr>
        <p:spPr>
          <a:xfrm>
            <a:off x="5183188" y="2493818"/>
            <a:ext cx="6172200" cy="336723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7BCCF61-FC4D-441A-82AC-70D6BF927471}"/>
              </a:ext>
            </a:extLst>
          </p:cNvPr>
          <p:cNvSpPr>
            <a:spLocks noGrp="1"/>
          </p:cNvSpPr>
          <p:nvPr>
            <p:ph type="body" sz="half" idx="2"/>
          </p:nvPr>
        </p:nvSpPr>
        <p:spPr>
          <a:xfrm>
            <a:off x="839788" y="4364182"/>
            <a:ext cx="3932237" cy="15048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56367DE-89AE-4AF6-8345-36F1D7DD0EAF}"/>
              </a:ext>
            </a:extLst>
          </p:cNvPr>
          <p:cNvSpPr>
            <a:spLocks noGrp="1"/>
          </p:cNvSpPr>
          <p:nvPr>
            <p:ph type="dt" sz="half" idx="10"/>
          </p:nvPr>
        </p:nvSpPr>
        <p:spPr/>
        <p:txBody>
          <a:bodyPr/>
          <a:lstStyle/>
          <a:p>
            <a:fld id="{E753D9FB-1702-4303-994B-2C880491BE40}" type="datetimeFigureOut">
              <a:rPr lang="fr-FR" smtClean="0"/>
              <a:t>14/12/2017</a:t>
            </a:fld>
            <a:endParaRPr lang="fr-FR"/>
          </a:p>
        </p:txBody>
      </p:sp>
      <p:sp>
        <p:nvSpPr>
          <p:cNvPr id="6" name="Espace réservé du pied de page 5">
            <a:extLst>
              <a:ext uri="{FF2B5EF4-FFF2-40B4-BE49-F238E27FC236}">
                <a16:creationId xmlns:a16="http://schemas.microsoft.com/office/drawing/2014/main" id="{120B3285-D880-492A-9CA2-3C072AD8917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25EDBAE-1C72-4A0F-A968-DFF7DF377DE6}"/>
              </a:ext>
            </a:extLst>
          </p:cNvPr>
          <p:cNvSpPr>
            <a:spLocks noGrp="1"/>
          </p:cNvSpPr>
          <p:nvPr>
            <p:ph type="sldNum" sz="quarter" idx="12"/>
          </p:nvPr>
        </p:nvSpPr>
        <p:spPr/>
        <p:txBody>
          <a:bodyPr/>
          <a:lstStyle/>
          <a:p>
            <a:fld id="{55D6399E-4D31-46E7-933B-CF7A87AE2CC3}" type="slidenum">
              <a:rPr lang="fr-FR" smtClean="0"/>
              <a:t>‹#›</a:t>
            </a:fld>
            <a:endParaRPr lang="fr-FR"/>
          </a:p>
        </p:txBody>
      </p:sp>
    </p:spTree>
    <p:extLst>
      <p:ext uri="{BB962C8B-B14F-4D97-AF65-F5344CB8AC3E}">
        <p14:creationId xmlns:p14="http://schemas.microsoft.com/office/powerpoint/2010/main" val="157631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101963-6135-4D89-A4C4-5FA95E0FB55F}"/>
              </a:ext>
            </a:extLst>
          </p:cNvPr>
          <p:cNvSpPr>
            <a:spLocks noGrp="1"/>
          </p:cNvSpPr>
          <p:nvPr>
            <p:ph type="title"/>
          </p:nvPr>
        </p:nvSpPr>
        <p:spPr>
          <a:xfrm>
            <a:off x="836612" y="2498985"/>
            <a:ext cx="3932237" cy="1600200"/>
          </a:xfrm>
        </p:spPr>
        <p:txBody>
          <a:bodyPr anchor="b"/>
          <a:lstStyle>
            <a:lvl1pPr>
              <a:defRPr sz="3200"/>
            </a:lvl1pPr>
          </a:lstStyle>
          <a:p>
            <a:r>
              <a:rPr lang="fr-FR" dirty="0"/>
              <a:t>Modifiez le style du titre</a:t>
            </a:r>
          </a:p>
        </p:txBody>
      </p:sp>
      <p:sp>
        <p:nvSpPr>
          <p:cNvPr id="3" name="Espace réservé pour une image  2">
            <a:extLst>
              <a:ext uri="{FF2B5EF4-FFF2-40B4-BE49-F238E27FC236}">
                <a16:creationId xmlns:a16="http://schemas.microsoft.com/office/drawing/2014/main" id="{96B45B45-AD73-41F4-976D-4B68383EC52B}"/>
              </a:ext>
            </a:extLst>
          </p:cNvPr>
          <p:cNvSpPr>
            <a:spLocks noGrp="1"/>
          </p:cNvSpPr>
          <p:nvPr>
            <p:ph type="pic" idx="1"/>
          </p:nvPr>
        </p:nvSpPr>
        <p:spPr>
          <a:xfrm>
            <a:off x="5183188" y="2498985"/>
            <a:ext cx="6172200" cy="33620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2796AFF5-4CBC-4BC2-BD80-A13F74732B72}"/>
              </a:ext>
            </a:extLst>
          </p:cNvPr>
          <p:cNvSpPr>
            <a:spLocks noGrp="1"/>
          </p:cNvSpPr>
          <p:nvPr>
            <p:ph type="body" sz="half" idx="2"/>
          </p:nvPr>
        </p:nvSpPr>
        <p:spPr>
          <a:xfrm>
            <a:off x="839788" y="4268788"/>
            <a:ext cx="3932237" cy="1600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5" name="Espace réservé de la date 4">
            <a:extLst>
              <a:ext uri="{FF2B5EF4-FFF2-40B4-BE49-F238E27FC236}">
                <a16:creationId xmlns:a16="http://schemas.microsoft.com/office/drawing/2014/main" id="{8CFB6314-44A2-4CBC-A147-5AB4DCABCE7D}"/>
              </a:ext>
            </a:extLst>
          </p:cNvPr>
          <p:cNvSpPr>
            <a:spLocks noGrp="1"/>
          </p:cNvSpPr>
          <p:nvPr>
            <p:ph type="dt" sz="half" idx="10"/>
          </p:nvPr>
        </p:nvSpPr>
        <p:spPr/>
        <p:txBody>
          <a:bodyPr/>
          <a:lstStyle/>
          <a:p>
            <a:fld id="{E753D9FB-1702-4303-994B-2C880491BE40}" type="datetimeFigureOut">
              <a:rPr lang="fr-FR" smtClean="0"/>
              <a:t>14/12/2017</a:t>
            </a:fld>
            <a:endParaRPr lang="fr-FR"/>
          </a:p>
        </p:txBody>
      </p:sp>
      <p:sp>
        <p:nvSpPr>
          <p:cNvPr id="6" name="Espace réservé du pied de page 5">
            <a:extLst>
              <a:ext uri="{FF2B5EF4-FFF2-40B4-BE49-F238E27FC236}">
                <a16:creationId xmlns:a16="http://schemas.microsoft.com/office/drawing/2014/main" id="{6088DD39-6690-48DE-9DAE-33D242981E0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D130956-E56F-4C77-831D-3AB823890F50}"/>
              </a:ext>
            </a:extLst>
          </p:cNvPr>
          <p:cNvSpPr>
            <a:spLocks noGrp="1"/>
          </p:cNvSpPr>
          <p:nvPr>
            <p:ph type="sldNum" sz="quarter" idx="12"/>
          </p:nvPr>
        </p:nvSpPr>
        <p:spPr/>
        <p:txBody>
          <a:bodyPr/>
          <a:lstStyle/>
          <a:p>
            <a:fld id="{55D6399E-4D31-46E7-933B-CF7A87AE2CC3}" type="slidenum">
              <a:rPr lang="fr-FR" smtClean="0"/>
              <a:t>‹#›</a:t>
            </a:fld>
            <a:endParaRPr lang="fr-FR"/>
          </a:p>
        </p:txBody>
      </p:sp>
    </p:spTree>
    <p:extLst>
      <p:ext uri="{BB962C8B-B14F-4D97-AF65-F5344CB8AC3E}">
        <p14:creationId xmlns:p14="http://schemas.microsoft.com/office/powerpoint/2010/main" val="61559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4.xml"/><Relationship Id="rId7"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9.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8.jpeg"/><Relationship Id="rId2" Type="http://schemas.openxmlformats.org/officeDocument/2006/relationships/slideLayout" Target="../slideLayouts/slideLayout40.xml"/><Relationship Id="rId16" Type="http://schemas.openxmlformats.org/officeDocument/2006/relationships/theme" Target="../theme/theme5.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10.jpe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2363983-3E94-43C8-81C7-3BEC1D42874E}"/>
              </a:ext>
            </a:extLst>
          </p:cNvPr>
          <p:cNvSpPr>
            <a:spLocks noGrp="1"/>
          </p:cNvSpPr>
          <p:nvPr>
            <p:ph type="title"/>
          </p:nvPr>
        </p:nvSpPr>
        <p:spPr>
          <a:xfrm>
            <a:off x="838200" y="2371197"/>
            <a:ext cx="10515600" cy="872373"/>
          </a:xfrm>
          <a:prstGeom prst="rect">
            <a:avLst/>
          </a:prstGeom>
        </p:spPr>
        <p:txBody>
          <a:bodyPr vert="horz" lIns="91440" tIns="45720" rIns="91440" bIns="45720" rtlCol="0" anchor="ctr">
            <a:normAutofit/>
          </a:bodyPr>
          <a:lstStyle/>
          <a:p>
            <a:r>
              <a:rPr lang="en-GB" dirty="0"/>
              <a:t>TITLE</a:t>
            </a:r>
            <a:endParaRPr lang="fr-FR" dirty="0"/>
          </a:p>
        </p:txBody>
      </p:sp>
      <p:sp>
        <p:nvSpPr>
          <p:cNvPr id="3" name="Espace réservé du texte 2">
            <a:extLst>
              <a:ext uri="{FF2B5EF4-FFF2-40B4-BE49-F238E27FC236}">
                <a16:creationId xmlns:a16="http://schemas.microsoft.com/office/drawing/2014/main" id="{9442AEA4-4FE8-4796-B10F-A42932D0EF9A}"/>
              </a:ext>
            </a:extLst>
          </p:cNvPr>
          <p:cNvSpPr>
            <a:spLocks noGrp="1"/>
          </p:cNvSpPr>
          <p:nvPr>
            <p:ph type="body" idx="1"/>
          </p:nvPr>
        </p:nvSpPr>
        <p:spPr>
          <a:xfrm>
            <a:off x="838200" y="3341716"/>
            <a:ext cx="10515600" cy="283524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7BD01BF-D455-45CD-A206-6492E05863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3D9FB-1702-4303-994B-2C880491BE40}" type="datetimeFigureOut">
              <a:rPr lang="fr-FR" smtClean="0"/>
              <a:t>14/12/2017</a:t>
            </a:fld>
            <a:endParaRPr lang="fr-FR"/>
          </a:p>
        </p:txBody>
      </p:sp>
      <p:sp>
        <p:nvSpPr>
          <p:cNvPr id="5" name="Espace réservé du pied de page 4">
            <a:extLst>
              <a:ext uri="{FF2B5EF4-FFF2-40B4-BE49-F238E27FC236}">
                <a16:creationId xmlns:a16="http://schemas.microsoft.com/office/drawing/2014/main" id="{F131DE1D-3594-4ED4-A655-278DDFE0B7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4C0EF31-856B-43B8-A7A6-7BEF6159E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6399E-4D31-46E7-933B-CF7A87AE2CC3}" type="slidenum">
              <a:rPr lang="fr-FR" smtClean="0"/>
              <a:t>‹#›</a:t>
            </a:fld>
            <a:endParaRPr lang="fr-FR"/>
          </a:p>
        </p:txBody>
      </p:sp>
      <p:pic>
        <p:nvPicPr>
          <p:cNvPr id="7" name="Image 6">
            <a:extLst>
              <a:ext uri="{FF2B5EF4-FFF2-40B4-BE49-F238E27FC236}">
                <a16:creationId xmlns:a16="http://schemas.microsoft.com/office/drawing/2014/main" id="{1709D49A-BF02-41D5-9B64-647C4FC21C65}"/>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34106"/>
          <a:stretch/>
        </p:blipFill>
        <p:spPr>
          <a:xfrm>
            <a:off x="6435634" y="106338"/>
            <a:ext cx="4984585" cy="1555530"/>
          </a:xfrm>
          <a:prstGeom prst="rect">
            <a:avLst/>
          </a:prstGeom>
        </p:spPr>
      </p:pic>
      <p:pic>
        <p:nvPicPr>
          <p:cNvPr id="8" name="Image 7">
            <a:extLst>
              <a:ext uri="{FF2B5EF4-FFF2-40B4-BE49-F238E27FC236}">
                <a16:creationId xmlns:a16="http://schemas.microsoft.com/office/drawing/2014/main" id="{6B10A9A7-1C5E-4716-8433-F3752AC55E46}"/>
              </a:ext>
            </a:extLst>
          </p:cNvPr>
          <p:cNvPicPr>
            <a:picLocks noChangeAspect="1"/>
          </p:cNvPicPr>
          <p:nvPr userDrawn="1"/>
        </p:nvPicPr>
        <p:blipFill rotWithShape="1">
          <a:blip r:embed="rId14">
            <a:extLst>
              <a:ext uri="{BEBA8EAE-BF5A-486C-A8C5-ECC9F3942E4B}">
                <a14:imgProps xmlns:a14="http://schemas.microsoft.com/office/drawing/2010/main">
                  <a14:imgLayer r:embed="rId15">
                    <a14:imgEffect>
                      <a14:saturation sat="95000"/>
                    </a14:imgEffect>
                  </a14:imgLayer>
                </a14:imgProps>
              </a:ext>
              <a:ext uri="{28A0092B-C50C-407E-A947-70E740481C1C}">
                <a14:useLocalDpi xmlns:a14="http://schemas.microsoft.com/office/drawing/2010/main" val="0"/>
              </a:ext>
            </a:extLst>
          </a:blip>
          <a:srcRect t="36572"/>
          <a:stretch/>
        </p:blipFill>
        <p:spPr>
          <a:xfrm>
            <a:off x="0" y="2508068"/>
            <a:ext cx="12192000" cy="4349931"/>
          </a:xfrm>
          <a:prstGeom prst="rect">
            <a:avLst/>
          </a:prstGeom>
          <a:blipFill dpi="0" rotWithShape="1">
            <a:blip r:embed="rId16"/>
            <a:srcRect/>
            <a:tile tx="0" ty="0" sx="100000" sy="100000" flip="none" algn="tl"/>
          </a:blipFill>
        </p:spPr>
      </p:pic>
      <p:pic>
        <p:nvPicPr>
          <p:cNvPr id="10" name="Image 9">
            <a:extLst>
              <a:ext uri="{FF2B5EF4-FFF2-40B4-BE49-F238E27FC236}">
                <a16:creationId xmlns:a16="http://schemas.microsoft.com/office/drawing/2014/main" id="{12F946BC-F505-4B5F-8014-36A08F375558}"/>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79786"/>
          <a:stretch/>
        </p:blipFill>
        <p:spPr>
          <a:xfrm>
            <a:off x="675986" y="136525"/>
            <a:ext cx="1718871" cy="1748569"/>
          </a:xfrm>
          <a:prstGeom prst="rect">
            <a:avLst/>
          </a:prstGeom>
        </p:spPr>
      </p:pic>
      <p:sp>
        <p:nvSpPr>
          <p:cNvPr id="9" name="Rectangle 8"/>
          <p:cNvSpPr/>
          <p:nvPr userDrawn="1"/>
        </p:nvSpPr>
        <p:spPr>
          <a:xfrm>
            <a:off x="4663440" y="3447288"/>
            <a:ext cx="2926080" cy="3118104"/>
          </a:xfrm>
          <a:prstGeom prst="rect">
            <a:avLst/>
          </a:prstGeom>
          <a:solidFill>
            <a:schemeClr val="bg1">
              <a:alpha val="4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634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1">
              <a:lumMod val="5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4441" y="318130"/>
            <a:ext cx="10425463" cy="869064"/>
          </a:xfrm>
          <a:custGeom>
            <a:avLst/>
            <a:gdLst/>
            <a:ahLst/>
            <a:cxnLst/>
            <a:rect l="l" t="t" r="r" b="b"/>
            <a:pathLst>
              <a:path w="9144000" h="957580">
                <a:moveTo>
                  <a:pt x="0" y="0"/>
                </a:moveTo>
                <a:lnTo>
                  <a:pt x="0" y="957072"/>
                </a:lnTo>
                <a:lnTo>
                  <a:pt x="9143987" y="957071"/>
                </a:lnTo>
                <a:lnTo>
                  <a:pt x="9143987" y="0"/>
                </a:lnTo>
                <a:lnTo>
                  <a:pt x="0" y="0"/>
                </a:lnTo>
                <a:close/>
              </a:path>
            </a:pathLst>
          </a:custGeom>
          <a:solidFill>
            <a:srgbClr val="F6861F"/>
          </a:solidFill>
        </p:spPr>
        <p:txBody>
          <a:bodyPr wrap="square" lIns="0" tIns="0" rIns="0" bIns="0" rtlCol="0"/>
          <a:lstStyle/>
          <a:p>
            <a:endParaRPr sz="1634"/>
          </a:p>
        </p:txBody>
      </p:sp>
      <p:sp>
        <p:nvSpPr>
          <p:cNvPr id="17" name="bk object 17"/>
          <p:cNvSpPr/>
          <p:nvPr/>
        </p:nvSpPr>
        <p:spPr>
          <a:xfrm>
            <a:off x="882703" y="316747"/>
            <a:ext cx="10425463" cy="874250"/>
          </a:xfrm>
          <a:custGeom>
            <a:avLst/>
            <a:gdLst/>
            <a:ahLst/>
            <a:cxnLst/>
            <a:rect l="l" t="t" r="r" b="b"/>
            <a:pathLst>
              <a:path w="9144000" h="963294">
                <a:moveTo>
                  <a:pt x="9144000" y="4572"/>
                </a:moveTo>
                <a:lnTo>
                  <a:pt x="9144000" y="0"/>
                </a:lnTo>
                <a:lnTo>
                  <a:pt x="0" y="0"/>
                </a:lnTo>
                <a:lnTo>
                  <a:pt x="0" y="963168"/>
                </a:lnTo>
                <a:lnTo>
                  <a:pt x="1524" y="963168"/>
                </a:lnTo>
                <a:lnTo>
                  <a:pt x="1524" y="6096"/>
                </a:lnTo>
                <a:lnTo>
                  <a:pt x="6096" y="1524"/>
                </a:lnTo>
                <a:lnTo>
                  <a:pt x="6096" y="6096"/>
                </a:lnTo>
                <a:lnTo>
                  <a:pt x="9140952" y="6096"/>
                </a:lnTo>
                <a:lnTo>
                  <a:pt x="9140952" y="1524"/>
                </a:lnTo>
                <a:lnTo>
                  <a:pt x="9144000" y="4572"/>
                </a:lnTo>
                <a:close/>
              </a:path>
              <a:path w="9144000" h="963294">
                <a:moveTo>
                  <a:pt x="6096" y="6096"/>
                </a:moveTo>
                <a:lnTo>
                  <a:pt x="6096" y="1524"/>
                </a:lnTo>
                <a:lnTo>
                  <a:pt x="1524" y="6096"/>
                </a:lnTo>
                <a:lnTo>
                  <a:pt x="6096" y="6096"/>
                </a:lnTo>
                <a:close/>
              </a:path>
              <a:path w="9144000" h="963294">
                <a:moveTo>
                  <a:pt x="6096" y="954024"/>
                </a:moveTo>
                <a:lnTo>
                  <a:pt x="6096" y="6096"/>
                </a:lnTo>
                <a:lnTo>
                  <a:pt x="1524" y="6096"/>
                </a:lnTo>
                <a:lnTo>
                  <a:pt x="1524" y="954024"/>
                </a:lnTo>
                <a:lnTo>
                  <a:pt x="6096" y="954024"/>
                </a:lnTo>
                <a:close/>
              </a:path>
              <a:path w="9144000" h="963294">
                <a:moveTo>
                  <a:pt x="9144000" y="955548"/>
                </a:moveTo>
                <a:lnTo>
                  <a:pt x="9144000" y="954024"/>
                </a:lnTo>
                <a:lnTo>
                  <a:pt x="1524" y="954024"/>
                </a:lnTo>
                <a:lnTo>
                  <a:pt x="6096" y="958596"/>
                </a:lnTo>
                <a:lnTo>
                  <a:pt x="6096" y="963168"/>
                </a:lnTo>
                <a:lnTo>
                  <a:pt x="9140952" y="963168"/>
                </a:lnTo>
                <a:lnTo>
                  <a:pt x="9140952" y="958596"/>
                </a:lnTo>
                <a:lnTo>
                  <a:pt x="9144000" y="955548"/>
                </a:lnTo>
                <a:close/>
              </a:path>
              <a:path w="9144000" h="963294">
                <a:moveTo>
                  <a:pt x="6096" y="963168"/>
                </a:moveTo>
                <a:lnTo>
                  <a:pt x="6096" y="958596"/>
                </a:lnTo>
                <a:lnTo>
                  <a:pt x="1524" y="954024"/>
                </a:lnTo>
                <a:lnTo>
                  <a:pt x="1524" y="963168"/>
                </a:lnTo>
                <a:lnTo>
                  <a:pt x="6096" y="963168"/>
                </a:lnTo>
                <a:close/>
              </a:path>
              <a:path w="9144000" h="963294">
                <a:moveTo>
                  <a:pt x="9144000" y="6096"/>
                </a:moveTo>
                <a:lnTo>
                  <a:pt x="9144000" y="4572"/>
                </a:lnTo>
                <a:lnTo>
                  <a:pt x="9140952" y="1524"/>
                </a:lnTo>
                <a:lnTo>
                  <a:pt x="9140952" y="6096"/>
                </a:lnTo>
                <a:lnTo>
                  <a:pt x="9144000" y="6096"/>
                </a:lnTo>
                <a:close/>
              </a:path>
              <a:path w="9144000" h="963294">
                <a:moveTo>
                  <a:pt x="9144000" y="954024"/>
                </a:moveTo>
                <a:lnTo>
                  <a:pt x="9144000" y="6096"/>
                </a:lnTo>
                <a:lnTo>
                  <a:pt x="9140952" y="6096"/>
                </a:lnTo>
                <a:lnTo>
                  <a:pt x="9140952" y="954024"/>
                </a:lnTo>
                <a:lnTo>
                  <a:pt x="9144000" y="954024"/>
                </a:lnTo>
                <a:close/>
              </a:path>
              <a:path w="9144000" h="963294">
                <a:moveTo>
                  <a:pt x="9144000" y="963168"/>
                </a:moveTo>
                <a:lnTo>
                  <a:pt x="9144000" y="955548"/>
                </a:lnTo>
                <a:lnTo>
                  <a:pt x="9140952" y="958596"/>
                </a:lnTo>
                <a:lnTo>
                  <a:pt x="9140952" y="963168"/>
                </a:lnTo>
                <a:lnTo>
                  <a:pt x="9144000" y="963168"/>
                </a:lnTo>
                <a:close/>
              </a:path>
            </a:pathLst>
          </a:custGeom>
          <a:solidFill>
            <a:srgbClr val="D0661C"/>
          </a:solidFill>
        </p:spPr>
        <p:txBody>
          <a:bodyPr wrap="square" lIns="0" tIns="0" rIns="0" bIns="0" rtlCol="0"/>
          <a:lstStyle/>
          <a:p>
            <a:endParaRPr sz="1634"/>
          </a:p>
        </p:txBody>
      </p:sp>
      <p:sp>
        <p:nvSpPr>
          <p:cNvPr id="18" name="bk object 18"/>
          <p:cNvSpPr/>
          <p:nvPr/>
        </p:nvSpPr>
        <p:spPr>
          <a:xfrm>
            <a:off x="5768770" y="6204715"/>
            <a:ext cx="681130" cy="336099"/>
          </a:xfrm>
          <a:prstGeom prst="rect">
            <a:avLst/>
          </a:prstGeom>
          <a:blipFill>
            <a:blip r:embed="rId7" cstate="print"/>
            <a:stretch>
              <a:fillRect/>
            </a:stretch>
          </a:blipFill>
        </p:spPr>
        <p:txBody>
          <a:bodyPr wrap="square" lIns="0" tIns="0" rIns="0" bIns="0" rtlCol="0"/>
          <a:lstStyle/>
          <a:p>
            <a:endParaRPr sz="1634"/>
          </a:p>
        </p:txBody>
      </p:sp>
      <p:sp>
        <p:nvSpPr>
          <p:cNvPr id="19" name="bk object 19"/>
          <p:cNvSpPr/>
          <p:nvPr/>
        </p:nvSpPr>
        <p:spPr>
          <a:xfrm>
            <a:off x="5350014" y="550496"/>
            <a:ext cx="1650698" cy="910096"/>
          </a:xfrm>
          <a:prstGeom prst="rect">
            <a:avLst/>
          </a:prstGeom>
          <a:blipFill>
            <a:blip r:embed="rId8" cstate="print"/>
            <a:stretch>
              <a:fillRect/>
            </a:stretch>
          </a:blipFill>
        </p:spPr>
        <p:txBody>
          <a:bodyPr wrap="square" lIns="0" tIns="0" rIns="0" bIns="0" rtlCol="0"/>
          <a:lstStyle/>
          <a:p>
            <a:endParaRPr sz="1634"/>
          </a:p>
        </p:txBody>
      </p:sp>
      <p:sp>
        <p:nvSpPr>
          <p:cNvPr id="2" name="Holder 2"/>
          <p:cNvSpPr>
            <a:spLocks noGrp="1"/>
          </p:cNvSpPr>
          <p:nvPr>
            <p:ph type="title"/>
          </p:nvPr>
        </p:nvSpPr>
        <p:spPr>
          <a:xfrm>
            <a:off x="4093139" y="2244363"/>
            <a:ext cx="4005723" cy="461665"/>
          </a:xfrm>
          <a:prstGeom prst="rect">
            <a:avLst/>
          </a:prstGeom>
        </p:spPr>
        <p:txBody>
          <a:bodyPr wrap="square" lIns="0" tIns="0" rIns="0" bIns="0">
            <a:spAutoFit/>
          </a:bodyPr>
          <a:lstStyle>
            <a:lvl1pPr>
              <a:defRPr sz="3000" b="1" i="0">
                <a:solidFill>
                  <a:srgbClr val="0F5494"/>
                </a:solidFill>
                <a:latin typeface="Verdana"/>
                <a:cs typeface="Verdana"/>
              </a:defRPr>
            </a:lvl1pPr>
          </a:lstStyle>
          <a:p>
            <a:endParaRPr/>
          </a:p>
        </p:txBody>
      </p:sp>
      <p:sp>
        <p:nvSpPr>
          <p:cNvPr id="3" name="Holder 3"/>
          <p:cNvSpPr>
            <a:spLocks noGrp="1"/>
          </p:cNvSpPr>
          <p:nvPr>
            <p:ph type="body" idx="1"/>
          </p:nvPr>
        </p:nvSpPr>
        <p:spPr>
          <a:xfrm>
            <a:off x="1436673" y="2459320"/>
            <a:ext cx="9318655" cy="369332"/>
          </a:xfrm>
          <a:prstGeom prst="rect">
            <a:avLst/>
          </a:prstGeom>
        </p:spPr>
        <p:txBody>
          <a:bodyPr wrap="square" lIns="0" tIns="0" rIns="0" bIns="0">
            <a:spAutoFit/>
          </a:bodyPr>
          <a:lstStyle>
            <a:lvl1pPr>
              <a:defRPr sz="2400" b="0" i="1">
                <a:solidFill>
                  <a:srgbClr val="0F5494"/>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12/14/2017</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58333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bodyStyle>
    <p:other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1"/>
            <a:ext cx="109728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extLst>
      <p:ext uri="{BB962C8B-B14F-4D97-AF65-F5344CB8AC3E}">
        <p14:creationId xmlns:p14="http://schemas.microsoft.com/office/powerpoint/2010/main" val="9131707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409D7C9-FFEF-45BE-AF05-363E42B65229}"/>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23B779E-9F68-4F55-9A38-5B5CF1587175}"/>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D10826F-12DF-4C15-A2A1-CCDF82B14FB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fld id="{0068DFA2-32AB-407A-B927-092E66DC3359}" type="datetimeFigureOut">
              <a:rPr lang="fr-BE"/>
              <a:pPr>
                <a:defRPr/>
              </a:pPr>
              <a:t>14/12/2017</a:t>
            </a:fld>
            <a:endParaRPr lang="fr-BE"/>
          </a:p>
        </p:txBody>
      </p:sp>
      <p:sp>
        <p:nvSpPr>
          <p:cNvPr id="5" name="Footer Placeholder 4">
            <a:extLst>
              <a:ext uri="{FF2B5EF4-FFF2-40B4-BE49-F238E27FC236}">
                <a16:creationId xmlns:a16="http://schemas.microsoft.com/office/drawing/2014/main" id="{9E30F1F6-89EC-44EB-B6E4-06764AEA8A7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fr-BE"/>
          </a:p>
        </p:txBody>
      </p:sp>
      <p:sp>
        <p:nvSpPr>
          <p:cNvPr id="6" name="Slide Number Placeholder 5">
            <a:extLst>
              <a:ext uri="{FF2B5EF4-FFF2-40B4-BE49-F238E27FC236}">
                <a16:creationId xmlns:a16="http://schemas.microsoft.com/office/drawing/2014/main" id="{F726DABA-7D22-4DBB-961A-8D1D0FE5A1D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C5591137-1208-4B5C-BD1F-43D7E92CAC4F}" type="slidenum">
              <a:rPr lang="fr-BE" altLang="en-US"/>
              <a:pPr>
                <a:defRPr/>
              </a:pPr>
              <a:t>‹#›</a:t>
            </a:fld>
            <a:endParaRPr lang="fr-BE" altLang="en-US"/>
          </a:p>
        </p:txBody>
      </p:sp>
    </p:spTree>
    <p:extLst>
      <p:ext uri="{BB962C8B-B14F-4D97-AF65-F5344CB8AC3E}">
        <p14:creationId xmlns:p14="http://schemas.microsoft.com/office/powerpoint/2010/main" val="21995124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7848" y="257595"/>
            <a:ext cx="9966960" cy="1450757"/>
          </a:xfrm>
          <a:prstGeom prst="rect">
            <a:avLst/>
          </a:prstGeom>
        </p:spPr>
        <p:txBody>
          <a:bodyPr vert="horz" lIns="91440" tIns="45720" rIns="91440" bIns="45720" rtlCol="0" anchor="b">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20603" y="1850252"/>
            <a:ext cx="9934205" cy="4342164"/>
          </a:xfrm>
          <a:prstGeom prst="rect">
            <a:avLst/>
          </a:prstGeom>
        </p:spPr>
        <p:txBody>
          <a:bodyPr vert="horz" lIns="0" tIns="45720" rIns="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4" name="Date Placeholder 3"/>
          <p:cNvSpPr>
            <a:spLocks noGrp="1"/>
          </p:cNvSpPr>
          <p:nvPr>
            <p:ph type="dt" sz="half" idx="2"/>
          </p:nvPr>
        </p:nvSpPr>
        <p:spPr>
          <a:xfrm>
            <a:off x="720603" y="6464721"/>
            <a:ext cx="2472271" cy="365125"/>
          </a:xfrm>
          <a:prstGeom prst="rect">
            <a:avLst/>
          </a:prstGeom>
        </p:spPr>
        <p:txBody>
          <a:bodyPr vert="horz" lIns="91440" tIns="45720" rIns="91440" bIns="45720" rtlCol="0" anchor="ctr"/>
          <a:lstStyle>
            <a:lvl1pPr algn="l">
              <a:defRPr sz="900">
                <a:solidFill>
                  <a:srgbClr val="FFFFFF"/>
                </a:solidFill>
              </a:defRPr>
            </a:lvl1pPr>
          </a:lstStyle>
          <a:p>
            <a:fld id="{E1AC00C6-AFFA-47FA-B276-9CE89914D6B2}" type="datetime1">
              <a:rPr lang="en-US" smtClean="0"/>
              <a:t>12/14/2017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687848" y="174022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pic>
        <p:nvPicPr>
          <p:cNvPr id="12" name="Grafik 11"/>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1087090" y="4368918"/>
            <a:ext cx="798126" cy="829848"/>
          </a:xfrm>
          <a:prstGeom prst="rect">
            <a:avLst/>
          </a:prstGeom>
        </p:spPr>
      </p:pic>
      <p:pic>
        <p:nvPicPr>
          <p:cNvPr id="13" name="Grafik 12"/>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073391" y="5283696"/>
            <a:ext cx="811825" cy="908720"/>
          </a:xfrm>
          <a:prstGeom prst="rect">
            <a:avLst/>
          </a:prstGeom>
        </p:spPr>
      </p:pic>
    </p:spTree>
    <p:extLst>
      <p:ext uri="{BB962C8B-B14F-4D97-AF65-F5344CB8AC3E}">
        <p14:creationId xmlns:p14="http://schemas.microsoft.com/office/powerpoint/2010/main" val="195063810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hf hdr="0" ftr="0" dt="0"/>
  <p:txStyles>
    <p:titleStyle>
      <a:lvl1pPr algn="l" defTabSz="914400" rtl="0" eaLnBrk="1" latinLnBrk="0" hangingPunct="1">
        <a:lnSpc>
          <a:spcPct val="85000"/>
        </a:lnSpc>
        <a:spcBef>
          <a:spcPct val="0"/>
        </a:spcBef>
        <a:buNone/>
        <a:defRPr sz="4000" kern="1200" spc="-50" baseline="0">
          <a:solidFill>
            <a:schemeClr val="bg2">
              <a:lumMod val="25000"/>
            </a:schemeClr>
          </a:solidFill>
          <a:latin typeface="Trebuchet MS" panose="020B0603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rebuchet MS" panose="020B0603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Trebuchet MS" panose="020B0603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Trebuchet MS" panose="020B0603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ec.europa.eu/research/participants/portal/d"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www.ejtn.eu/Documents/Methodologies_Resources/Training"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JUST-JUDICIAL-TRAINING@ec.europa.eu"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ec.europa.eu/research/participants/portal/desktop/en/opportunities/index.html"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mailto:ec-justice-calls@ec.europa.eu" TargetMode="External"/><Relationship Id="rId2" Type="http://schemas.openxmlformats.org/officeDocument/2006/relationships/hyperlink" Target="http://ec.europa.eu/research/participants/api/contact/index.html" TargetMode="External"/><Relationship Id="rId1" Type="http://schemas.openxmlformats.org/officeDocument/2006/relationships/slideLayout" Target="../slideLayouts/slideLayout18.xml"/><Relationship Id="rId4" Type="http://schemas.openxmlformats.org/officeDocument/2006/relationships/hyperlink" Target="mailto:ec-rec-calls@ec.europa.eu"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mailto:ec-rec-calls@ec.europa.eu" TargetMode="External"/><Relationship Id="rId2" Type="http://schemas.openxmlformats.org/officeDocument/2006/relationships/hyperlink" Target="mailto:ec-justice-calls@ec.europa.eu" TargetMode="Externa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5.png"/><Relationship Id="rId7" Type="http://schemas.openxmlformats.org/officeDocument/2006/relationships/customXml" Target="../ink/ink2.xml"/><Relationship Id="rId2" Type="http://schemas.openxmlformats.org/officeDocument/2006/relationships/image" Target="../media/image14.jpeg"/><Relationship Id="rId1" Type="http://schemas.openxmlformats.org/officeDocument/2006/relationships/slideLayout" Target="../slideLayouts/slideLayout28.xml"/><Relationship Id="rId6" Type="http://schemas.openxmlformats.org/officeDocument/2006/relationships/image" Target="../media/image11.emf"/><Relationship Id="rId5" Type="http://schemas.openxmlformats.org/officeDocument/2006/relationships/customXml" Target="../ink/ink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ustomXml" Target="../ink/ink4.xml"/><Relationship Id="rId2" Type="http://schemas.openxmlformats.org/officeDocument/2006/relationships/image" Target="../media/image14.jpeg"/><Relationship Id="rId1" Type="http://schemas.openxmlformats.org/officeDocument/2006/relationships/slideLayout" Target="../slideLayouts/slideLayout28.xml"/><Relationship Id="rId6" Type="http://schemas.openxmlformats.org/officeDocument/2006/relationships/image" Target="../media/image14.emf"/><Relationship Id="rId5" Type="http://schemas.openxmlformats.org/officeDocument/2006/relationships/customXml" Target="../ink/ink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5.png"/><Relationship Id="rId7" Type="http://schemas.openxmlformats.org/officeDocument/2006/relationships/customXml" Target="../ink/ink6.xml"/><Relationship Id="rId2" Type="http://schemas.openxmlformats.org/officeDocument/2006/relationships/image" Target="../media/image14.jpeg"/><Relationship Id="rId1" Type="http://schemas.openxmlformats.org/officeDocument/2006/relationships/slideLayout" Target="../slideLayouts/slideLayout28.xml"/><Relationship Id="rId6" Type="http://schemas.openxmlformats.org/officeDocument/2006/relationships/image" Target="../media/image16.emf"/><Relationship Id="rId11" Type="http://schemas.openxmlformats.org/officeDocument/2006/relationships/image" Target="../media/image19.emf"/><Relationship Id="rId5" Type="http://schemas.openxmlformats.org/officeDocument/2006/relationships/customXml" Target="../ink/ink5.xml"/><Relationship Id="rId10" Type="http://schemas.openxmlformats.org/officeDocument/2006/relationships/customXml" Target="../ink/ink7.xml"/><Relationship Id="rId4" Type="http://schemas.openxmlformats.org/officeDocument/2006/relationships/image" Target="../media/image18.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21.emf"/><Relationship Id="rId2" Type="http://schemas.openxmlformats.org/officeDocument/2006/relationships/image" Target="../media/image14.jpeg"/><Relationship Id="rId1" Type="http://schemas.openxmlformats.org/officeDocument/2006/relationships/slideLayout" Target="../slideLayouts/slideLayout28.xml"/><Relationship Id="rId6" Type="http://schemas.openxmlformats.org/officeDocument/2006/relationships/customXml" Target="../ink/ink9.xml"/><Relationship Id="rId5" Type="http://schemas.openxmlformats.org/officeDocument/2006/relationships/image" Target="../media/image20.emf"/><Relationship Id="rId4" Type="http://schemas.openxmlformats.org/officeDocument/2006/relationships/customXml" Target="../ink/ink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BAF9CD-7ED4-4613-B6A9-F5F9CB21B31B}"/>
              </a:ext>
            </a:extLst>
          </p:cNvPr>
          <p:cNvSpPr>
            <a:spLocks noGrp="1"/>
          </p:cNvSpPr>
          <p:nvPr>
            <p:ph type="ctrTitle"/>
          </p:nvPr>
        </p:nvSpPr>
        <p:spPr>
          <a:xfrm>
            <a:off x="1325732" y="3109403"/>
            <a:ext cx="9540536" cy="2527917"/>
          </a:xfrm>
        </p:spPr>
        <p:txBody>
          <a:bodyPr>
            <a:noAutofit/>
          </a:bodyPr>
          <a:lstStyle/>
          <a:p>
            <a:r>
              <a:rPr lang="fr-FR" sz="1400" dirty="0">
                <a:solidFill>
                  <a:srgbClr val="00408A"/>
                </a:solidFill>
                <a:latin typeface="Arial" panose="020B0604020202020204" pitchFamily="34" charset="0"/>
                <a:cs typeface="Arial" panose="020B0604020202020204" pitchFamily="34" charset="0"/>
              </a:rPr>
              <a:t>CCBE CONFERENCE: </a:t>
            </a:r>
            <a:br>
              <a:rPr lang="fr-FR" sz="1400" dirty="0">
                <a:solidFill>
                  <a:srgbClr val="00408A"/>
                </a:solidFill>
                <a:latin typeface="Arial" panose="020B0604020202020204" pitchFamily="34" charset="0"/>
                <a:cs typeface="Arial" panose="020B0604020202020204" pitchFamily="34" charset="0"/>
              </a:rPr>
            </a:br>
            <a:r>
              <a:rPr lang="fr-FR" sz="1400" dirty="0">
                <a:solidFill>
                  <a:srgbClr val="00408A"/>
                </a:solidFill>
                <a:latin typeface="Arial" panose="020B0604020202020204" pitchFamily="34" charset="0"/>
                <a:cs typeface="Arial" panose="020B0604020202020204" pitchFamily="34" charset="0"/>
              </a:rPr>
              <a:t>TRAINING OF LAWYERS, CHALLENGES AND OPPORTUNITIES</a:t>
            </a:r>
            <a:br>
              <a:rPr lang="fr-FR" sz="2000" dirty="0">
                <a:solidFill>
                  <a:srgbClr val="00408A"/>
                </a:solidFill>
                <a:latin typeface="Arial" panose="020B0604020202020204" pitchFamily="34" charset="0"/>
                <a:cs typeface="Arial" panose="020B0604020202020204" pitchFamily="34" charset="0"/>
              </a:rPr>
            </a:br>
            <a:br>
              <a:rPr lang="fr-FR" sz="2000" dirty="0">
                <a:solidFill>
                  <a:srgbClr val="00408A"/>
                </a:solidFill>
                <a:latin typeface="Arial" panose="020B0604020202020204" pitchFamily="34" charset="0"/>
                <a:cs typeface="Arial" panose="020B0604020202020204" pitchFamily="34" charset="0"/>
              </a:rPr>
            </a:br>
            <a:r>
              <a:rPr lang="fr-FR" sz="3200" dirty="0">
                <a:solidFill>
                  <a:srgbClr val="00408A"/>
                </a:solidFill>
                <a:latin typeface="Arial" panose="020B0604020202020204" pitchFamily="34" charset="0"/>
                <a:cs typeface="Arial" panose="020B0604020202020204" pitchFamily="34" charset="0"/>
              </a:rPr>
              <a:t>WORKSHOP 1b</a:t>
            </a:r>
            <a:br>
              <a:rPr lang="fr-FR" sz="3200" dirty="0">
                <a:solidFill>
                  <a:srgbClr val="00408A"/>
                </a:solidFill>
                <a:latin typeface="Arial" panose="020B0604020202020204" pitchFamily="34" charset="0"/>
                <a:cs typeface="Arial" panose="020B0604020202020204" pitchFamily="34" charset="0"/>
              </a:rPr>
            </a:br>
            <a:r>
              <a:rPr lang="fr-FR" sz="3200" dirty="0">
                <a:solidFill>
                  <a:srgbClr val="00408A"/>
                </a:solidFill>
                <a:latin typeface="Arial" panose="020B0604020202020204" pitchFamily="34" charset="0"/>
                <a:cs typeface="Arial" panose="020B0604020202020204" pitchFamily="34" charset="0"/>
              </a:rPr>
              <a:t>EU FUNDS FOR TRAINING OF LAWYERS</a:t>
            </a:r>
            <a:br>
              <a:rPr lang="fr-FR" sz="3200" i="1" dirty="0">
                <a:solidFill>
                  <a:srgbClr val="00408A"/>
                </a:solidFill>
                <a:latin typeface="Arial" panose="020B0604020202020204" pitchFamily="34" charset="0"/>
                <a:cs typeface="Arial" panose="020B0604020202020204" pitchFamily="34" charset="0"/>
              </a:rPr>
            </a:br>
            <a:br>
              <a:rPr lang="fr-FR" sz="3200" i="1" dirty="0">
                <a:solidFill>
                  <a:srgbClr val="00408A"/>
                </a:solidFill>
                <a:latin typeface="Arial" panose="020B0604020202020204" pitchFamily="34" charset="0"/>
                <a:cs typeface="Arial" panose="020B0604020202020204" pitchFamily="34" charset="0"/>
              </a:rPr>
            </a:br>
            <a:r>
              <a:rPr lang="fr-FR" sz="3200" i="1" dirty="0">
                <a:solidFill>
                  <a:srgbClr val="00408A"/>
                </a:solidFill>
                <a:latin typeface="Arial" panose="020B0604020202020204" pitchFamily="34" charset="0"/>
                <a:cs typeface="Arial" panose="020B0604020202020204" pitchFamily="34" charset="0"/>
              </a:rPr>
              <a:t>WIFI L42</a:t>
            </a:r>
            <a:br>
              <a:rPr lang="fr-FR" sz="3200" i="1" dirty="0">
                <a:solidFill>
                  <a:srgbClr val="00408A"/>
                </a:solidFill>
                <a:latin typeface="Arial" panose="020B0604020202020204" pitchFamily="34" charset="0"/>
                <a:cs typeface="Arial" panose="020B0604020202020204" pitchFamily="34" charset="0"/>
              </a:rPr>
            </a:br>
            <a:r>
              <a:rPr lang="fr-FR" sz="3200" i="1" dirty="0" err="1">
                <a:solidFill>
                  <a:srgbClr val="00408A"/>
                </a:solidFill>
                <a:latin typeface="Arial" panose="020B0604020202020204" pitchFamily="34" charset="0"/>
                <a:cs typeface="Arial" panose="020B0604020202020204" pitchFamily="34" charset="0"/>
              </a:rPr>
              <a:t>Pass</a:t>
            </a:r>
            <a:r>
              <a:rPr lang="fr-FR" sz="3200" i="1" dirty="0">
                <a:solidFill>
                  <a:srgbClr val="00408A"/>
                </a:solidFill>
                <a:latin typeface="Arial" panose="020B0604020202020204" pitchFamily="34" charset="0"/>
                <a:cs typeface="Arial" panose="020B0604020202020204" pitchFamily="34" charset="0"/>
              </a:rPr>
              <a:t>: </a:t>
            </a:r>
            <a:r>
              <a:rPr lang="fr-FR" sz="3200" i="1" dirty="0" err="1">
                <a:solidFill>
                  <a:srgbClr val="00408A"/>
                </a:solidFill>
                <a:latin typeface="Arial" panose="020B0604020202020204" pitchFamily="34" charset="0"/>
                <a:cs typeface="Arial" panose="020B0604020202020204" pitchFamily="34" charset="0"/>
              </a:rPr>
              <a:t>allfornet</a:t>
            </a:r>
            <a:endParaRPr lang="fr-FR" sz="3200" i="1" dirty="0">
              <a:solidFill>
                <a:srgbClr val="00408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57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46172" y="1196415"/>
            <a:ext cx="8298756" cy="11526"/>
          </a:xfrm>
          <a:custGeom>
            <a:avLst/>
            <a:gdLst/>
            <a:ahLst/>
            <a:cxnLst/>
            <a:rect l="l" t="t" r="r" b="b"/>
            <a:pathLst>
              <a:path w="9144000" h="12700">
                <a:moveTo>
                  <a:pt x="0" y="12192"/>
                </a:moveTo>
                <a:lnTo>
                  <a:pt x="9144000" y="12192"/>
                </a:lnTo>
                <a:lnTo>
                  <a:pt x="9144000" y="0"/>
                </a:lnTo>
                <a:lnTo>
                  <a:pt x="0" y="0"/>
                </a:lnTo>
                <a:lnTo>
                  <a:pt x="0" y="12192"/>
                </a:lnTo>
                <a:close/>
              </a:path>
            </a:pathLst>
          </a:custGeom>
          <a:solidFill>
            <a:srgbClr val="0F5494"/>
          </a:solidFill>
        </p:spPr>
        <p:txBody>
          <a:bodyPr wrap="square" lIns="0" tIns="0" rIns="0" bIns="0" rtlCol="0"/>
          <a:lstStyle/>
          <a:p>
            <a:pPr defTabSz="829909"/>
            <a:endParaRPr sz="1634">
              <a:solidFill>
                <a:prstClr val="black"/>
              </a:solidFill>
              <a:latin typeface="Calibri"/>
            </a:endParaRPr>
          </a:p>
        </p:txBody>
      </p:sp>
      <p:sp>
        <p:nvSpPr>
          <p:cNvPr id="3" name="object 3"/>
          <p:cNvSpPr/>
          <p:nvPr/>
        </p:nvSpPr>
        <p:spPr>
          <a:xfrm>
            <a:off x="1946172" y="1207480"/>
            <a:ext cx="8300485" cy="5333680"/>
          </a:xfrm>
          <a:custGeom>
            <a:avLst/>
            <a:gdLst/>
            <a:ahLst/>
            <a:cxnLst/>
            <a:rect l="l" t="t" r="r" b="b"/>
            <a:pathLst>
              <a:path w="9145905" h="5876925">
                <a:moveTo>
                  <a:pt x="0" y="0"/>
                </a:moveTo>
                <a:lnTo>
                  <a:pt x="0" y="5876531"/>
                </a:lnTo>
                <a:lnTo>
                  <a:pt x="9145511" y="5876531"/>
                </a:lnTo>
                <a:lnTo>
                  <a:pt x="9145511" y="0"/>
                </a:lnTo>
                <a:lnTo>
                  <a:pt x="0" y="0"/>
                </a:lnTo>
                <a:close/>
              </a:path>
            </a:pathLst>
          </a:custGeom>
          <a:solidFill>
            <a:srgbClr val="0F5494"/>
          </a:solidFill>
        </p:spPr>
        <p:txBody>
          <a:bodyPr wrap="square" lIns="0" tIns="0" rIns="0" bIns="0" rtlCol="0"/>
          <a:lstStyle/>
          <a:p>
            <a:pPr defTabSz="829909"/>
            <a:endParaRPr sz="1634">
              <a:solidFill>
                <a:prstClr val="black"/>
              </a:solidFill>
              <a:latin typeface="Calibri"/>
            </a:endParaRPr>
          </a:p>
        </p:txBody>
      </p:sp>
      <p:sp>
        <p:nvSpPr>
          <p:cNvPr id="4" name="object 4"/>
          <p:cNvSpPr/>
          <p:nvPr/>
        </p:nvSpPr>
        <p:spPr>
          <a:xfrm>
            <a:off x="1946172" y="1196415"/>
            <a:ext cx="8298756" cy="5344630"/>
          </a:xfrm>
          <a:custGeom>
            <a:avLst/>
            <a:gdLst/>
            <a:ahLst/>
            <a:cxnLst/>
            <a:rect l="l" t="t" r="r" b="b"/>
            <a:pathLst>
              <a:path w="9144000" h="5888990">
                <a:moveTo>
                  <a:pt x="9144000" y="25907"/>
                </a:moveTo>
                <a:lnTo>
                  <a:pt x="9144000" y="0"/>
                </a:lnTo>
                <a:lnTo>
                  <a:pt x="0" y="0"/>
                </a:lnTo>
                <a:lnTo>
                  <a:pt x="0" y="25907"/>
                </a:lnTo>
                <a:lnTo>
                  <a:pt x="13715" y="12192"/>
                </a:lnTo>
                <a:lnTo>
                  <a:pt x="13715" y="25907"/>
                </a:lnTo>
                <a:lnTo>
                  <a:pt x="9144000" y="25907"/>
                </a:lnTo>
                <a:close/>
              </a:path>
              <a:path w="9144000" h="5888990">
                <a:moveTo>
                  <a:pt x="13715" y="25907"/>
                </a:moveTo>
                <a:lnTo>
                  <a:pt x="13715" y="12192"/>
                </a:lnTo>
                <a:lnTo>
                  <a:pt x="0" y="25907"/>
                </a:lnTo>
                <a:lnTo>
                  <a:pt x="13715" y="25907"/>
                </a:lnTo>
                <a:close/>
              </a:path>
              <a:path w="9144000" h="5888990">
                <a:moveTo>
                  <a:pt x="13715" y="5876544"/>
                </a:moveTo>
                <a:lnTo>
                  <a:pt x="13715" y="25907"/>
                </a:lnTo>
                <a:lnTo>
                  <a:pt x="0" y="25907"/>
                </a:lnTo>
                <a:lnTo>
                  <a:pt x="0" y="5876544"/>
                </a:lnTo>
                <a:lnTo>
                  <a:pt x="13715" y="5876544"/>
                </a:lnTo>
                <a:close/>
              </a:path>
              <a:path w="9144000" h="5888990">
                <a:moveTo>
                  <a:pt x="9144000" y="5888736"/>
                </a:moveTo>
                <a:lnTo>
                  <a:pt x="9144000" y="5876544"/>
                </a:lnTo>
                <a:lnTo>
                  <a:pt x="0" y="5876544"/>
                </a:lnTo>
                <a:lnTo>
                  <a:pt x="13715" y="5888736"/>
                </a:lnTo>
                <a:lnTo>
                  <a:pt x="9144000" y="5888736"/>
                </a:lnTo>
                <a:close/>
              </a:path>
              <a:path w="9144000" h="5888990">
                <a:moveTo>
                  <a:pt x="13715" y="5888736"/>
                </a:moveTo>
                <a:lnTo>
                  <a:pt x="0" y="5876544"/>
                </a:lnTo>
                <a:lnTo>
                  <a:pt x="0" y="5888736"/>
                </a:lnTo>
                <a:lnTo>
                  <a:pt x="13715" y="5888736"/>
                </a:lnTo>
                <a:close/>
              </a:path>
            </a:pathLst>
          </a:custGeom>
          <a:solidFill>
            <a:srgbClr val="0F5494"/>
          </a:solidFill>
        </p:spPr>
        <p:txBody>
          <a:bodyPr wrap="square" lIns="0" tIns="0" rIns="0" bIns="0" rtlCol="0"/>
          <a:lstStyle/>
          <a:p>
            <a:pPr defTabSz="829909"/>
            <a:endParaRPr sz="1634">
              <a:solidFill>
                <a:prstClr val="black"/>
              </a:solidFill>
              <a:latin typeface="Calibri"/>
            </a:endParaRPr>
          </a:p>
        </p:txBody>
      </p:sp>
      <p:sp>
        <p:nvSpPr>
          <p:cNvPr id="5" name="object 5"/>
          <p:cNvSpPr/>
          <p:nvPr/>
        </p:nvSpPr>
        <p:spPr>
          <a:xfrm>
            <a:off x="5820308" y="6204715"/>
            <a:ext cx="540801" cy="336099"/>
          </a:xfrm>
          <a:prstGeom prst="rect">
            <a:avLst/>
          </a:prstGeom>
          <a:blipFill>
            <a:blip r:embed="rId2" cstate="print"/>
            <a:stretch>
              <a:fillRect/>
            </a:stretch>
          </a:blipFill>
        </p:spPr>
        <p:txBody>
          <a:bodyPr wrap="square" lIns="0" tIns="0" rIns="0" bIns="0" rtlCol="0"/>
          <a:lstStyle/>
          <a:p>
            <a:pPr defTabSz="829909"/>
            <a:endParaRPr sz="1634">
              <a:solidFill>
                <a:prstClr val="black"/>
              </a:solidFill>
              <a:latin typeface="Calibri"/>
            </a:endParaRPr>
          </a:p>
        </p:txBody>
      </p:sp>
      <p:sp>
        <p:nvSpPr>
          <p:cNvPr id="6" name="object 6"/>
          <p:cNvSpPr/>
          <p:nvPr/>
        </p:nvSpPr>
        <p:spPr>
          <a:xfrm>
            <a:off x="5502189" y="550496"/>
            <a:ext cx="1313970" cy="914245"/>
          </a:xfrm>
          <a:prstGeom prst="rect">
            <a:avLst/>
          </a:prstGeom>
          <a:blipFill>
            <a:blip r:embed="rId3" cstate="print"/>
            <a:stretch>
              <a:fillRect/>
            </a:stretch>
          </a:blipFill>
        </p:spPr>
        <p:txBody>
          <a:bodyPr wrap="square" lIns="0" tIns="0" rIns="0" bIns="0" rtlCol="0"/>
          <a:lstStyle/>
          <a:p>
            <a:pPr defTabSz="829909"/>
            <a:endParaRPr sz="1634">
              <a:solidFill>
                <a:prstClr val="black"/>
              </a:solidFill>
              <a:latin typeface="Calibri"/>
            </a:endParaRPr>
          </a:p>
        </p:txBody>
      </p:sp>
      <p:sp>
        <p:nvSpPr>
          <p:cNvPr id="7" name="object 7"/>
          <p:cNvSpPr txBox="1">
            <a:spLocks noGrp="1"/>
          </p:cNvSpPr>
          <p:nvPr>
            <p:ph type="title"/>
          </p:nvPr>
        </p:nvSpPr>
        <p:spPr>
          <a:xfrm>
            <a:off x="2352359" y="1725692"/>
            <a:ext cx="7388198" cy="1241146"/>
          </a:xfrm>
          <a:prstGeom prst="rect">
            <a:avLst/>
          </a:prstGeom>
        </p:spPr>
        <p:txBody>
          <a:bodyPr vert="horz" wrap="square" lIns="0" tIns="12102" rIns="0" bIns="0" rtlCol="0">
            <a:spAutoFit/>
          </a:bodyPr>
          <a:lstStyle/>
          <a:p>
            <a:pPr marL="11527" marR="4611" indent="379799">
              <a:spcBef>
                <a:spcPts val="95"/>
              </a:spcBef>
            </a:pPr>
            <a:r>
              <a:rPr sz="3993" dirty="0">
                <a:solidFill>
                  <a:srgbClr val="FFD624"/>
                </a:solidFill>
              </a:rPr>
              <a:t>EU </a:t>
            </a:r>
            <a:r>
              <a:rPr sz="3993" spc="-9" dirty="0">
                <a:solidFill>
                  <a:srgbClr val="FFD624"/>
                </a:solidFill>
              </a:rPr>
              <a:t>Financial </a:t>
            </a:r>
            <a:r>
              <a:rPr sz="3993" spc="-5" dirty="0">
                <a:solidFill>
                  <a:srgbClr val="FFD624"/>
                </a:solidFill>
              </a:rPr>
              <a:t>support </a:t>
            </a:r>
            <a:r>
              <a:rPr sz="3993" dirty="0">
                <a:solidFill>
                  <a:srgbClr val="FFD624"/>
                </a:solidFill>
              </a:rPr>
              <a:t>to  </a:t>
            </a:r>
            <a:r>
              <a:rPr sz="3993" spc="-5" dirty="0">
                <a:solidFill>
                  <a:srgbClr val="FFD624"/>
                </a:solidFill>
              </a:rPr>
              <a:t>European judicial</a:t>
            </a:r>
            <a:r>
              <a:rPr sz="3993" spc="-64" dirty="0">
                <a:solidFill>
                  <a:srgbClr val="FFD624"/>
                </a:solidFill>
              </a:rPr>
              <a:t> </a:t>
            </a:r>
            <a:r>
              <a:rPr sz="3993" spc="-5" dirty="0">
                <a:solidFill>
                  <a:srgbClr val="FFD624"/>
                </a:solidFill>
              </a:rPr>
              <a:t>training</a:t>
            </a:r>
            <a:endParaRPr sz="3993"/>
          </a:p>
        </p:txBody>
      </p:sp>
      <p:sp>
        <p:nvSpPr>
          <p:cNvPr id="8" name="object 8"/>
          <p:cNvSpPr txBox="1"/>
          <p:nvPr/>
        </p:nvSpPr>
        <p:spPr>
          <a:xfrm>
            <a:off x="2245848" y="3444352"/>
            <a:ext cx="7830799" cy="2781445"/>
          </a:xfrm>
          <a:prstGeom prst="rect">
            <a:avLst/>
          </a:prstGeom>
        </p:spPr>
        <p:txBody>
          <a:bodyPr vert="horz" wrap="square" lIns="0" tIns="88751" rIns="0" bIns="0" rtlCol="0">
            <a:spAutoFit/>
          </a:bodyPr>
          <a:lstStyle/>
          <a:p>
            <a:pPr marL="12679" defTabSz="829909">
              <a:spcBef>
                <a:spcPts val="699"/>
              </a:spcBef>
            </a:pPr>
            <a:r>
              <a:rPr sz="2541" b="1" spc="-5" dirty="0">
                <a:solidFill>
                  <a:srgbClr val="FFFFFF"/>
                </a:solidFill>
                <a:latin typeface="Verdana"/>
                <a:cs typeface="Verdana"/>
              </a:rPr>
              <a:t>CCBE</a:t>
            </a:r>
            <a:r>
              <a:rPr sz="2541" b="1" spc="5" dirty="0">
                <a:solidFill>
                  <a:srgbClr val="FFFFFF"/>
                </a:solidFill>
                <a:latin typeface="Verdana"/>
                <a:cs typeface="Verdana"/>
              </a:rPr>
              <a:t> </a:t>
            </a:r>
            <a:r>
              <a:rPr sz="2541" b="1" spc="-9" dirty="0">
                <a:solidFill>
                  <a:srgbClr val="FFFFFF"/>
                </a:solidFill>
                <a:latin typeface="Verdana"/>
                <a:cs typeface="Verdana"/>
              </a:rPr>
              <a:t>Workshop</a:t>
            </a:r>
            <a:endParaRPr sz="2541">
              <a:solidFill>
                <a:prstClr val="black"/>
              </a:solidFill>
              <a:latin typeface="Verdana"/>
              <a:cs typeface="Verdana"/>
            </a:endParaRPr>
          </a:p>
          <a:p>
            <a:pPr marL="12679" defTabSz="829909">
              <a:spcBef>
                <a:spcPts val="613"/>
              </a:spcBef>
            </a:pPr>
            <a:r>
              <a:rPr sz="2541" b="1" spc="-5" dirty="0">
                <a:solidFill>
                  <a:srgbClr val="FFFFFF"/>
                </a:solidFill>
                <a:latin typeface="Verdana"/>
                <a:cs typeface="Verdana"/>
              </a:rPr>
              <a:t>EU </a:t>
            </a:r>
            <a:r>
              <a:rPr sz="2541" b="1" spc="-9" dirty="0">
                <a:solidFill>
                  <a:srgbClr val="FFFFFF"/>
                </a:solidFill>
                <a:latin typeface="Verdana"/>
                <a:cs typeface="Verdana"/>
              </a:rPr>
              <a:t>funds for </a:t>
            </a:r>
            <a:r>
              <a:rPr sz="2541" b="1" spc="-5" dirty="0">
                <a:solidFill>
                  <a:srgbClr val="FFFFFF"/>
                </a:solidFill>
                <a:latin typeface="Verdana"/>
                <a:cs typeface="Verdana"/>
              </a:rPr>
              <a:t>training of</a:t>
            </a:r>
            <a:r>
              <a:rPr sz="2541" b="1" spc="136" dirty="0">
                <a:solidFill>
                  <a:srgbClr val="FFFFFF"/>
                </a:solidFill>
                <a:latin typeface="Verdana"/>
                <a:cs typeface="Verdana"/>
              </a:rPr>
              <a:t> </a:t>
            </a:r>
            <a:r>
              <a:rPr sz="2541" b="1" spc="-5" dirty="0">
                <a:solidFill>
                  <a:srgbClr val="FFFFFF"/>
                </a:solidFill>
                <a:latin typeface="Verdana"/>
                <a:cs typeface="Verdana"/>
              </a:rPr>
              <a:t>lawyers</a:t>
            </a:r>
            <a:endParaRPr sz="2541">
              <a:solidFill>
                <a:prstClr val="black"/>
              </a:solidFill>
              <a:latin typeface="Verdana"/>
              <a:cs typeface="Verdana"/>
            </a:endParaRPr>
          </a:p>
          <a:p>
            <a:pPr defTabSz="829909">
              <a:spcBef>
                <a:spcPts val="9"/>
              </a:spcBef>
            </a:pPr>
            <a:endParaRPr sz="4447">
              <a:solidFill>
                <a:prstClr val="black"/>
              </a:solidFill>
              <a:latin typeface="Times New Roman"/>
              <a:cs typeface="Times New Roman"/>
            </a:endParaRPr>
          </a:p>
          <a:p>
            <a:pPr marL="11527" defTabSz="829909"/>
            <a:r>
              <a:rPr sz="1815" dirty="0">
                <a:solidFill>
                  <a:srgbClr val="FFFFFF"/>
                </a:solidFill>
                <a:latin typeface="Verdana"/>
                <a:cs typeface="Verdana"/>
              </a:rPr>
              <a:t>14 </a:t>
            </a:r>
            <a:r>
              <a:rPr sz="1815" spc="-5" dirty="0">
                <a:solidFill>
                  <a:srgbClr val="FFFFFF"/>
                </a:solidFill>
                <a:latin typeface="Verdana"/>
                <a:cs typeface="Verdana"/>
              </a:rPr>
              <a:t>December</a:t>
            </a:r>
            <a:r>
              <a:rPr sz="1815" spc="-23" dirty="0">
                <a:solidFill>
                  <a:srgbClr val="FFFFFF"/>
                </a:solidFill>
                <a:latin typeface="Verdana"/>
                <a:cs typeface="Verdana"/>
              </a:rPr>
              <a:t> </a:t>
            </a:r>
            <a:r>
              <a:rPr sz="1815" spc="-5" dirty="0">
                <a:solidFill>
                  <a:srgbClr val="FFFFFF"/>
                </a:solidFill>
                <a:latin typeface="Verdana"/>
                <a:cs typeface="Verdana"/>
              </a:rPr>
              <a:t>2017</a:t>
            </a:r>
            <a:endParaRPr sz="1815">
              <a:solidFill>
                <a:prstClr val="black"/>
              </a:solidFill>
              <a:latin typeface="Verdana"/>
              <a:cs typeface="Verdana"/>
            </a:endParaRPr>
          </a:p>
          <a:p>
            <a:pPr marL="11527" defTabSz="829909">
              <a:spcBef>
                <a:spcPts val="218"/>
              </a:spcBef>
            </a:pPr>
            <a:r>
              <a:rPr sz="1815" b="1" dirty="0">
                <a:solidFill>
                  <a:srgbClr val="FFFFFF"/>
                </a:solidFill>
                <a:latin typeface="Verdana"/>
                <a:cs typeface="Verdana"/>
              </a:rPr>
              <a:t>DG Justice and</a:t>
            </a:r>
            <a:r>
              <a:rPr sz="1815" b="1" spc="-18" dirty="0">
                <a:solidFill>
                  <a:srgbClr val="FFFFFF"/>
                </a:solidFill>
                <a:latin typeface="Verdana"/>
                <a:cs typeface="Verdana"/>
              </a:rPr>
              <a:t> </a:t>
            </a:r>
            <a:r>
              <a:rPr sz="1815" b="1" dirty="0">
                <a:solidFill>
                  <a:srgbClr val="FFFFFF"/>
                </a:solidFill>
                <a:latin typeface="Verdana"/>
                <a:cs typeface="Verdana"/>
              </a:rPr>
              <a:t>Consumers</a:t>
            </a:r>
            <a:endParaRPr sz="1815">
              <a:solidFill>
                <a:prstClr val="black"/>
              </a:solidFill>
              <a:latin typeface="Verdana"/>
              <a:cs typeface="Verdana"/>
            </a:endParaRPr>
          </a:p>
          <a:p>
            <a:pPr marL="3902303" defTabSz="829909">
              <a:lnSpc>
                <a:spcPts val="2069"/>
              </a:lnSpc>
              <a:spcBef>
                <a:spcPts val="218"/>
              </a:spcBef>
            </a:pPr>
            <a:r>
              <a:rPr sz="1815" b="1" spc="-5" dirty="0">
                <a:solidFill>
                  <a:srgbClr val="FFFFFF"/>
                </a:solidFill>
                <a:latin typeface="Verdana"/>
                <a:cs typeface="Verdana"/>
              </a:rPr>
              <a:t>Emmanuelle</a:t>
            </a:r>
            <a:r>
              <a:rPr sz="1815" b="1" spc="-64" dirty="0">
                <a:solidFill>
                  <a:srgbClr val="FFFFFF"/>
                </a:solidFill>
                <a:latin typeface="Verdana"/>
                <a:cs typeface="Verdana"/>
              </a:rPr>
              <a:t> </a:t>
            </a:r>
            <a:r>
              <a:rPr sz="1815" b="1" dirty="0">
                <a:solidFill>
                  <a:srgbClr val="FFFFFF"/>
                </a:solidFill>
                <a:latin typeface="Verdana"/>
                <a:cs typeface="Verdana"/>
              </a:rPr>
              <a:t>CRETIN-MAGAND</a:t>
            </a:r>
            <a:endParaRPr sz="1815">
              <a:solidFill>
                <a:prstClr val="black"/>
              </a:solidFill>
              <a:latin typeface="Verdana"/>
              <a:cs typeface="Verdana"/>
            </a:endParaRPr>
          </a:p>
          <a:p>
            <a:pPr marL="2500679" defTabSz="829909">
              <a:lnSpc>
                <a:spcPts val="2069"/>
              </a:lnSpc>
            </a:pPr>
            <a:r>
              <a:rPr sz="1815" spc="-5" dirty="0">
                <a:solidFill>
                  <a:srgbClr val="FFFFFF"/>
                </a:solidFill>
                <a:latin typeface="Verdana"/>
                <a:cs typeface="Verdana"/>
              </a:rPr>
              <a:t>General criminal law </a:t>
            </a:r>
            <a:r>
              <a:rPr sz="1815" dirty="0">
                <a:solidFill>
                  <a:srgbClr val="FFFFFF"/>
                </a:solidFill>
                <a:latin typeface="Verdana"/>
                <a:cs typeface="Verdana"/>
              </a:rPr>
              <a:t>and </a:t>
            </a:r>
            <a:r>
              <a:rPr sz="1815" spc="-5" dirty="0">
                <a:solidFill>
                  <a:srgbClr val="FFFFFF"/>
                </a:solidFill>
                <a:latin typeface="Verdana"/>
                <a:cs typeface="Verdana"/>
              </a:rPr>
              <a:t>Judicial training</a:t>
            </a:r>
            <a:r>
              <a:rPr sz="1815" spc="-45" dirty="0">
                <a:solidFill>
                  <a:srgbClr val="FFFFFF"/>
                </a:solidFill>
                <a:latin typeface="Verdana"/>
                <a:cs typeface="Verdana"/>
              </a:rPr>
              <a:t> </a:t>
            </a:r>
            <a:r>
              <a:rPr sz="1815" spc="-5" dirty="0">
                <a:solidFill>
                  <a:srgbClr val="FFFFFF"/>
                </a:solidFill>
                <a:latin typeface="Verdana"/>
                <a:cs typeface="Verdana"/>
              </a:rPr>
              <a:t>Unit</a:t>
            </a:r>
            <a:endParaRPr sz="1815">
              <a:solidFill>
                <a:prstClr val="black"/>
              </a:solidFill>
              <a:latin typeface="Verdana"/>
              <a:cs typeface="Verdana"/>
            </a:endParaRPr>
          </a:p>
        </p:txBody>
      </p:sp>
    </p:spTree>
    <p:extLst>
      <p:ext uri="{BB962C8B-B14F-4D97-AF65-F5344CB8AC3E}">
        <p14:creationId xmlns:p14="http://schemas.microsoft.com/office/powerpoint/2010/main" val="1113904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0870" y="1736757"/>
            <a:ext cx="4740665" cy="430664"/>
          </a:xfrm>
          <a:prstGeom prst="rect">
            <a:avLst/>
          </a:prstGeom>
        </p:spPr>
        <p:txBody>
          <a:bodyPr vert="horz" wrap="square" lIns="0" tIns="11526" rIns="0" bIns="0" rtlCol="0">
            <a:spAutoFit/>
          </a:bodyPr>
          <a:lstStyle/>
          <a:p>
            <a:pPr marL="11527">
              <a:spcBef>
                <a:spcPts val="91"/>
              </a:spcBef>
            </a:pPr>
            <a:r>
              <a:rPr dirty="0"/>
              <a:t>A </a:t>
            </a:r>
            <a:r>
              <a:rPr spc="-5" dirty="0"/>
              <a:t>national</a:t>
            </a:r>
            <a:r>
              <a:rPr spc="-100" dirty="0"/>
              <a:t> </a:t>
            </a:r>
            <a:r>
              <a:rPr spc="-5" dirty="0"/>
              <a:t>responsibility</a:t>
            </a:r>
          </a:p>
        </p:txBody>
      </p:sp>
      <p:sp>
        <p:nvSpPr>
          <p:cNvPr id="3" name="object 3"/>
          <p:cNvSpPr txBox="1"/>
          <p:nvPr/>
        </p:nvSpPr>
        <p:spPr>
          <a:xfrm>
            <a:off x="2510026" y="2478112"/>
            <a:ext cx="7140388" cy="3021822"/>
          </a:xfrm>
          <a:prstGeom prst="rect">
            <a:avLst/>
          </a:prstGeom>
        </p:spPr>
        <p:txBody>
          <a:bodyPr vert="horz" wrap="square" lIns="0" tIns="11526" rIns="0" bIns="0" rtlCol="0">
            <a:spAutoFit/>
          </a:bodyPr>
          <a:lstStyle/>
          <a:p>
            <a:pPr marL="11527" marR="2586551" defTabSz="829909">
              <a:spcBef>
                <a:spcPts val="91"/>
              </a:spcBef>
            </a:pPr>
            <a:r>
              <a:rPr sz="2178" i="1" spc="-5" dirty="0">
                <a:solidFill>
                  <a:srgbClr val="0F5494"/>
                </a:solidFill>
                <a:latin typeface="Verdana"/>
                <a:cs typeface="Verdana"/>
              </a:rPr>
              <a:t>Training of justice professionals:  </a:t>
            </a:r>
            <a:r>
              <a:rPr sz="2178" i="1" dirty="0">
                <a:solidFill>
                  <a:srgbClr val="0F5494"/>
                </a:solidFill>
                <a:latin typeface="Verdana"/>
                <a:cs typeface="Verdana"/>
              </a:rPr>
              <a:t>a national</a:t>
            </a:r>
            <a:r>
              <a:rPr sz="2178" i="1" spc="9" dirty="0">
                <a:solidFill>
                  <a:srgbClr val="0F5494"/>
                </a:solidFill>
                <a:latin typeface="Verdana"/>
                <a:cs typeface="Verdana"/>
              </a:rPr>
              <a:t> </a:t>
            </a:r>
            <a:r>
              <a:rPr sz="2178" i="1" dirty="0">
                <a:solidFill>
                  <a:srgbClr val="0F5494"/>
                </a:solidFill>
                <a:latin typeface="Verdana"/>
                <a:cs typeface="Verdana"/>
              </a:rPr>
              <a:t>competence</a:t>
            </a:r>
            <a:endParaRPr sz="2178">
              <a:solidFill>
                <a:prstClr val="black"/>
              </a:solidFill>
              <a:latin typeface="Verdana"/>
              <a:cs typeface="Verdana"/>
            </a:endParaRPr>
          </a:p>
          <a:p>
            <a:pPr marL="356746" marR="73770" indent="-259923" defTabSz="829909">
              <a:spcBef>
                <a:spcPts val="971"/>
              </a:spcBef>
              <a:buClr>
                <a:srgbClr val="00CCFF"/>
              </a:buClr>
              <a:buFontTx/>
              <a:buChar char="•"/>
              <a:tabLst>
                <a:tab pos="356746" algn="l"/>
                <a:tab pos="357322" algn="l"/>
              </a:tabLst>
            </a:pPr>
            <a:r>
              <a:rPr sz="1815" spc="-5" dirty="0">
                <a:solidFill>
                  <a:srgbClr val="0F5494"/>
                </a:solidFill>
                <a:latin typeface="Verdana"/>
                <a:cs typeface="Verdana"/>
              </a:rPr>
              <a:t>Training of judges </a:t>
            </a:r>
            <a:r>
              <a:rPr sz="1815" dirty="0">
                <a:solidFill>
                  <a:srgbClr val="0F5494"/>
                </a:solidFill>
                <a:latin typeface="Verdana"/>
                <a:cs typeface="Verdana"/>
              </a:rPr>
              <a:t>and </a:t>
            </a:r>
            <a:r>
              <a:rPr sz="1815" spc="-5" dirty="0">
                <a:solidFill>
                  <a:srgbClr val="0F5494"/>
                </a:solidFill>
                <a:latin typeface="Verdana"/>
                <a:cs typeface="Verdana"/>
              </a:rPr>
              <a:t>prosecutors: national judicial  training entity (school, academy, supreme court, ministry  department,</a:t>
            </a:r>
            <a:r>
              <a:rPr sz="1815" spc="-23" dirty="0">
                <a:solidFill>
                  <a:srgbClr val="0F5494"/>
                </a:solidFill>
                <a:latin typeface="Verdana"/>
                <a:cs typeface="Verdana"/>
              </a:rPr>
              <a:t> </a:t>
            </a:r>
            <a:r>
              <a:rPr sz="1815" dirty="0">
                <a:solidFill>
                  <a:srgbClr val="0F5494"/>
                </a:solidFill>
                <a:latin typeface="Verdana"/>
                <a:cs typeface="Verdana"/>
              </a:rPr>
              <a:t>etc.)</a:t>
            </a:r>
            <a:endParaRPr sz="1815">
              <a:solidFill>
                <a:prstClr val="black"/>
              </a:solidFill>
              <a:latin typeface="Verdana"/>
              <a:cs typeface="Verdana"/>
            </a:endParaRPr>
          </a:p>
          <a:p>
            <a:pPr marL="356746" indent="-259923" defTabSz="829909">
              <a:spcBef>
                <a:spcPts val="980"/>
              </a:spcBef>
              <a:buClr>
                <a:srgbClr val="00CCFF"/>
              </a:buClr>
              <a:buFontTx/>
              <a:buChar char="•"/>
              <a:tabLst>
                <a:tab pos="356746" algn="l"/>
                <a:tab pos="357322" algn="l"/>
              </a:tabLst>
            </a:pPr>
            <a:r>
              <a:rPr sz="1815" spc="-5" dirty="0">
                <a:solidFill>
                  <a:srgbClr val="0F5494"/>
                </a:solidFill>
                <a:latin typeface="Verdana"/>
                <a:cs typeface="Verdana"/>
              </a:rPr>
              <a:t>Training </a:t>
            </a:r>
            <a:r>
              <a:rPr sz="1815" dirty="0">
                <a:solidFill>
                  <a:srgbClr val="0F5494"/>
                </a:solidFill>
                <a:latin typeface="Verdana"/>
                <a:cs typeface="Verdana"/>
              </a:rPr>
              <a:t>of court staff: </a:t>
            </a:r>
            <a:r>
              <a:rPr sz="1815" spc="-5" dirty="0">
                <a:solidFill>
                  <a:srgbClr val="0F5494"/>
                </a:solidFill>
                <a:latin typeface="Verdana"/>
                <a:cs typeface="Verdana"/>
              </a:rPr>
              <a:t>ministries </a:t>
            </a:r>
            <a:r>
              <a:rPr sz="1815" dirty="0">
                <a:solidFill>
                  <a:srgbClr val="0F5494"/>
                </a:solidFill>
                <a:latin typeface="Verdana"/>
                <a:cs typeface="Verdana"/>
              </a:rPr>
              <a:t>and</a:t>
            </a:r>
            <a:r>
              <a:rPr sz="1815" spc="-73" dirty="0">
                <a:solidFill>
                  <a:srgbClr val="0F5494"/>
                </a:solidFill>
                <a:latin typeface="Verdana"/>
                <a:cs typeface="Verdana"/>
              </a:rPr>
              <a:t> </a:t>
            </a:r>
            <a:r>
              <a:rPr sz="1815" dirty="0">
                <a:solidFill>
                  <a:srgbClr val="0F5494"/>
                </a:solidFill>
                <a:latin typeface="Verdana"/>
                <a:cs typeface="Verdana"/>
              </a:rPr>
              <a:t>courts</a:t>
            </a:r>
            <a:endParaRPr sz="1815">
              <a:solidFill>
                <a:prstClr val="black"/>
              </a:solidFill>
              <a:latin typeface="Verdana"/>
              <a:cs typeface="Verdana"/>
            </a:endParaRPr>
          </a:p>
          <a:p>
            <a:pPr marL="356746" marR="4611" indent="-259923" defTabSz="829909">
              <a:spcBef>
                <a:spcPts val="980"/>
              </a:spcBef>
              <a:buClr>
                <a:srgbClr val="00CCFF"/>
              </a:buClr>
              <a:buFont typeface="Verdana"/>
              <a:buChar char="•"/>
              <a:tabLst>
                <a:tab pos="356746" algn="l"/>
                <a:tab pos="357322" algn="l"/>
              </a:tabLst>
            </a:pPr>
            <a:r>
              <a:rPr sz="1815" b="1" dirty="0">
                <a:solidFill>
                  <a:srgbClr val="0F5494"/>
                </a:solidFill>
                <a:latin typeface="Verdana"/>
                <a:cs typeface="Verdana"/>
              </a:rPr>
              <a:t>Training of self-organised professions like lawyers:  the bar associations and law </a:t>
            </a:r>
            <a:r>
              <a:rPr sz="1815" b="1" spc="-5" dirty="0">
                <a:solidFill>
                  <a:srgbClr val="0F5494"/>
                </a:solidFill>
                <a:latin typeface="Verdana"/>
                <a:cs typeface="Verdana"/>
              </a:rPr>
              <a:t>societies </a:t>
            </a:r>
            <a:r>
              <a:rPr sz="1815" b="1" dirty="0">
                <a:solidFill>
                  <a:srgbClr val="0F5494"/>
                </a:solidFill>
                <a:latin typeface="Verdana"/>
                <a:cs typeface="Verdana"/>
              </a:rPr>
              <a:t>and / or their  training departments and/or the private</a:t>
            </a:r>
            <a:r>
              <a:rPr sz="1815" b="1" spc="-68" dirty="0">
                <a:solidFill>
                  <a:srgbClr val="0F5494"/>
                </a:solidFill>
                <a:latin typeface="Verdana"/>
                <a:cs typeface="Verdana"/>
              </a:rPr>
              <a:t> </a:t>
            </a:r>
            <a:r>
              <a:rPr sz="1815" b="1" dirty="0">
                <a:solidFill>
                  <a:srgbClr val="0F5494"/>
                </a:solidFill>
                <a:latin typeface="Verdana"/>
                <a:cs typeface="Verdana"/>
              </a:rPr>
              <a:t>sector</a:t>
            </a:r>
            <a:endParaRPr sz="1815">
              <a:solidFill>
                <a:prstClr val="black"/>
              </a:solidFill>
              <a:latin typeface="Verdana"/>
              <a:cs typeface="Verdana"/>
            </a:endParaRPr>
          </a:p>
        </p:txBody>
      </p:sp>
    </p:spTree>
    <p:extLst>
      <p:ext uri="{BB962C8B-B14F-4D97-AF65-F5344CB8AC3E}">
        <p14:creationId xmlns:p14="http://schemas.microsoft.com/office/powerpoint/2010/main" val="308885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0870" y="1736757"/>
            <a:ext cx="6328377" cy="430664"/>
          </a:xfrm>
          <a:prstGeom prst="rect">
            <a:avLst/>
          </a:prstGeom>
        </p:spPr>
        <p:txBody>
          <a:bodyPr vert="horz" wrap="square" lIns="0" tIns="11526" rIns="0" bIns="0" rtlCol="0">
            <a:spAutoFit/>
          </a:bodyPr>
          <a:lstStyle/>
          <a:p>
            <a:pPr marL="11527">
              <a:spcBef>
                <a:spcPts val="91"/>
              </a:spcBef>
            </a:pPr>
            <a:r>
              <a:rPr dirty="0"/>
              <a:t>A </a:t>
            </a:r>
            <a:r>
              <a:rPr spc="-5" dirty="0"/>
              <a:t>European support</a:t>
            </a:r>
            <a:r>
              <a:rPr spc="-100" dirty="0"/>
              <a:t> </a:t>
            </a:r>
            <a:r>
              <a:rPr spc="-5" dirty="0"/>
              <a:t>competence</a:t>
            </a:r>
          </a:p>
        </p:txBody>
      </p:sp>
      <p:sp>
        <p:nvSpPr>
          <p:cNvPr id="3" name="object 3"/>
          <p:cNvSpPr txBox="1"/>
          <p:nvPr/>
        </p:nvSpPr>
        <p:spPr>
          <a:xfrm>
            <a:off x="2432571" y="2413511"/>
            <a:ext cx="6958277" cy="3370858"/>
          </a:xfrm>
          <a:prstGeom prst="rect">
            <a:avLst/>
          </a:prstGeom>
        </p:spPr>
        <p:txBody>
          <a:bodyPr vert="horz" wrap="square" lIns="0" tIns="76072" rIns="0" bIns="0" rtlCol="0">
            <a:spAutoFit/>
          </a:bodyPr>
          <a:lstStyle/>
          <a:p>
            <a:pPr marL="11527" defTabSz="829909">
              <a:spcBef>
                <a:spcPts val="599"/>
              </a:spcBef>
            </a:pPr>
            <a:r>
              <a:rPr sz="2178" i="1" spc="-5" dirty="0">
                <a:solidFill>
                  <a:srgbClr val="0F5494"/>
                </a:solidFill>
                <a:latin typeface="Verdana"/>
                <a:cs typeface="Verdana"/>
              </a:rPr>
              <a:t>TEU, </a:t>
            </a:r>
            <a:r>
              <a:rPr sz="2178" i="1" dirty="0">
                <a:solidFill>
                  <a:srgbClr val="0F5494"/>
                </a:solidFill>
                <a:latin typeface="Verdana"/>
                <a:cs typeface="Verdana"/>
              </a:rPr>
              <a:t>art.</a:t>
            </a:r>
            <a:r>
              <a:rPr sz="2178" i="1" spc="-64" dirty="0">
                <a:solidFill>
                  <a:srgbClr val="0F5494"/>
                </a:solidFill>
                <a:latin typeface="Verdana"/>
                <a:cs typeface="Verdana"/>
              </a:rPr>
              <a:t> </a:t>
            </a:r>
            <a:r>
              <a:rPr sz="2178" i="1" dirty="0">
                <a:solidFill>
                  <a:srgbClr val="0F5494"/>
                </a:solidFill>
                <a:latin typeface="Verdana"/>
                <a:cs typeface="Verdana"/>
              </a:rPr>
              <a:t>17</a:t>
            </a:r>
            <a:endParaRPr sz="2178">
              <a:solidFill>
                <a:prstClr val="black"/>
              </a:solidFill>
              <a:latin typeface="Verdana"/>
              <a:cs typeface="Verdana"/>
            </a:endParaRPr>
          </a:p>
          <a:p>
            <a:pPr marL="686404" indent="-259923" defTabSz="829909">
              <a:spcBef>
                <a:spcPts val="427"/>
              </a:spcBef>
              <a:buClr>
                <a:srgbClr val="00CCFF"/>
              </a:buClr>
              <a:buFont typeface="Verdana"/>
              <a:buChar char="•"/>
              <a:tabLst>
                <a:tab pos="686404" algn="l"/>
                <a:tab pos="686981" algn="l"/>
              </a:tabLst>
            </a:pPr>
            <a:r>
              <a:rPr sz="1815" b="1" dirty="0">
                <a:solidFill>
                  <a:srgbClr val="0F5494"/>
                </a:solidFill>
                <a:latin typeface="Verdana"/>
                <a:cs typeface="Verdana"/>
              </a:rPr>
              <a:t>European Commission: guardian of the</a:t>
            </a:r>
            <a:r>
              <a:rPr sz="1815" b="1" spc="-82" dirty="0">
                <a:solidFill>
                  <a:srgbClr val="0F5494"/>
                </a:solidFill>
                <a:latin typeface="Verdana"/>
                <a:cs typeface="Verdana"/>
              </a:rPr>
              <a:t> </a:t>
            </a:r>
            <a:r>
              <a:rPr sz="1815" b="1" dirty="0">
                <a:solidFill>
                  <a:srgbClr val="0F5494"/>
                </a:solidFill>
                <a:latin typeface="Verdana"/>
                <a:cs typeface="Verdana"/>
              </a:rPr>
              <a:t>treaties</a:t>
            </a:r>
            <a:endParaRPr sz="1815">
              <a:solidFill>
                <a:prstClr val="black"/>
              </a:solidFill>
              <a:latin typeface="Verdana"/>
              <a:cs typeface="Verdana"/>
            </a:endParaRPr>
          </a:p>
          <a:p>
            <a:pPr marL="11527" defTabSz="829909">
              <a:spcBef>
                <a:spcPts val="531"/>
              </a:spcBef>
            </a:pPr>
            <a:r>
              <a:rPr sz="2178" i="1" spc="-5" dirty="0">
                <a:solidFill>
                  <a:srgbClr val="0F5494"/>
                </a:solidFill>
                <a:latin typeface="Verdana"/>
                <a:cs typeface="Verdana"/>
              </a:rPr>
              <a:t>TFEU, </a:t>
            </a:r>
            <a:r>
              <a:rPr sz="2178" i="1" dirty="0">
                <a:solidFill>
                  <a:srgbClr val="0F5494"/>
                </a:solidFill>
                <a:latin typeface="Verdana"/>
                <a:cs typeface="Verdana"/>
              </a:rPr>
              <a:t>art. 81.2.h and</a:t>
            </a:r>
            <a:r>
              <a:rPr sz="2178" i="1" spc="23" dirty="0">
                <a:solidFill>
                  <a:srgbClr val="0F5494"/>
                </a:solidFill>
                <a:latin typeface="Verdana"/>
                <a:cs typeface="Verdana"/>
              </a:rPr>
              <a:t> </a:t>
            </a:r>
            <a:r>
              <a:rPr sz="2178" i="1" dirty="0">
                <a:solidFill>
                  <a:srgbClr val="0F5494"/>
                </a:solidFill>
                <a:latin typeface="Verdana"/>
                <a:cs typeface="Verdana"/>
              </a:rPr>
              <a:t>82.1.c</a:t>
            </a:r>
            <a:endParaRPr sz="2178">
              <a:solidFill>
                <a:prstClr val="black"/>
              </a:solidFill>
              <a:latin typeface="Verdana"/>
              <a:cs typeface="Verdana"/>
            </a:endParaRPr>
          </a:p>
          <a:p>
            <a:pPr marL="686404" marR="4611" indent="-259923" defTabSz="829909">
              <a:spcBef>
                <a:spcPts val="427"/>
              </a:spcBef>
              <a:buClr>
                <a:srgbClr val="00CCFF"/>
              </a:buClr>
              <a:buFont typeface="Verdana"/>
              <a:buChar char="•"/>
              <a:tabLst>
                <a:tab pos="686404" algn="l"/>
                <a:tab pos="686981" algn="l"/>
              </a:tabLst>
            </a:pPr>
            <a:r>
              <a:rPr sz="1815" b="1" spc="-5" dirty="0">
                <a:solidFill>
                  <a:srgbClr val="0F5494"/>
                </a:solidFill>
                <a:latin typeface="Verdana"/>
                <a:cs typeface="Verdana"/>
              </a:rPr>
              <a:t>"Training </a:t>
            </a:r>
            <a:r>
              <a:rPr sz="1815" b="1" dirty="0">
                <a:solidFill>
                  <a:srgbClr val="0F5494"/>
                </a:solidFill>
                <a:latin typeface="Verdana"/>
                <a:cs typeface="Verdana"/>
              </a:rPr>
              <a:t>of the judiciary and judicial staff" to  </a:t>
            </a:r>
            <a:r>
              <a:rPr sz="1815" b="1" spc="-5" dirty="0">
                <a:solidFill>
                  <a:srgbClr val="0F5494"/>
                </a:solidFill>
                <a:latin typeface="Verdana"/>
                <a:cs typeface="Verdana"/>
              </a:rPr>
              <a:t>support </a:t>
            </a:r>
            <a:r>
              <a:rPr sz="1815" b="1" dirty="0">
                <a:solidFill>
                  <a:srgbClr val="0F5494"/>
                </a:solidFill>
                <a:latin typeface="Verdana"/>
                <a:cs typeface="Verdana"/>
              </a:rPr>
              <a:t>judicial </a:t>
            </a:r>
            <a:r>
              <a:rPr sz="1815" b="1" spc="-5" dirty="0">
                <a:solidFill>
                  <a:srgbClr val="0F5494"/>
                </a:solidFill>
                <a:latin typeface="Verdana"/>
                <a:cs typeface="Verdana"/>
              </a:rPr>
              <a:t>cooperation </a:t>
            </a:r>
            <a:r>
              <a:rPr sz="1815" b="1" dirty="0">
                <a:solidFill>
                  <a:srgbClr val="0F5494"/>
                </a:solidFill>
                <a:latin typeface="Verdana"/>
                <a:cs typeface="Verdana"/>
              </a:rPr>
              <a:t>in </a:t>
            </a:r>
            <a:r>
              <a:rPr sz="1815" b="1" spc="-5" dirty="0">
                <a:solidFill>
                  <a:srgbClr val="0F5494"/>
                </a:solidFill>
                <a:latin typeface="Verdana"/>
                <a:cs typeface="Verdana"/>
              </a:rPr>
              <a:t>civil </a:t>
            </a:r>
            <a:r>
              <a:rPr sz="1815" b="1" dirty="0">
                <a:solidFill>
                  <a:srgbClr val="0F5494"/>
                </a:solidFill>
                <a:latin typeface="Verdana"/>
                <a:cs typeface="Verdana"/>
              </a:rPr>
              <a:t>and </a:t>
            </a:r>
            <a:r>
              <a:rPr sz="1815" b="1" spc="-5" dirty="0">
                <a:solidFill>
                  <a:srgbClr val="0F5494"/>
                </a:solidFill>
                <a:latin typeface="Verdana"/>
                <a:cs typeface="Verdana"/>
              </a:rPr>
              <a:t>criminal  </a:t>
            </a:r>
            <a:r>
              <a:rPr sz="1815" b="1" dirty="0">
                <a:solidFill>
                  <a:srgbClr val="0F5494"/>
                </a:solidFill>
                <a:latin typeface="Verdana"/>
                <a:cs typeface="Verdana"/>
              </a:rPr>
              <a:t>matters</a:t>
            </a:r>
            <a:endParaRPr sz="1815">
              <a:solidFill>
                <a:prstClr val="black"/>
              </a:solidFill>
              <a:latin typeface="Verdana"/>
              <a:cs typeface="Verdana"/>
            </a:endParaRPr>
          </a:p>
          <a:p>
            <a:pPr marL="11527" defTabSz="829909">
              <a:spcBef>
                <a:spcPts val="531"/>
              </a:spcBef>
            </a:pPr>
            <a:r>
              <a:rPr sz="2178" i="1" spc="-5" dirty="0">
                <a:solidFill>
                  <a:srgbClr val="0F5494"/>
                </a:solidFill>
                <a:latin typeface="Verdana"/>
                <a:cs typeface="Verdana"/>
              </a:rPr>
              <a:t>Objectives</a:t>
            </a:r>
            <a:endParaRPr sz="2178">
              <a:solidFill>
                <a:prstClr val="black"/>
              </a:solidFill>
              <a:latin typeface="Verdana"/>
              <a:cs typeface="Verdana"/>
            </a:endParaRPr>
          </a:p>
          <a:p>
            <a:pPr marL="686404" indent="-259923" defTabSz="829909">
              <a:spcBef>
                <a:spcPts val="431"/>
              </a:spcBef>
              <a:buClr>
                <a:srgbClr val="00CCFF"/>
              </a:buClr>
              <a:buFont typeface="Verdana"/>
              <a:buChar char="•"/>
              <a:tabLst>
                <a:tab pos="686404" algn="l"/>
                <a:tab pos="686981" algn="l"/>
              </a:tabLst>
            </a:pPr>
            <a:r>
              <a:rPr sz="1815" b="1" dirty="0">
                <a:solidFill>
                  <a:srgbClr val="0F5494"/>
                </a:solidFill>
                <a:latin typeface="Verdana"/>
                <a:cs typeface="Verdana"/>
              </a:rPr>
              <a:t>Correct and </a:t>
            </a:r>
            <a:r>
              <a:rPr sz="1815" b="1" spc="-5" dirty="0">
                <a:solidFill>
                  <a:srgbClr val="0F5494"/>
                </a:solidFill>
                <a:latin typeface="Verdana"/>
                <a:cs typeface="Verdana"/>
              </a:rPr>
              <a:t>coherent </a:t>
            </a:r>
            <a:r>
              <a:rPr sz="1815" b="1" dirty="0">
                <a:solidFill>
                  <a:srgbClr val="0F5494"/>
                </a:solidFill>
                <a:latin typeface="Verdana"/>
                <a:cs typeface="Verdana"/>
              </a:rPr>
              <a:t>implementation of EU</a:t>
            </a:r>
            <a:r>
              <a:rPr sz="1815" b="1" spc="-73" dirty="0">
                <a:solidFill>
                  <a:srgbClr val="0F5494"/>
                </a:solidFill>
                <a:latin typeface="Verdana"/>
                <a:cs typeface="Verdana"/>
              </a:rPr>
              <a:t> </a:t>
            </a:r>
            <a:r>
              <a:rPr sz="1815" b="1" dirty="0">
                <a:solidFill>
                  <a:srgbClr val="0F5494"/>
                </a:solidFill>
                <a:latin typeface="Verdana"/>
                <a:cs typeface="Verdana"/>
              </a:rPr>
              <a:t>law</a:t>
            </a:r>
            <a:endParaRPr sz="1815">
              <a:solidFill>
                <a:prstClr val="black"/>
              </a:solidFill>
              <a:latin typeface="Verdana"/>
              <a:cs typeface="Verdana"/>
            </a:endParaRPr>
          </a:p>
          <a:p>
            <a:pPr marL="686404" marR="398818" indent="-259923" defTabSz="829909">
              <a:spcBef>
                <a:spcPts val="436"/>
              </a:spcBef>
              <a:buClr>
                <a:srgbClr val="00CCFF"/>
              </a:buClr>
              <a:buFont typeface="Verdana"/>
              <a:buChar char="•"/>
              <a:tabLst>
                <a:tab pos="686404" algn="l"/>
                <a:tab pos="686981" algn="l"/>
              </a:tabLst>
            </a:pPr>
            <a:r>
              <a:rPr sz="1815" b="1" dirty="0">
                <a:solidFill>
                  <a:srgbClr val="0F5494"/>
                </a:solidFill>
                <a:latin typeface="Verdana"/>
                <a:cs typeface="Verdana"/>
              </a:rPr>
              <a:t>Mutual trust </a:t>
            </a:r>
            <a:r>
              <a:rPr sz="1815" b="1" spc="-5" dirty="0">
                <a:solidFill>
                  <a:srgbClr val="0F5494"/>
                </a:solidFill>
                <a:latin typeface="Verdana"/>
                <a:cs typeface="Verdana"/>
              </a:rPr>
              <a:t>between </a:t>
            </a:r>
            <a:r>
              <a:rPr sz="1815" b="1" dirty="0">
                <a:solidFill>
                  <a:srgbClr val="0F5494"/>
                </a:solidFill>
                <a:latin typeface="Verdana"/>
                <a:cs typeface="Verdana"/>
              </a:rPr>
              <a:t>justice </a:t>
            </a:r>
            <a:r>
              <a:rPr sz="1815" b="1" spc="-5" dirty="0">
                <a:solidFill>
                  <a:srgbClr val="0F5494"/>
                </a:solidFill>
                <a:latin typeface="Verdana"/>
                <a:cs typeface="Verdana"/>
              </a:rPr>
              <a:t>professionals </a:t>
            </a:r>
            <a:r>
              <a:rPr sz="1815" b="1" dirty="0">
                <a:solidFill>
                  <a:srgbClr val="0F5494"/>
                </a:solidFill>
                <a:latin typeface="Verdana"/>
                <a:cs typeface="Verdana"/>
              </a:rPr>
              <a:t>in  </a:t>
            </a:r>
            <a:r>
              <a:rPr sz="1815" b="1" spc="-5" dirty="0">
                <a:solidFill>
                  <a:srgbClr val="0F5494"/>
                </a:solidFill>
                <a:latin typeface="Verdana"/>
                <a:cs typeface="Verdana"/>
              </a:rPr>
              <a:t>cross-border </a:t>
            </a:r>
            <a:r>
              <a:rPr sz="1815" b="1" dirty="0">
                <a:solidFill>
                  <a:srgbClr val="0F5494"/>
                </a:solidFill>
                <a:latin typeface="Verdana"/>
                <a:cs typeface="Verdana"/>
              </a:rPr>
              <a:t>judicial</a:t>
            </a:r>
            <a:r>
              <a:rPr sz="1815" b="1" spc="-14" dirty="0">
                <a:solidFill>
                  <a:srgbClr val="0F5494"/>
                </a:solidFill>
                <a:latin typeface="Verdana"/>
                <a:cs typeface="Verdana"/>
              </a:rPr>
              <a:t> </a:t>
            </a:r>
            <a:r>
              <a:rPr sz="1815" b="1" dirty="0">
                <a:solidFill>
                  <a:srgbClr val="0F5494"/>
                </a:solidFill>
                <a:latin typeface="Verdana"/>
                <a:cs typeface="Verdana"/>
              </a:rPr>
              <a:t>proceedings</a:t>
            </a:r>
            <a:endParaRPr sz="1815">
              <a:solidFill>
                <a:prstClr val="black"/>
              </a:solidFill>
              <a:latin typeface="Verdana"/>
              <a:cs typeface="Verdana"/>
            </a:endParaRPr>
          </a:p>
        </p:txBody>
      </p:sp>
    </p:spTree>
    <p:extLst>
      <p:ext uri="{BB962C8B-B14F-4D97-AF65-F5344CB8AC3E}">
        <p14:creationId xmlns:p14="http://schemas.microsoft.com/office/powerpoint/2010/main" val="2611284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0870" y="1736757"/>
            <a:ext cx="6328377" cy="430664"/>
          </a:xfrm>
          <a:prstGeom prst="rect">
            <a:avLst/>
          </a:prstGeom>
        </p:spPr>
        <p:txBody>
          <a:bodyPr vert="horz" wrap="square" lIns="0" tIns="11526" rIns="0" bIns="0" rtlCol="0">
            <a:spAutoFit/>
          </a:bodyPr>
          <a:lstStyle/>
          <a:p>
            <a:pPr marL="11527">
              <a:spcBef>
                <a:spcPts val="91"/>
              </a:spcBef>
            </a:pPr>
            <a:r>
              <a:rPr dirty="0"/>
              <a:t>A </a:t>
            </a:r>
            <a:r>
              <a:rPr spc="-5" dirty="0"/>
              <a:t>European support</a:t>
            </a:r>
            <a:r>
              <a:rPr spc="-100" dirty="0"/>
              <a:t> </a:t>
            </a:r>
            <a:r>
              <a:rPr spc="-5" dirty="0"/>
              <a:t>competence</a:t>
            </a:r>
          </a:p>
        </p:txBody>
      </p:sp>
      <p:sp>
        <p:nvSpPr>
          <p:cNvPr id="3" name="object 3"/>
          <p:cNvSpPr txBox="1"/>
          <p:nvPr/>
        </p:nvSpPr>
        <p:spPr>
          <a:xfrm>
            <a:off x="2510027" y="2459320"/>
            <a:ext cx="6911596" cy="3289033"/>
          </a:xfrm>
          <a:prstGeom prst="rect">
            <a:avLst/>
          </a:prstGeom>
        </p:spPr>
        <p:txBody>
          <a:bodyPr vert="horz" wrap="square" lIns="0" tIns="159059" rIns="0" bIns="0" rtlCol="0">
            <a:spAutoFit/>
          </a:bodyPr>
          <a:lstStyle/>
          <a:p>
            <a:pPr marL="11527" defTabSz="829909">
              <a:spcBef>
                <a:spcPts val="1252"/>
              </a:spcBef>
            </a:pPr>
            <a:r>
              <a:rPr sz="2178" i="1" spc="-5" dirty="0">
                <a:solidFill>
                  <a:srgbClr val="0F5494"/>
                </a:solidFill>
                <a:latin typeface="Verdana"/>
                <a:cs typeface="Verdana"/>
              </a:rPr>
              <a:t>Horizontal </a:t>
            </a:r>
            <a:r>
              <a:rPr sz="2178" i="1" dirty="0">
                <a:solidFill>
                  <a:srgbClr val="0F5494"/>
                </a:solidFill>
                <a:latin typeface="Verdana"/>
                <a:cs typeface="Verdana"/>
              </a:rPr>
              <a:t>support and</a:t>
            </a:r>
            <a:r>
              <a:rPr sz="2178" i="1" spc="54" dirty="0">
                <a:solidFill>
                  <a:srgbClr val="0F5494"/>
                </a:solidFill>
                <a:latin typeface="Verdana"/>
                <a:cs typeface="Verdana"/>
              </a:rPr>
              <a:t> </a:t>
            </a:r>
            <a:r>
              <a:rPr sz="2178" i="1" dirty="0">
                <a:solidFill>
                  <a:srgbClr val="0F5494"/>
                </a:solidFill>
                <a:latin typeface="Verdana"/>
                <a:cs typeface="Verdana"/>
              </a:rPr>
              <a:t>advice:</a:t>
            </a:r>
            <a:endParaRPr sz="2178">
              <a:solidFill>
                <a:prstClr val="black"/>
              </a:solidFill>
              <a:latin typeface="Verdana"/>
              <a:cs typeface="Verdana"/>
            </a:endParaRPr>
          </a:p>
          <a:p>
            <a:pPr marL="356746" indent="-259923" defTabSz="829909">
              <a:spcBef>
                <a:spcPts val="971"/>
              </a:spcBef>
              <a:buClr>
                <a:srgbClr val="00CCFF"/>
              </a:buClr>
              <a:buFont typeface="Verdana"/>
              <a:buChar char="•"/>
              <a:tabLst>
                <a:tab pos="356746" algn="l"/>
                <a:tab pos="357322" algn="l"/>
              </a:tabLst>
            </a:pPr>
            <a:r>
              <a:rPr sz="1815" b="1" dirty="0">
                <a:solidFill>
                  <a:srgbClr val="0F5494"/>
                </a:solidFill>
                <a:latin typeface="Verdana"/>
                <a:cs typeface="Verdana"/>
              </a:rPr>
              <a:t>Relationships </a:t>
            </a:r>
            <a:r>
              <a:rPr sz="1815" b="1" spc="-5" dirty="0">
                <a:solidFill>
                  <a:srgbClr val="0F5494"/>
                </a:solidFill>
                <a:latin typeface="Verdana"/>
                <a:cs typeface="Verdana"/>
              </a:rPr>
              <a:t>with </a:t>
            </a:r>
            <a:r>
              <a:rPr sz="1815" b="1" dirty="0">
                <a:solidFill>
                  <a:srgbClr val="0F5494"/>
                </a:solidFill>
                <a:latin typeface="Verdana"/>
                <a:cs typeface="Verdana"/>
              </a:rPr>
              <a:t>the legal</a:t>
            </a:r>
            <a:r>
              <a:rPr sz="1815" b="1" spc="-36" dirty="0">
                <a:solidFill>
                  <a:srgbClr val="0F5494"/>
                </a:solidFill>
                <a:latin typeface="Verdana"/>
                <a:cs typeface="Verdana"/>
              </a:rPr>
              <a:t> </a:t>
            </a:r>
            <a:r>
              <a:rPr sz="1815" b="1" dirty="0">
                <a:solidFill>
                  <a:srgbClr val="0F5494"/>
                </a:solidFill>
                <a:latin typeface="Verdana"/>
                <a:cs typeface="Verdana"/>
              </a:rPr>
              <a:t>professions</a:t>
            </a:r>
            <a:endParaRPr sz="1815">
              <a:solidFill>
                <a:prstClr val="black"/>
              </a:solidFill>
              <a:latin typeface="Verdana"/>
              <a:cs typeface="Verdana"/>
            </a:endParaRPr>
          </a:p>
          <a:p>
            <a:pPr marL="11527" defTabSz="829909">
              <a:spcBef>
                <a:spcPts val="1076"/>
              </a:spcBef>
            </a:pPr>
            <a:r>
              <a:rPr sz="2178" i="1" spc="-5" dirty="0">
                <a:solidFill>
                  <a:srgbClr val="0F5494"/>
                </a:solidFill>
                <a:latin typeface="Verdana"/>
                <a:cs typeface="Verdana"/>
              </a:rPr>
              <a:t>European </a:t>
            </a:r>
            <a:r>
              <a:rPr sz="2178" i="1" dirty="0">
                <a:solidFill>
                  <a:srgbClr val="0F5494"/>
                </a:solidFill>
                <a:latin typeface="Verdana"/>
                <a:cs typeface="Verdana"/>
              </a:rPr>
              <a:t>e-Justice Portal, </a:t>
            </a:r>
            <a:r>
              <a:rPr sz="2178" i="1" spc="-5" dirty="0">
                <a:solidFill>
                  <a:srgbClr val="0F5494"/>
                </a:solidFill>
                <a:latin typeface="Verdana"/>
                <a:cs typeface="Verdana"/>
              </a:rPr>
              <a:t>in </a:t>
            </a:r>
            <a:r>
              <a:rPr sz="2178" i="1" dirty="0">
                <a:solidFill>
                  <a:srgbClr val="0F5494"/>
                </a:solidFill>
                <a:latin typeface="Verdana"/>
                <a:cs typeface="Verdana"/>
              </a:rPr>
              <a:t>all </a:t>
            </a:r>
            <a:r>
              <a:rPr sz="2178" i="1" spc="-5" dirty="0">
                <a:solidFill>
                  <a:srgbClr val="0F5494"/>
                </a:solidFill>
                <a:latin typeface="Verdana"/>
                <a:cs typeface="Verdana"/>
              </a:rPr>
              <a:t>EU</a:t>
            </a:r>
            <a:r>
              <a:rPr sz="2178" i="1" spc="14" dirty="0">
                <a:solidFill>
                  <a:srgbClr val="0F5494"/>
                </a:solidFill>
                <a:latin typeface="Verdana"/>
                <a:cs typeface="Verdana"/>
              </a:rPr>
              <a:t> </a:t>
            </a:r>
            <a:r>
              <a:rPr sz="2178" i="1" spc="-5" dirty="0">
                <a:solidFill>
                  <a:srgbClr val="0F5494"/>
                </a:solidFill>
                <a:latin typeface="Verdana"/>
                <a:cs typeface="Verdana"/>
              </a:rPr>
              <a:t>languages:</a:t>
            </a:r>
            <a:endParaRPr sz="2178">
              <a:solidFill>
                <a:prstClr val="black"/>
              </a:solidFill>
              <a:latin typeface="Verdana"/>
              <a:cs typeface="Verdana"/>
            </a:endParaRPr>
          </a:p>
          <a:p>
            <a:pPr marL="356746" marR="4611" indent="-259923" defTabSz="829909">
              <a:spcBef>
                <a:spcPts val="971"/>
              </a:spcBef>
              <a:buClr>
                <a:srgbClr val="00CCFF"/>
              </a:buClr>
              <a:buFont typeface="Verdana"/>
              <a:buChar char="•"/>
              <a:tabLst>
                <a:tab pos="356746" algn="l"/>
                <a:tab pos="357322" algn="l"/>
              </a:tabLst>
            </a:pPr>
            <a:r>
              <a:rPr sz="1815" b="1" dirty="0">
                <a:solidFill>
                  <a:srgbClr val="0F5494"/>
                </a:solidFill>
                <a:latin typeface="Verdana"/>
                <a:cs typeface="Verdana"/>
              </a:rPr>
              <a:t>Training material </a:t>
            </a:r>
            <a:r>
              <a:rPr sz="1815" b="1" spc="-5" dirty="0">
                <a:solidFill>
                  <a:srgbClr val="0F5494"/>
                </a:solidFill>
                <a:latin typeface="Verdana"/>
                <a:cs typeface="Verdana"/>
              </a:rPr>
              <a:t>for </a:t>
            </a:r>
            <a:r>
              <a:rPr sz="1815" b="1" dirty="0">
                <a:solidFill>
                  <a:srgbClr val="0F5494"/>
                </a:solidFill>
                <a:latin typeface="Verdana"/>
                <a:cs typeface="Verdana"/>
              </a:rPr>
              <a:t>self-learning of legal  </a:t>
            </a:r>
            <a:r>
              <a:rPr sz="1815" b="1" spc="-5" dirty="0">
                <a:solidFill>
                  <a:srgbClr val="0F5494"/>
                </a:solidFill>
                <a:latin typeface="Verdana"/>
                <a:cs typeface="Verdana"/>
              </a:rPr>
              <a:t>practitioners </a:t>
            </a:r>
            <a:r>
              <a:rPr sz="1815" b="1" dirty="0">
                <a:solidFill>
                  <a:srgbClr val="0F5494"/>
                </a:solidFill>
                <a:latin typeface="Verdana"/>
                <a:cs typeface="Verdana"/>
              </a:rPr>
              <a:t>and </a:t>
            </a:r>
            <a:r>
              <a:rPr sz="1815" b="1" spc="-5" dirty="0">
                <a:solidFill>
                  <a:srgbClr val="0F5494"/>
                </a:solidFill>
                <a:latin typeface="Verdana"/>
                <a:cs typeface="Verdana"/>
              </a:rPr>
              <a:t>for </a:t>
            </a:r>
            <a:r>
              <a:rPr sz="1815" b="1" dirty="0">
                <a:solidFill>
                  <a:srgbClr val="0F5494"/>
                </a:solidFill>
                <a:latin typeface="Verdana"/>
                <a:cs typeface="Verdana"/>
              </a:rPr>
              <a:t>trainers, including e-learning</a:t>
            </a:r>
            <a:endParaRPr sz="1815">
              <a:solidFill>
                <a:prstClr val="black"/>
              </a:solidFill>
              <a:latin typeface="Verdana"/>
              <a:cs typeface="Verdana"/>
            </a:endParaRPr>
          </a:p>
          <a:p>
            <a:pPr marL="356746" indent="-259923" defTabSz="829909">
              <a:spcBef>
                <a:spcPts val="980"/>
              </a:spcBef>
              <a:buClr>
                <a:srgbClr val="00CCFF"/>
              </a:buClr>
              <a:buFont typeface="Verdana"/>
              <a:buChar char="•"/>
              <a:tabLst>
                <a:tab pos="356746" algn="l"/>
                <a:tab pos="357322" algn="l"/>
              </a:tabLst>
            </a:pPr>
            <a:r>
              <a:rPr sz="1815" b="1" dirty="0">
                <a:solidFill>
                  <a:srgbClr val="0F5494"/>
                </a:solidFill>
                <a:latin typeface="Verdana"/>
                <a:cs typeface="Verdana"/>
              </a:rPr>
              <a:t>Repository of best training practices </a:t>
            </a:r>
            <a:r>
              <a:rPr sz="1815" b="1" spc="-5" dirty="0">
                <a:solidFill>
                  <a:srgbClr val="0F5494"/>
                </a:solidFill>
                <a:latin typeface="Verdana"/>
                <a:cs typeface="Verdana"/>
              </a:rPr>
              <a:t>for</a:t>
            </a:r>
            <a:r>
              <a:rPr sz="1815" b="1" spc="-45" dirty="0">
                <a:solidFill>
                  <a:srgbClr val="0F5494"/>
                </a:solidFill>
                <a:latin typeface="Verdana"/>
                <a:cs typeface="Verdana"/>
              </a:rPr>
              <a:t> </a:t>
            </a:r>
            <a:r>
              <a:rPr sz="1815" b="1" dirty="0">
                <a:solidFill>
                  <a:srgbClr val="0F5494"/>
                </a:solidFill>
                <a:latin typeface="Verdana"/>
                <a:cs typeface="Verdana"/>
              </a:rPr>
              <a:t>trainers</a:t>
            </a:r>
            <a:endParaRPr sz="1815">
              <a:solidFill>
                <a:prstClr val="black"/>
              </a:solidFill>
              <a:latin typeface="Verdana"/>
              <a:cs typeface="Verdana"/>
            </a:endParaRPr>
          </a:p>
          <a:p>
            <a:pPr marL="356746" indent="-259923" defTabSz="829909">
              <a:spcBef>
                <a:spcPts val="980"/>
              </a:spcBef>
              <a:buClr>
                <a:srgbClr val="00CCFF"/>
              </a:buClr>
              <a:buFont typeface="Verdana"/>
              <a:buChar char="•"/>
              <a:tabLst>
                <a:tab pos="356746" algn="l"/>
                <a:tab pos="357322" algn="l"/>
              </a:tabLst>
            </a:pPr>
            <a:r>
              <a:rPr sz="1815" b="1" dirty="0">
                <a:solidFill>
                  <a:srgbClr val="0F5494"/>
                </a:solidFill>
                <a:latin typeface="Verdana"/>
                <a:cs typeface="Verdana"/>
              </a:rPr>
              <a:t>In </a:t>
            </a:r>
            <a:r>
              <a:rPr sz="1815" b="1" spc="-5" dirty="0">
                <a:solidFill>
                  <a:srgbClr val="0F5494"/>
                </a:solidFill>
                <a:latin typeface="Verdana"/>
                <a:cs typeface="Verdana"/>
              </a:rPr>
              <a:t>future: </a:t>
            </a:r>
            <a:r>
              <a:rPr sz="1815" b="1" dirty="0">
                <a:solidFill>
                  <a:srgbClr val="0F5494"/>
                </a:solidFill>
                <a:latin typeface="Verdana"/>
                <a:cs typeface="Verdana"/>
              </a:rPr>
              <a:t>European training</a:t>
            </a:r>
            <a:r>
              <a:rPr sz="1815" b="1" spc="-45" dirty="0">
                <a:solidFill>
                  <a:srgbClr val="0F5494"/>
                </a:solidFill>
                <a:latin typeface="Verdana"/>
                <a:cs typeface="Verdana"/>
              </a:rPr>
              <a:t> </a:t>
            </a:r>
            <a:r>
              <a:rPr sz="1815" b="1" dirty="0">
                <a:solidFill>
                  <a:srgbClr val="0F5494"/>
                </a:solidFill>
                <a:latin typeface="Verdana"/>
                <a:cs typeface="Verdana"/>
              </a:rPr>
              <a:t>platform</a:t>
            </a:r>
            <a:endParaRPr sz="1815">
              <a:solidFill>
                <a:prstClr val="black"/>
              </a:solidFill>
              <a:latin typeface="Verdana"/>
              <a:cs typeface="Verdana"/>
            </a:endParaRPr>
          </a:p>
          <a:p>
            <a:pPr marL="356746" indent="-259923" defTabSz="829909">
              <a:spcBef>
                <a:spcPts val="980"/>
              </a:spcBef>
              <a:buClr>
                <a:srgbClr val="00CCFF"/>
              </a:buClr>
              <a:buFont typeface="Verdana"/>
              <a:buChar char="•"/>
              <a:tabLst>
                <a:tab pos="356746" algn="l"/>
                <a:tab pos="357322" algn="l"/>
              </a:tabLst>
            </a:pPr>
            <a:r>
              <a:rPr sz="1815" b="1" dirty="0">
                <a:solidFill>
                  <a:srgbClr val="0F5494"/>
                </a:solidFill>
                <a:latin typeface="Verdana"/>
                <a:cs typeface="Verdana"/>
              </a:rPr>
              <a:t>In all EU languages:</a:t>
            </a:r>
            <a:r>
              <a:rPr sz="1815" b="1" spc="-41" dirty="0">
                <a:solidFill>
                  <a:srgbClr val="009A9A"/>
                </a:solidFill>
                <a:latin typeface="Verdana"/>
                <a:cs typeface="Verdana"/>
              </a:rPr>
              <a:t> </a:t>
            </a:r>
            <a:r>
              <a:rPr sz="1815" b="1" u="heavy" spc="-5" dirty="0">
                <a:solidFill>
                  <a:srgbClr val="009A9A"/>
                </a:solidFill>
                <a:uFill>
                  <a:solidFill>
                    <a:srgbClr val="009999"/>
                  </a:solidFill>
                </a:uFill>
                <a:latin typeface="Verdana"/>
                <a:cs typeface="Verdana"/>
              </a:rPr>
              <a:t>https://e-justice.europa.eu</a:t>
            </a:r>
            <a:endParaRPr sz="1815">
              <a:solidFill>
                <a:prstClr val="black"/>
              </a:solidFill>
              <a:latin typeface="Verdana"/>
              <a:cs typeface="Verdana"/>
            </a:endParaRPr>
          </a:p>
        </p:txBody>
      </p:sp>
    </p:spTree>
    <p:extLst>
      <p:ext uri="{BB962C8B-B14F-4D97-AF65-F5344CB8AC3E}">
        <p14:creationId xmlns:p14="http://schemas.microsoft.com/office/powerpoint/2010/main" val="411078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10026" y="2459320"/>
            <a:ext cx="7242970" cy="3522495"/>
          </a:xfrm>
          <a:prstGeom prst="rect">
            <a:avLst/>
          </a:prstGeom>
        </p:spPr>
        <p:txBody>
          <a:bodyPr vert="horz" wrap="square" lIns="0" tIns="159059" rIns="0" bIns="0" rtlCol="0">
            <a:spAutoFit/>
          </a:bodyPr>
          <a:lstStyle/>
          <a:p>
            <a:pPr marL="11527" defTabSz="829909">
              <a:spcBef>
                <a:spcPts val="1252"/>
              </a:spcBef>
            </a:pPr>
            <a:r>
              <a:rPr sz="2178" i="1" dirty="0">
                <a:solidFill>
                  <a:srgbClr val="0F5494"/>
                </a:solidFill>
                <a:latin typeface="Verdana"/>
                <a:cs typeface="Verdana"/>
              </a:rPr>
              <a:t>Financial </a:t>
            </a:r>
            <a:r>
              <a:rPr sz="2178" i="1" spc="-5" dirty="0">
                <a:solidFill>
                  <a:srgbClr val="0F5494"/>
                </a:solidFill>
                <a:latin typeface="Verdana"/>
                <a:cs typeface="Verdana"/>
              </a:rPr>
              <a:t>support </a:t>
            </a:r>
            <a:r>
              <a:rPr sz="2178" i="1" dirty="0">
                <a:solidFill>
                  <a:srgbClr val="0F5494"/>
                </a:solidFill>
                <a:latin typeface="Verdana"/>
                <a:cs typeface="Verdana"/>
              </a:rPr>
              <a:t>for </a:t>
            </a:r>
            <a:r>
              <a:rPr sz="2178" i="1" spc="-5" dirty="0">
                <a:solidFill>
                  <a:srgbClr val="0F5494"/>
                </a:solidFill>
                <a:latin typeface="Verdana"/>
                <a:cs typeface="Verdana"/>
              </a:rPr>
              <a:t>the training </a:t>
            </a:r>
            <a:r>
              <a:rPr sz="2178" i="1" dirty="0">
                <a:solidFill>
                  <a:srgbClr val="0F5494"/>
                </a:solidFill>
                <a:latin typeface="Verdana"/>
                <a:cs typeface="Verdana"/>
              </a:rPr>
              <a:t>of</a:t>
            </a:r>
            <a:r>
              <a:rPr sz="2178" i="1" spc="77" dirty="0">
                <a:solidFill>
                  <a:srgbClr val="0F5494"/>
                </a:solidFill>
                <a:latin typeface="Verdana"/>
                <a:cs typeface="Verdana"/>
              </a:rPr>
              <a:t> </a:t>
            </a:r>
            <a:r>
              <a:rPr sz="2178" i="1" spc="-5" dirty="0">
                <a:solidFill>
                  <a:srgbClr val="0F5494"/>
                </a:solidFill>
                <a:latin typeface="Verdana"/>
                <a:cs typeface="Verdana"/>
              </a:rPr>
              <a:t>lawyers:</a:t>
            </a:r>
            <a:endParaRPr sz="2178">
              <a:solidFill>
                <a:prstClr val="black"/>
              </a:solidFill>
              <a:latin typeface="Verdana"/>
              <a:cs typeface="Verdana"/>
            </a:endParaRPr>
          </a:p>
          <a:p>
            <a:pPr marL="356746" marR="211512" indent="-259923" defTabSz="829909">
              <a:spcBef>
                <a:spcPts val="971"/>
              </a:spcBef>
              <a:buClr>
                <a:srgbClr val="00CCFF"/>
              </a:buClr>
              <a:buFont typeface="Verdana"/>
              <a:buChar char="•"/>
              <a:tabLst>
                <a:tab pos="356746" algn="l"/>
                <a:tab pos="357322" algn="l"/>
              </a:tabLst>
            </a:pPr>
            <a:r>
              <a:rPr sz="1815" b="1" dirty="0">
                <a:solidFill>
                  <a:srgbClr val="0F5494"/>
                </a:solidFill>
                <a:latin typeface="Verdana"/>
                <a:cs typeface="Verdana"/>
              </a:rPr>
              <a:t>The Justice programme</a:t>
            </a:r>
            <a:r>
              <a:rPr sz="1815" dirty="0">
                <a:solidFill>
                  <a:srgbClr val="0F5494"/>
                </a:solidFill>
                <a:latin typeface="Verdana"/>
                <a:cs typeface="Verdana"/>
              </a:rPr>
              <a:t>, </a:t>
            </a:r>
            <a:r>
              <a:rPr sz="1815" spc="-5" dirty="0">
                <a:solidFill>
                  <a:srgbClr val="0F5494"/>
                </a:solidFill>
                <a:latin typeface="Verdana"/>
                <a:cs typeface="Verdana"/>
              </a:rPr>
              <a:t>including </a:t>
            </a:r>
            <a:r>
              <a:rPr sz="1815" dirty="0">
                <a:solidFill>
                  <a:srgbClr val="0F5494"/>
                </a:solidFill>
                <a:latin typeface="Verdana"/>
                <a:cs typeface="Verdana"/>
              </a:rPr>
              <a:t>a </a:t>
            </a:r>
            <a:r>
              <a:rPr sz="1815" spc="-9" dirty="0">
                <a:solidFill>
                  <a:srgbClr val="0F5494"/>
                </a:solidFill>
                <a:latin typeface="Verdana"/>
                <a:cs typeface="Verdana"/>
              </a:rPr>
              <a:t>specific </a:t>
            </a:r>
            <a:r>
              <a:rPr sz="1815" spc="-5" dirty="0">
                <a:solidFill>
                  <a:srgbClr val="0F5494"/>
                </a:solidFill>
                <a:latin typeface="Verdana"/>
                <a:cs typeface="Verdana"/>
              </a:rPr>
              <a:t>"European  judicial training" call for proposals </a:t>
            </a:r>
            <a:r>
              <a:rPr sz="1815" dirty="0">
                <a:solidFill>
                  <a:srgbClr val="0F5494"/>
                </a:solidFill>
                <a:latin typeface="Verdana"/>
                <a:cs typeface="Verdana"/>
              </a:rPr>
              <a:t>for action</a:t>
            </a:r>
            <a:r>
              <a:rPr sz="1815" spc="-32" dirty="0">
                <a:solidFill>
                  <a:srgbClr val="0F5494"/>
                </a:solidFill>
                <a:latin typeface="Verdana"/>
                <a:cs typeface="Verdana"/>
              </a:rPr>
              <a:t> </a:t>
            </a:r>
            <a:r>
              <a:rPr sz="1815" spc="-5" dirty="0">
                <a:solidFill>
                  <a:srgbClr val="0F5494"/>
                </a:solidFill>
                <a:latin typeface="Verdana"/>
                <a:cs typeface="Verdana"/>
              </a:rPr>
              <a:t>grants</a:t>
            </a:r>
            <a:endParaRPr sz="1815">
              <a:solidFill>
                <a:prstClr val="black"/>
              </a:solidFill>
              <a:latin typeface="Verdana"/>
              <a:cs typeface="Verdana"/>
            </a:endParaRPr>
          </a:p>
          <a:p>
            <a:pPr marL="330811" marR="393631" defTabSz="829909">
              <a:spcBef>
                <a:spcPts val="980"/>
              </a:spcBef>
            </a:pPr>
            <a:r>
              <a:rPr sz="1815" b="1" dirty="0">
                <a:solidFill>
                  <a:srgbClr val="0F5494"/>
                </a:solidFill>
                <a:latin typeface="Verdana"/>
                <a:cs typeface="Verdana"/>
              </a:rPr>
              <a:t>2018 Annual Work Programme</a:t>
            </a:r>
            <a:r>
              <a:rPr sz="1815" dirty="0">
                <a:solidFill>
                  <a:srgbClr val="0F5494"/>
                </a:solidFill>
                <a:latin typeface="Verdana"/>
                <a:cs typeface="Verdana"/>
              </a:rPr>
              <a:t>: </a:t>
            </a:r>
            <a:r>
              <a:rPr sz="1815" spc="-5" dirty="0">
                <a:solidFill>
                  <a:srgbClr val="0F5494"/>
                </a:solidFill>
                <a:latin typeface="Verdana"/>
                <a:cs typeface="Verdana"/>
              </a:rPr>
              <a:t>publication 01/2018  </a:t>
            </a:r>
            <a:r>
              <a:rPr sz="1815" b="1" dirty="0">
                <a:solidFill>
                  <a:srgbClr val="0F5494"/>
                </a:solidFill>
                <a:latin typeface="Verdana"/>
                <a:cs typeface="Verdana"/>
              </a:rPr>
              <a:t>Training </a:t>
            </a:r>
            <a:r>
              <a:rPr sz="1815" b="1" spc="-5" dirty="0">
                <a:solidFill>
                  <a:srgbClr val="0F5494"/>
                </a:solidFill>
                <a:latin typeface="Verdana"/>
                <a:cs typeface="Verdana"/>
              </a:rPr>
              <a:t>call for </a:t>
            </a:r>
            <a:r>
              <a:rPr sz="1815" b="1" dirty="0">
                <a:solidFill>
                  <a:srgbClr val="0F5494"/>
                </a:solidFill>
                <a:latin typeface="Verdana"/>
                <a:cs typeface="Verdana"/>
              </a:rPr>
              <a:t>proposals</a:t>
            </a:r>
            <a:r>
              <a:rPr sz="1815" dirty="0">
                <a:solidFill>
                  <a:srgbClr val="0F5494"/>
                </a:solidFill>
                <a:latin typeface="Verdana"/>
                <a:cs typeface="Verdana"/>
              </a:rPr>
              <a:t>: </a:t>
            </a:r>
            <a:r>
              <a:rPr sz="1815" spc="-5" dirty="0">
                <a:solidFill>
                  <a:srgbClr val="0F5494"/>
                </a:solidFill>
                <a:latin typeface="Verdana"/>
                <a:cs typeface="Verdana"/>
              </a:rPr>
              <a:t>publication </a:t>
            </a:r>
            <a:r>
              <a:rPr sz="1815" dirty="0">
                <a:solidFill>
                  <a:srgbClr val="0F5494"/>
                </a:solidFill>
                <a:latin typeface="Verdana"/>
                <a:cs typeface="Verdana"/>
              </a:rPr>
              <a:t>Q1 </a:t>
            </a:r>
            <a:r>
              <a:rPr sz="1815" spc="-5" dirty="0">
                <a:solidFill>
                  <a:srgbClr val="0F5494"/>
                </a:solidFill>
                <a:latin typeface="Verdana"/>
                <a:cs typeface="Verdana"/>
              </a:rPr>
              <a:t>2018  </a:t>
            </a:r>
            <a:r>
              <a:rPr sz="1815" b="1" dirty="0">
                <a:solidFill>
                  <a:srgbClr val="0F5494"/>
                </a:solidFill>
                <a:latin typeface="Verdana"/>
                <a:cs typeface="Verdana"/>
              </a:rPr>
              <a:t>Budget: </a:t>
            </a:r>
            <a:r>
              <a:rPr sz="1815" dirty="0">
                <a:solidFill>
                  <a:srgbClr val="0F5494"/>
                </a:solidFill>
                <a:latin typeface="Verdana"/>
                <a:cs typeface="Verdana"/>
              </a:rPr>
              <a:t>€ 5 350 000. </a:t>
            </a:r>
            <a:r>
              <a:rPr sz="1815" spc="-5" dirty="0">
                <a:solidFill>
                  <a:srgbClr val="0F5494"/>
                </a:solidFill>
                <a:latin typeface="Verdana"/>
                <a:cs typeface="Verdana"/>
              </a:rPr>
              <a:t>Co-funding </a:t>
            </a:r>
            <a:r>
              <a:rPr sz="1815" dirty="0">
                <a:solidFill>
                  <a:srgbClr val="0F5494"/>
                </a:solidFill>
                <a:latin typeface="Verdana"/>
                <a:cs typeface="Verdana"/>
              </a:rPr>
              <a:t>rate:</a:t>
            </a:r>
            <a:r>
              <a:rPr sz="1815" spc="-68" dirty="0">
                <a:solidFill>
                  <a:srgbClr val="0F5494"/>
                </a:solidFill>
                <a:latin typeface="Verdana"/>
                <a:cs typeface="Verdana"/>
              </a:rPr>
              <a:t> </a:t>
            </a:r>
            <a:r>
              <a:rPr sz="1815" spc="-5" dirty="0">
                <a:solidFill>
                  <a:srgbClr val="0F5494"/>
                </a:solidFill>
                <a:latin typeface="Verdana"/>
                <a:cs typeface="Verdana"/>
              </a:rPr>
              <a:t>80%</a:t>
            </a:r>
            <a:endParaRPr sz="1815">
              <a:solidFill>
                <a:prstClr val="black"/>
              </a:solidFill>
              <a:latin typeface="Verdana"/>
              <a:cs typeface="Verdana"/>
            </a:endParaRPr>
          </a:p>
          <a:p>
            <a:pPr marL="356746" indent="-259923" defTabSz="829909">
              <a:spcBef>
                <a:spcPts val="980"/>
              </a:spcBef>
              <a:buClr>
                <a:srgbClr val="00CCFF"/>
              </a:buClr>
              <a:buFont typeface="Verdana"/>
              <a:buChar char="•"/>
              <a:tabLst>
                <a:tab pos="356746" algn="l"/>
                <a:tab pos="357322" algn="l"/>
              </a:tabLst>
            </a:pPr>
            <a:r>
              <a:rPr sz="1815" b="1" dirty="0">
                <a:solidFill>
                  <a:srgbClr val="0F5494"/>
                </a:solidFill>
                <a:latin typeface="Verdana"/>
                <a:cs typeface="Verdana"/>
              </a:rPr>
              <a:t>The </a:t>
            </a:r>
            <a:r>
              <a:rPr sz="1815" b="1" spc="-5" dirty="0">
                <a:solidFill>
                  <a:srgbClr val="0F5494"/>
                </a:solidFill>
                <a:latin typeface="Verdana"/>
                <a:cs typeface="Verdana"/>
              </a:rPr>
              <a:t>Rights, </a:t>
            </a:r>
            <a:r>
              <a:rPr sz="1815" b="1" dirty="0">
                <a:solidFill>
                  <a:srgbClr val="0F5494"/>
                </a:solidFill>
                <a:latin typeface="Verdana"/>
                <a:cs typeface="Verdana"/>
              </a:rPr>
              <a:t>Equality and Citizenship</a:t>
            </a:r>
            <a:r>
              <a:rPr sz="1815" b="1" spc="-50" dirty="0">
                <a:solidFill>
                  <a:srgbClr val="0F5494"/>
                </a:solidFill>
                <a:latin typeface="Verdana"/>
                <a:cs typeface="Verdana"/>
              </a:rPr>
              <a:t> </a:t>
            </a:r>
            <a:r>
              <a:rPr sz="1815" b="1" dirty="0">
                <a:solidFill>
                  <a:srgbClr val="0F5494"/>
                </a:solidFill>
                <a:latin typeface="Verdana"/>
                <a:cs typeface="Verdana"/>
              </a:rPr>
              <a:t>Programme</a:t>
            </a:r>
            <a:endParaRPr sz="1815">
              <a:solidFill>
                <a:prstClr val="black"/>
              </a:solidFill>
              <a:latin typeface="Verdana"/>
              <a:cs typeface="Verdana"/>
            </a:endParaRPr>
          </a:p>
          <a:p>
            <a:pPr marL="356746" marR="4611" indent="-259923" defTabSz="829909">
              <a:spcBef>
                <a:spcPts val="980"/>
              </a:spcBef>
              <a:buClr>
                <a:srgbClr val="00CCFF"/>
              </a:buClr>
              <a:buFont typeface="Verdana"/>
              <a:buChar char="•"/>
              <a:tabLst>
                <a:tab pos="356746" algn="l"/>
                <a:tab pos="357322" algn="l"/>
              </a:tabLst>
            </a:pPr>
            <a:r>
              <a:rPr sz="1815" b="1" spc="-5" dirty="0">
                <a:solidFill>
                  <a:srgbClr val="0F5494"/>
                </a:solidFill>
                <a:latin typeface="Verdana"/>
                <a:cs typeface="Verdana"/>
              </a:rPr>
              <a:t>Future calls: </a:t>
            </a:r>
            <a:r>
              <a:rPr sz="1815" b="1" u="heavy" spc="-5" dirty="0">
                <a:solidFill>
                  <a:srgbClr val="009A9A"/>
                </a:solidFill>
                <a:uFill>
                  <a:solidFill>
                    <a:srgbClr val="009999"/>
                  </a:solidFill>
                </a:uFill>
                <a:latin typeface="Verdana"/>
                <a:cs typeface="Verdana"/>
              </a:rPr>
              <a:t> </a:t>
            </a:r>
            <a:r>
              <a:rPr sz="1815" b="1" u="heavy" spc="-5" dirty="0">
                <a:solidFill>
                  <a:srgbClr val="009A9A"/>
                </a:solidFill>
                <a:uFill>
                  <a:solidFill>
                    <a:srgbClr val="009999"/>
                  </a:solidFill>
                </a:uFill>
                <a:latin typeface="Verdana"/>
                <a:cs typeface="Verdana"/>
                <a:hlinkClick r:id="rId2"/>
              </a:rPr>
              <a:t>http://ec.europa.eu/research/participants/portal/d </a:t>
            </a:r>
            <a:r>
              <a:rPr sz="1815" b="1" u="heavy" spc="-5" dirty="0">
                <a:solidFill>
                  <a:srgbClr val="009A9A"/>
                </a:solidFill>
                <a:uFill>
                  <a:solidFill>
                    <a:srgbClr val="009999"/>
                  </a:solidFill>
                </a:uFill>
                <a:latin typeface="Verdana"/>
                <a:cs typeface="Verdana"/>
              </a:rPr>
              <a:t> esktop/en/opportunities/just</a:t>
            </a:r>
            <a:endParaRPr sz="1815">
              <a:solidFill>
                <a:prstClr val="black"/>
              </a:solidFill>
              <a:latin typeface="Verdana"/>
              <a:cs typeface="Verdana"/>
            </a:endParaRPr>
          </a:p>
        </p:txBody>
      </p:sp>
      <p:sp>
        <p:nvSpPr>
          <p:cNvPr id="3" name="object 3"/>
          <p:cNvSpPr txBox="1">
            <a:spLocks noGrp="1"/>
          </p:cNvSpPr>
          <p:nvPr>
            <p:ph type="title"/>
          </p:nvPr>
        </p:nvSpPr>
        <p:spPr>
          <a:xfrm>
            <a:off x="2440870" y="1736757"/>
            <a:ext cx="6328377" cy="430664"/>
          </a:xfrm>
          <a:prstGeom prst="rect">
            <a:avLst/>
          </a:prstGeom>
        </p:spPr>
        <p:txBody>
          <a:bodyPr vert="horz" wrap="square" lIns="0" tIns="11526" rIns="0" bIns="0" rtlCol="0">
            <a:spAutoFit/>
          </a:bodyPr>
          <a:lstStyle/>
          <a:p>
            <a:pPr marL="11527">
              <a:spcBef>
                <a:spcPts val="91"/>
              </a:spcBef>
            </a:pPr>
            <a:r>
              <a:rPr dirty="0"/>
              <a:t>A </a:t>
            </a:r>
            <a:r>
              <a:rPr spc="-5" dirty="0"/>
              <a:t>European support</a:t>
            </a:r>
            <a:r>
              <a:rPr spc="-100" dirty="0"/>
              <a:t> </a:t>
            </a:r>
            <a:r>
              <a:rPr spc="-5" dirty="0"/>
              <a:t>competence</a:t>
            </a:r>
          </a:p>
        </p:txBody>
      </p:sp>
    </p:spTree>
    <p:extLst>
      <p:ext uri="{BB962C8B-B14F-4D97-AF65-F5344CB8AC3E}">
        <p14:creationId xmlns:p14="http://schemas.microsoft.com/office/powerpoint/2010/main" val="45077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10026" y="2459320"/>
            <a:ext cx="6647073" cy="3114947"/>
          </a:xfrm>
          <a:prstGeom prst="rect">
            <a:avLst/>
          </a:prstGeom>
        </p:spPr>
        <p:txBody>
          <a:bodyPr vert="horz" wrap="square" lIns="0" tIns="159059" rIns="0" bIns="0" rtlCol="0">
            <a:spAutoFit/>
          </a:bodyPr>
          <a:lstStyle/>
          <a:p>
            <a:pPr marL="11527" defTabSz="829909">
              <a:spcBef>
                <a:spcPts val="1252"/>
              </a:spcBef>
            </a:pPr>
            <a:r>
              <a:rPr sz="2178" i="1" dirty="0">
                <a:solidFill>
                  <a:srgbClr val="0F5494"/>
                </a:solidFill>
                <a:latin typeface="Verdana"/>
                <a:cs typeface="Verdana"/>
              </a:rPr>
              <a:t>2018 </a:t>
            </a:r>
            <a:r>
              <a:rPr sz="2178" i="1" spc="-5" dirty="0">
                <a:solidFill>
                  <a:srgbClr val="0F5494"/>
                </a:solidFill>
                <a:latin typeface="Verdana"/>
                <a:cs typeface="Verdana"/>
              </a:rPr>
              <a:t>policy</a:t>
            </a:r>
            <a:r>
              <a:rPr sz="2178" i="1" spc="14" dirty="0">
                <a:solidFill>
                  <a:srgbClr val="0F5494"/>
                </a:solidFill>
                <a:latin typeface="Verdana"/>
                <a:cs typeface="Verdana"/>
              </a:rPr>
              <a:t> </a:t>
            </a:r>
            <a:r>
              <a:rPr sz="2178" i="1" spc="-5" dirty="0">
                <a:solidFill>
                  <a:srgbClr val="0F5494"/>
                </a:solidFill>
                <a:latin typeface="Verdana"/>
                <a:cs typeface="Verdana"/>
              </a:rPr>
              <a:t>priorities</a:t>
            </a:r>
            <a:endParaRPr sz="2178">
              <a:solidFill>
                <a:prstClr val="black"/>
              </a:solidFill>
              <a:latin typeface="Verdana"/>
              <a:cs typeface="Verdana"/>
            </a:endParaRPr>
          </a:p>
          <a:p>
            <a:pPr marL="356746" indent="-259923" defTabSz="829909">
              <a:spcBef>
                <a:spcPts val="971"/>
              </a:spcBef>
              <a:buClr>
                <a:srgbClr val="00CCFF"/>
              </a:buClr>
              <a:buFont typeface="Verdana"/>
              <a:buChar char="•"/>
              <a:tabLst>
                <a:tab pos="356746" algn="l"/>
                <a:tab pos="357322" algn="l"/>
              </a:tabLst>
            </a:pPr>
            <a:r>
              <a:rPr sz="1815" b="1" dirty="0">
                <a:solidFill>
                  <a:srgbClr val="0F5494"/>
                </a:solidFill>
                <a:latin typeface="Verdana"/>
                <a:cs typeface="Verdana"/>
              </a:rPr>
              <a:t>Transnational / </a:t>
            </a:r>
            <a:r>
              <a:rPr sz="1815" b="1" spc="-5" dirty="0">
                <a:solidFill>
                  <a:srgbClr val="0F5494"/>
                </a:solidFill>
                <a:latin typeface="Verdana"/>
                <a:cs typeface="Verdana"/>
              </a:rPr>
              <a:t>cross-border</a:t>
            </a:r>
            <a:r>
              <a:rPr sz="1815" b="1" spc="-45" dirty="0">
                <a:solidFill>
                  <a:srgbClr val="0F5494"/>
                </a:solidFill>
                <a:latin typeface="Verdana"/>
                <a:cs typeface="Verdana"/>
              </a:rPr>
              <a:t> </a:t>
            </a:r>
            <a:r>
              <a:rPr sz="1815" b="1" dirty="0">
                <a:solidFill>
                  <a:srgbClr val="0F5494"/>
                </a:solidFill>
                <a:latin typeface="Verdana"/>
                <a:cs typeface="Verdana"/>
              </a:rPr>
              <a:t>activities</a:t>
            </a:r>
            <a:endParaRPr sz="1815">
              <a:solidFill>
                <a:prstClr val="black"/>
              </a:solidFill>
              <a:latin typeface="Verdana"/>
              <a:cs typeface="Verdana"/>
            </a:endParaRPr>
          </a:p>
          <a:p>
            <a:pPr marL="356746" indent="-259923" defTabSz="829909">
              <a:spcBef>
                <a:spcPts val="980"/>
              </a:spcBef>
              <a:buClr>
                <a:srgbClr val="00CCFF"/>
              </a:buClr>
              <a:buFont typeface="Verdana"/>
              <a:buChar char="•"/>
              <a:tabLst>
                <a:tab pos="356746" algn="l"/>
                <a:tab pos="357322" algn="l"/>
              </a:tabLst>
            </a:pPr>
            <a:r>
              <a:rPr sz="1815" b="1" dirty="0">
                <a:solidFill>
                  <a:srgbClr val="0F5494"/>
                </a:solidFill>
                <a:latin typeface="Verdana"/>
                <a:cs typeface="Verdana"/>
              </a:rPr>
              <a:t>Topics:</a:t>
            </a:r>
            <a:endParaRPr sz="1815">
              <a:solidFill>
                <a:prstClr val="black"/>
              </a:solidFill>
              <a:latin typeface="Verdana"/>
              <a:cs typeface="Verdana"/>
            </a:endParaRPr>
          </a:p>
          <a:p>
            <a:pPr marL="356746" marR="4611" defTabSz="829909"/>
            <a:r>
              <a:rPr sz="1815" b="1" dirty="0">
                <a:solidFill>
                  <a:srgbClr val="0F5494"/>
                </a:solidFill>
                <a:latin typeface="Verdana"/>
                <a:cs typeface="Verdana"/>
              </a:rPr>
              <a:t>Civil law </a:t>
            </a:r>
            <a:r>
              <a:rPr sz="1815" spc="-5" dirty="0">
                <a:solidFill>
                  <a:srgbClr val="0F5494"/>
                </a:solidFill>
                <a:latin typeface="Verdana"/>
                <a:cs typeface="Verdana"/>
              </a:rPr>
              <a:t>(civil, </a:t>
            </a:r>
            <a:r>
              <a:rPr sz="1815" spc="-9" dirty="0">
                <a:solidFill>
                  <a:srgbClr val="0F5494"/>
                </a:solidFill>
                <a:latin typeface="Verdana"/>
                <a:cs typeface="Verdana"/>
              </a:rPr>
              <a:t>commercial, </a:t>
            </a:r>
            <a:r>
              <a:rPr sz="1815" spc="-5" dirty="0">
                <a:solidFill>
                  <a:srgbClr val="0F5494"/>
                </a:solidFill>
                <a:latin typeface="Verdana"/>
                <a:cs typeface="Verdana"/>
              </a:rPr>
              <a:t>family </a:t>
            </a:r>
            <a:r>
              <a:rPr sz="1815" spc="-9" dirty="0">
                <a:solidFill>
                  <a:srgbClr val="0F5494"/>
                </a:solidFill>
                <a:latin typeface="Verdana"/>
                <a:cs typeface="Verdana"/>
              </a:rPr>
              <a:t>matters)  </a:t>
            </a:r>
            <a:r>
              <a:rPr sz="1815" b="1" dirty="0">
                <a:solidFill>
                  <a:srgbClr val="0F5494"/>
                </a:solidFill>
                <a:latin typeface="Verdana"/>
                <a:cs typeface="Verdana"/>
              </a:rPr>
              <a:t>Criminal law </a:t>
            </a:r>
            <a:r>
              <a:rPr sz="1815" spc="-5" dirty="0">
                <a:solidFill>
                  <a:srgbClr val="0F5494"/>
                </a:solidFill>
                <a:latin typeface="Verdana"/>
                <a:cs typeface="Verdana"/>
              </a:rPr>
              <a:t>(judicial cooperation, procedural rights,  anti-money</a:t>
            </a:r>
            <a:r>
              <a:rPr sz="1815" spc="-14" dirty="0">
                <a:solidFill>
                  <a:srgbClr val="0F5494"/>
                </a:solidFill>
                <a:latin typeface="Verdana"/>
                <a:cs typeface="Verdana"/>
              </a:rPr>
              <a:t> </a:t>
            </a:r>
            <a:r>
              <a:rPr sz="1815" spc="-5" dirty="0">
                <a:solidFill>
                  <a:srgbClr val="0F5494"/>
                </a:solidFill>
                <a:latin typeface="Verdana"/>
                <a:cs typeface="Verdana"/>
              </a:rPr>
              <a:t>laundering)</a:t>
            </a:r>
            <a:endParaRPr sz="1815">
              <a:solidFill>
                <a:prstClr val="black"/>
              </a:solidFill>
              <a:latin typeface="Verdana"/>
              <a:cs typeface="Verdana"/>
            </a:endParaRPr>
          </a:p>
          <a:p>
            <a:pPr marL="356746" defTabSz="829909"/>
            <a:r>
              <a:rPr sz="1815" b="1" dirty="0">
                <a:solidFill>
                  <a:srgbClr val="0F5494"/>
                </a:solidFill>
                <a:latin typeface="Verdana"/>
                <a:cs typeface="Verdana"/>
              </a:rPr>
              <a:t>Fundamental</a:t>
            </a:r>
            <a:r>
              <a:rPr sz="1815" b="1" spc="-41" dirty="0">
                <a:solidFill>
                  <a:srgbClr val="0F5494"/>
                </a:solidFill>
                <a:latin typeface="Verdana"/>
                <a:cs typeface="Verdana"/>
              </a:rPr>
              <a:t> </a:t>
            </a:r>
            <a:r>
              <a:rPr sz="1815" b="1" dirty="0">
                <a:solidFill>
                  <a:srgbClr val="0F5494"/>
                </a:solidFill>
                <a:latin typeface="Verdana"/>
                <a:cs typeface="Verdana"/>
              </a:rPr>
              <a:t>rights</a:t>
            </a:r>
            <a:endParaRPr sz="1815">
              <a:solidFill>
                <a:prstClr val="black"/>
              </a:solidFill>
              <a:latin typeface="Verdana"/>
              <a:cs typeface="Verdana"/>
            </a:endParaRPr>
          </a:p>
          <a:p>
            <a:pPr marL="356746" defTabSz="829909"/>
            <a:r>
              <a:rPr sz="1815" dirty="0">
                <a:solidFill>
                  <a:srgbClr val="0F5494"/>
                </a:solidFill>
                <a:latin typeface="Verdana"/>
                <a:cs typeface="Verdana"/>
              </a:rPr>
              <a:t>=&gt; </a:t>
            </a:r>
            <a:r>
              <a:rPr sz="1815" spc="-5" dirty="0">
                <a:solidFill>
                  <a:srgbClr val="0F5494"/>
                </a:solidFill>
                <a:latin typeface="Verdana"/>
                <a:cs typeface="Verdana"/>
              </a:rPr>
              <a:t>See </a:t>
            </a:r>
            <a:r>
              <a:rPr sz="1815" dirty="0">
                <a:solidFill>
                  <a:srgbClr val="0F5494"/>
                </a:solidFill>
                <a:latin typeface="Verdana"/>
                <a:cs typeface="Verdana"/>
              </a:rPr>
              <a:t>the </a:t>
            </a:r>
            <a:r>
              <a:rPr sz="1815" spc="-5" dirty="0">
                <a:solidFill>
                  <a:srgbClr val="0F5494"/>
                </a:solidFill>
                <a:latin typeface="Verdana"/>
                <a:cs typeface="Verdana"/>
              </a:rPr>
              <a:t>text of the Call for proposals </a:t>
            </a:r>
            <a:r>
              <a:rPr sz="1815" dirty="0">
                <a:solidFill>
                  <a:srgbClr val="0F5494"/>
                </a:solidFill>
                <a:latin typeface="Verdana"/>
                <a:cs typeface="Verdana"/>
              </a:rPr>
              <a:t>for</a:t>
            </a:r>
            <a:r>
              <a:rPr sz="1815" spc="-86" dirty="0">
                <a:solidFill>
                  <a:srgbClr val="0F5494"/>
                </a:solidFill>
                <a:latin typeface="Verdana"/>
                <a:cs typeface="Verdana"/>
              </a:rPr>
              <a:t> </a:t>
            </a:r>
            <a:r>
              <a:rPr sz="1815" spc="-5" dirty="0">
                <a:solidFill>
                  <a:srgbClr val="0F5494"/>
                </a:solidFill>
                <a:latin typeface="Verdana"/>
                <a:cs typeface="Verdana"/>
              </a:rPr>
              <a:t>details</a:t>
            </a:r>
            <a:endParaRPr sz="1815">
              <a:solidFill>
                <a:prstClr val="black"/>
              </a:solidFill>
              <a:latin typeface="Verdana"/>
              <a:cs typeface="Verdana"/>
            </a:endParaRPr>
          </a:p>
          <a:p>
            <a:pPr marL="356746" indent="-259923" defTabSz="829909">
              <a:spcBef>
                <a:spcPts val="980"/>
              </a:spcBef>
              <a:buClr>
                <a:srgbClr val="00CCFF"/>
              </a:buClr>
              <a:buFont typeface="Verdana"/>
              <a:buChar char="•"/>
              <a:tabLst>
                <a:tab pos="356746" algn="l"/>
                <a:tab pos="357322" algn="l"/>
              </a:tabLst>
            </a:pPr>
            <a:r>
              <a:rPr sz="1815" b="1" dirty="0">
                <a:solidFill>
                  <a:srgbClr val="0F5494"/>
                </a:solidFill>
                <a:latin typeface="Verdana"/>
                <a:cs typeface="Verdana"/>
              </a:rPr>
              <a:t>The training needs should be</a:t>
            </a:r>
            <a:r>
              <a:rPr sz="1815" b="1" spc="-68" dirty="0">
                <a:solidFill>
                  <a:srgbClr val="0F5494"/>
                </a:solidFill>
                <a:latin typeface="Verdana"/>
                <a:cs typeface="Verdana"/>
              </a:rPr>
              <a:t> </a:t>
            </a:r>
            <a:r>
              <a:rPr sz="1815" b="1" i="1" spc="-5" dirty="0">
                <a:solidFill>
                  <a:srgbClr val="0F5494"/>
                </a:solidFill>
                <a:latin typeface="Verdana"/>
                <a:cs typeface="Verdana"/>
              </a:rPr>
              <a:t>evidenced</a:t>
            </a:r>
            <a:endParaRPr sz="1815">
              <a:solidFill>
                <a:prstClr val="black"/>
              </a:solidFill>
              <a:latin typeface="Verdana"/>
              <a:cs typeface="Verdana"/>
            </a:endParaRPr>
          </a:p>
        </p:txBody>
      </p:sp>
      <p:sp>
        <p:nvSpPr>
          <p:cNvPr id="3" name="object 3"/>
          <p:cNvSpPr txBox="1">
            <a:spLocks noGrp="1"/>
          </p:cNvSpPr>
          <p:nvPr>
            <p:ph type="title"/>
          </p:nvPr>
        </p:nvSpPr>
        <p:spPr>
          <a:xfrm>
            <a:off x="2440870" y="1736757"/>
            <a:ext cx="4579300" cy="430664"/>
          </a:xfrm>
          <a:prstGeom prst="rect">
            <a:avLst/>
          </a:prstGeom>
        </p:spPr>
        <p:txBody>
          <a:bodyPr vert="horz" wrap="square" lIns="0" tIns="11526" rIns="0" bIns="0" rtlCol="0">
            <a:spAutoFit/>
          </a:bodyPr>
          <a:lstStyle/>
          <a:p>
            <a:pPr marL="11527">
              <a:spcBef>
                <a:spcPts val="91"/>
              </a:spcBef>
            </a:pPr>
            <a:r>
              <a:rPr dirty="0"/>
              <a:t>The </a:t>
            </a:r>
            <a:r>
              <a:rPr spc="-5" dirty="0"/>
              <a:t>Justice</a:t>
            </a:r>
            <a:r>
              <a:rPr spc="-95" dirty="0"/>
              <a:t> </a:t>
            </a:r>
            <a:r>
              <a:rPr spc="-5" dirty="0"/>
              <a:t>programme</a:t>
            </a:r>
          </a:p>
        </p:txBody>
      </p:sp>
    </p:spTree>
    <p:extLst>
      <p:ext uri="{BB962C8B-B14F-4D97-AF65-F5344CB8AC3E}">
        <p14:creationId xmlns:p14="http://schemas.microsoft.com/office/powerpoint/2010/main" val="341903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10026" y="2459320"/>
            <a:ext cx="7158830" cy="3114947"/>
          </a:xfrm>
          <a:prstGeom prst="rect">
            <a:avLst/>
          </a:prstGeom>
        </p:spPr>
        <p:txBody>
          <a:bodyPr vert="horz" wrap="square" lIns="0" tIns="159059" rIns="0" bIns="0" rtlCol="0">
            <a:spAutoFit/>
          </a:bodyPr>
          <a:lstStyle/>
          <a:p>
            <a:pPr marL="11527" defTabSz="829909">
              <a:spcBef>
                <a:spcPts val="1252"/>
              </a:spcBef>
            </a:pPr>
            <a:r>
              <a:rPr sz="2178" i="1" dirty="0">
                <a:solidFill>
                  <a:srgbClr val="0F5494"/>
                </a:solidFill>
                <a:latin typeface="Verdana"/>
                <a:cs typeface="Verdana"/>
              </a:rPr>
              <a:t>In 2018: supported</a:t>
            </a:r>
            <a:r>
              <a:rPr sz="2178" i="1" spc="23" dirty="0">
                <a:solidFill>
                  <a:srgbClr val="0F5494"/>
                </a:solidFill>
                <a:latin typeface="Verdana"/>
                <a:cs typeface="Verdana"/>
              </a:rPr>
              <a:t> </a:t>
            </a:r>
            <a:r>
              <a:rPr sz="2178" i="1" dirty="0">
                <a:solidFill>
                  <a:srgbClr val="0F5494"/>
                </a:solidFill>
                <a:latin typeface="Verdana"/>
                <a:cs typeface="Verdana"/>
              </a:rPr>
              <a:t>activities</a:t>
            </a:r>
            <a:endParaRPr sz="2178">
              <a:solidFill>
                <a:prstClr val="black"/>
              </a:solidFill>
              <a:latin typeface="Verdana"/>
              <a:cs typeface="Verdana"/>
            </a:endParaRPr>
          </a:p>
          <a:p>
            <a:pPr marL="356746" marR="949208" indent="-259923" defTabSz="829909">
              <a:spcBef>
                <a:spcPts val="971"/>
              </a:spcBef>
              <a:buClr>
                <a:srgbClr val="00CCFF"/>
              </a:buClr>
              <a:buFont typeface="Verdana"/>
              <a:buChar char="•"/>
              <a:tabLst>
                <a:tab pos="356746" algn="l"/>
                <a:tab pos="357322" algn="l"/>
              </a:tabLst>
            </a:pPr>
            <a:r>
              <a:rPr sz="1815" b="1" spc="-5" dirty="0">
                <a:solidFill>
                  <a:srgbClr val="0F5494"/>
                </a:solidFill>
                <a:latin typeface="Verdana"/>
                <a:cs typeface="Verdana"/>
              </a:rPr>
              <a:t>Seminars with </a:t>
            </a:r>
            <a:r>
              <a:rPr sz="1815" b="1" dirty="0">
                <a:solidFill>
                  <a:srgbClr val="0F5494"/>
                </a:solidFill>
                <a:latin typeface="Verdana"/>
                <a:cs typeface="Verdana"/>
              </a:rPr>
              <a:t>easy linguistic access  </a:t>
            </a:r>
            <a:r>
              <a:rPr sz="1815" spc="-5" dirty="0">
                <a:solidFill>
                  <a:srgbClr val="0F5494"/>
                </a:solidFill>
                <a:latin typeface="Verdana"/>
                <a:cs typeface="Verdana"/>
              </a:rPr>
              <a:t>(providing interpretation </a:t>
            </a:r>
            <a:r>
              <a:rPr sz="1815" spc="-9" dirty="0">
                <a:solidFill>
                  <a:srgbClr val="0F5494"/>
                </a:solidFill>
                <a:latin typeface="Verdana"/>
                <a:cs typeface="Verdana"/>
              </a:rPr>
              <a:t>in </a:t>
            </a:r>
            <a:r>
              <a:rPr sz="1815" spc="-5" dirty="0">
                <a:solidFill>
                  <a:srgbClr val="0F5494"/>
                </a:solidFill>
                <a:latin typeface="Verdana"/>
                <a:cs typeface="Verdana"/>
              </a:rPr>
              <a:t>the </a:t>
            </a:r>
            <a:r>
              <a:rPr sz="1815" dirty="0">
                <a:solidFill>
                  <a:srgbClr val="0F5494"/>
                </a:solidFill>
                <a:latin typeface="Verdana"/>
                <a:cs typeface="Verdana"/>
              </a:rPr>
              <a:t>languages </a:t>
            </a:r>
            <a:r>
              <a:rPr sz="1815" spc="-5" dirty="0">
                <a:solidFill>
                  <a:srgbClr val="0F5494"/>
                </a:solidFill>
                <a:latin typeface="Verdana"/>
                <a:cs typeface="Verdana"/>
              </a:rPr>
              <a:t>of the  participants, national breakout groups or</a:t>
            </a:r>
            <a:r>
              <a:rPr sz="1815" spc="-27" dirty="0">
                <a:solidFill>
                  <a:srgbClr val="0F5494"/>
                </a:solidFill>
                <a:latin typeface="Verdana"/>
                <a:cs typeface="Verdana"/>
              </a:rPr>
              <a:t> </a:t>
            </a:r>
            <a:r>
              <a:rPr sz="1815" spc="-5" dirty="0">
                <a:solidFill>
                  <a:srgbClr val="0F5494"/>
                </a:solidFill>
                <a:latin typeface="Verdana"/>
                <a:cs typeface="Verdana"/>
              </a:rPr>
              <a:t>linguistic</a:t>
            </a:r>
            <a:endParaRPr sz="1815">
              <a:solidFill>
                <a:prstClr val="black"/>
              </a:solidFill>
              <a:latin typeface="Verdana"/>
              <a:cs typeface="Verdana"/>
            </a:endParaRPr>
          </a:p>
          <a:p>
            <a:pPr marL="356746" marR="4611" defTabSz="829909"/>
            <a:r>
              <a:rPr sz="1815" spc="-5" dirty="0">
                <a:solidFill>
                  <a:srgbClr val="0F5494"/>
                </a:solidFill>
                <a:latin typeface="Verdana"/>
                <a:cs typeface="Verdana"/>
              </a:rPr>
              <a:t>programme components prior to the training or during the  training)</a:t>
            </a:r>
            <a:endParaRPr sz="1815">
              <a:solidFill>
                <a:prstClr val="black"/>
              </a:solidFill>
              <a:latin typeface="Verdana"/>
              <a:cs typeface="Verdana"/>
            </a:endParaRPr>
          </a:p>
          <a:p>
            <a:pPr marL="356746" indent="-259923" defTabSz="829909">
              <a:spcBef>
                <a:spcPts val="980"/>
              </a:spcBef>
              <a:buClr>
                <a:srgbClr val="00CCFF"/>
              </a:buClr>
              <a:buFont typeface="Verdana"/>
              <a:buChar char="•"/>
              <a:tabLst>
                <a:tab pos="356746" algn="l"/>
                <a:tab pos="357322" algn="l"/>
              </a:tabLst>
            </a:pPr>
            <a:r>
              <a:rPr sz="1815" b="1" dirty="0">
                <a:solidFill>
                  <a:srgbClr val="0F5494"/>
                </a:solidFill>
                <a:latin typeface="Verdana"/>
                <a:cs typeface="Verdana"/>
              </a:rPr>
              <a:t>Cross-border training activities </a:t>
            </a:r>
            <a:r>
              <a:rPr sz="1815" b="1" spc="-5" dirty="0">
                <a:solidFill>
                  <a:srgbClr val="0F5494"/>
                </a:solidFill>
                <a:latin typeface="Verdana"/>
                <a:cs typeface="Verdana"/>
              </a:rPr>
              <a:t>for</a:t>
            </a:r>
            <a:r>
              <a:rPr sz="1815" b="1" spc="-27" dirty="0">
                <a:solidFill>
                  <a:srgbClr val="0F5494"/>
                </a:solidFill>
                <a:latin typeface="Verdana"/>
                <a:cs typeface="Verdana"/>
              </a:rPr>
              <a:t> </a:t>
            </a:r>
            <a:r>
              <a:rPr sz="1815" b="1" dirty="0">
                <a:solidFill>
                  <a:srgbClr val="0F5494"/>
                </a:solidFill>
                <a:latin typeface="Verdana"/>
                <a:cs typeface="Verdana"/>
              </a:rPr>
              <a:t>multipliers</a:t>
            </a:r>
            <a:endParaRPr sz="1815">
              <a:solidFill>
                <a:prstClr val="black"/>
              </a:solidFill>
              <a:latin typeface="Verdana"/>
              <a:cs typeface="Verdana"/>
            </a:endParaRPr>
          </a:p>
          <a:p>
            <a:pPr marL="356746" defTabSz="829909"/>
            <a:r>
              <a:rPr sz="1815" spc="-5" dirty="0">
                <a:solidFill>
                  <a:srgbClr val="0F5494"/>
                </a:solidFill>
                <a:latin typeface="Verdana"/>
                <a:cs typeface="Verdana"/>
              </a:rPr>
              <a:t>(trainers, participants </a:t>
            </a:r>
            <a:r>
              <a:rPr sz="1815" dirty="0">
                <a:solidFill>
                  <a:srgbClr val="0F5494"/>
                </a:solidFill>
                <a:latin typeface="Verdana"/>
                <a:cs typeface="Verdana"/>
              </a:rPr>
              <a:t>who </a:t>
            </a:r>
            <a:r>
              <a:rPr sz="1815" spc="-5" dirty="0">
                <a:solidFill>
                  <a:srgbClr val="0F5494"/>
                </a:solidFill>
                <a:latin typeface="Verdana"/>
                <a:cs typeface="Verdana"/>
              </a:rPr>
              <a:t>will act as</a:t>
            </a:r>
            <a:r>
              <a:rPr sz="1815" spc="-36" dirty="0">
                <a:solidFill>
                  <a:srgbClr val="0F5494"/>
                </a:solidFill>
                <a:latin typeface="Verdana"/>
                <a:cs typeface="Verdana"/>
              </a:rPr>
              <a:t> </a:t>
            </a:r>
            <a:r>
              <a:rPr sz="1815" spc="-9" dirty="0">
                <a:solidFill>
                  <a:srgbClr val="0F5494"/>
                </a:solidFill>
                <a:latin typeface="Verdana"/>
                <a:cs typeface="Verdana"/>
              </a:rPr>
              <a:t>multipliers)</a:t>
            </a:r>
            <a:endParaRPr sz="1815">
              <a:solidFill>
                <a:prstClr val="black"/>
              </a:solidFill>
              <a:latin typeface="Verdana"/>
              <a:cs typeface="Verdana"/>
            </a:endParaRPr>
          </a:p>
          <a:p>
            <a:pPr marL="356746" indent="-259923" defTabSz="829909">
              <a:spcBef>
                <a:spcPts val="980"/>
              </a:spcBef>
              <a:buClr>
                <a:srgbClr val="00CCFF"/>
              </a:buClr>
              <a:buFont typeface="Verdana"/>
              <a:buChar char="•"/>
              <a:tabLst>
                <a:tab pos="356746" algn="l"/>
                <a:tab pos="357322" algn="l"/>
              </a:tabLst>
            </a:pPr>
            <a:r>
              <a:rPr sz="1815" b="1" dirty="0">
                <a:solidFill>
                  <a:srgbClr val="0F5494"/>
                </a:solidFill>
                <a:latin typeface="Verdana"/>
                <a:cs typeface="Verdana"/>
              </a:rPr>
              <a:t>Cross-professional</a:t>
            </a:r>
            <a:r>
              <a:rPr sz="1815" b="1" spc="-27" dirty="0">
                <a:solidFill>
                  <a:srgbClr val="0F5494"/>
                </a:solidFill>
                <a:latin typeface="Verdana"/>
                <a:cs typeface="Verdana"/>
              </a:rPr>
              <a:t> </a:t>
            </a:r>
            <a:r>
              <a:rPr sz="1815" b="1" dirty="0">
                <a:solidFill>
                  <a:srgbClr val="0F5494"/>
                </a:solidFill>
                <a:latin typeface="Verdana"/>
                <a:cs typeface="Verdana"/>
              </a:rPr>
              <a:t>training</a:t>
            </a:r>
            <a:endParaRPr sz="1815">
              <a:solidFill>
                <a:prstClr val="black"/>
              </a:solidFill>
              <a:latin typeface="Verdana"/>
              <a:cs typeface="Verdana"/>
            </a:endParaRPr>
          </a:p>
        </p:txBody>
      </p:sp>
      <p:sp>
        <p:nvSpPr>
          <p:cNvPr id="3" name="object 3"/>
          <p:cNvSpPr txBox="1">
            <a:spLocks noGrp="1"/>
          </p:cNvSpPr>
          <p:nvPr>
            <p:ph type="title"/>
          </p:nvPr>
        </p:nvSpPr>
        <p:spPr>
          <a:xfrm>
            <a:off x="2440870" y="1736757"/>
            <a:ext cx="4579300" cy="430664"/>
          </a:xfrm>
          <a:prstGeom prst="rect">
            <a:avLst/>
          </a:prstGeom>
        </p:spPr>
        <p:txBody>
          <a:bodyPr vert="horz" wrap="square" lIns="0" tIns="11526" rIns="0" bIns="0" rtlCol="0">
            <a:spAutoFit/>
          </a:bodyPr>
          <a:lstStyle/>
          <a:p>
            <a:pPr marL="11527">
              <a:spcBef>
                <a:spcPts val="91"/>
              </a:spcBef>
            </a:pPr>
            <a:r>
              <a:rPr dirty="0"/>
              <a:t>The </a:t>
            </a:r>
            <a:r>
              <a:rPr spc="-5" dirty="0"/>
              <a:t>Justice</a:t>
            </a:r>
            <a:r>
              <a:rPr spc="-95" dirty="0"/>
              <a:t> </a:t>
            </a:r>
            <a:r>
              <a:rPr spc="-5" dirty="0"/>
              <a:t>programme</a:t>
            </a:r>
          </a:p>
        </p:txBody>
      </p:sp>
    </p:spTree>
    <p:extLst>
      <p:ext uri="{BB962C8B-B14F-4D97-AF65-F5344CB8AC3E}">
        <p14:creationId xmlns:p14="http://schemas.microsoft.com/office/powerpoint/2010/main" val="42317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10026" y="2459320"/>
            <a:ext cx="6247695" cy="2941053"/>
          </a:xfrm>
          <a:prstGeom prst="rect">
            <a:avLst/>
          </a:prstGeom>
        </p:spPr>
        <p:txBody>
          <a:bodyPr vert="horz" wrap="square" lIns="0" tIns="159059" rIns="0" bIns="0" rtlCol="0">
            <a:spAutoFit/>
          </a:bodyPr>
          <a:lstStyle/>
          <a:p>
            <a:pPr marL="11527" defTabSz="829909">
              <a:spcBef>
                <a:spcPts val="1252"/>
              </a:spcBef>
            </a:pPr>
            <a:r>
              <a:rPr sz="2178" i="1" dirty="0">
                <a:solidFill>
                  <a:srgbClr val="0F5494"/>
                </a:solidFill>
                <a:latin typeface="Verdana"/>
                <a:cs typeface="Verdana"/>
              </a:rPr>
              <a:t>In 2018: types of training</a:t>
            </a:r>
            <a:r>
              <a:rPr sz="2178" i="1" spc="23" dirty="0">
                <a:solidFill>
                  <a:srgbClr val="0F5494"/>
                </a:solidFill>
                <a:latin typeface="Verdana"/>
                <a:cs typeface="Verdana"/>
              </a:rPr>
              <a:t> </a:t>
            </a:r>
            <a:r>
              <a:rPr sz="2178" i="1" dirty="0">
                <a:solidFill>
                  <a:srgbClr val="0F5494"/>
                </a:solidFill>
                <a:latin typeface="Verdana"/>
                <a:cs typeface="Verdana"/>
              </a:rPr>
              <a:t>activities</a:t>
            </a:r>
            <a:endParaRPr sz="2178">
              <a:solidFill>
                <a:prstClr val="black"/>
              </a:solidFill>
              <a:latin typeface="Verdana"/>
              <a:cs typeface="Verdana"/>
            </a:endParaRPr>
          </a:p>
          <a:p>
            <a:pPr marL="356746" indent="-259923" defTabSz="829909">
              <a:spcBef>
                <a:spcPts val="971"/>
              </a:spcBef>
              <a:buClr>
                <a:srgbClr val="00CCFF"/>
              </a:buClr>
              <a:buFont typeface="Verdana"/>
              <a:buChar char="•"/>
              <a:tabLst>
                <a:tab pos="356746" algn="l"/>
                <a:tab pos="357322" algn="l"/>
              </a:tabLst>
            </a:pPr>
            <a:r>
              <a:rPr sz="1815" b="1" dirty="0">
                <a:solidFill>
                  <a:srgbClr val="0F5494"/>
                </a:solidFill>
                <a:latin typeface="Verdana"/>
                <a:cs typeface="Verdana"/>
              </a:rPr>
              <a:t>Interactive, </a:t>
            </a:r>
            <a:r>
              <a:rPr sz="1815" b="1" spc="-5" dirty="0">
                <a:solidFill>
                  <a:srgbClr val="0F5494"/>
                </a:solidFill>
                <a:latin typeface="Verdana"/>
                <a:cs typeface="Verdana"/>
              </a:rPr>
              <a:t>practice-oriented</a:t>
            </a:r>
            <a:r>
              <a:rPr sz="1815" b="1" spc="-50" dirty="0">
                <a:solidFill>
                  <a:srgbClr val="0F5494"/>
                </a:solidFill>
                <a:latin typeface="Verdana"/>
                <a:cs typeface="Verdana"/>
              </a:rPr>
              <a:t> </a:t>
            </a:r>
            <a:r>
              <a:rPr sz="1815" b="1" spc="-5" dirty="0">
                <a:solidFill>
                  <a:srgbClr val="0F5494"/>
                </a:solidFill>
                <a:latin typeface="Verdana"/>
                <a:cs typeface="Verdana"/>
              </a:rPr>
              <a:t>seminars</a:t>
            </a:r>
            <a:endParaRPr sz="1815">
              <a:solidFill>
                <a:prstClr val="black"/>
              </a:solidFill>
              <a:latin typeface="Verdana"/>
              <a:cs typeface="Verdana"/>
            </a:endParaRPr>
          </a:p>
          <a:p>
            <a:pPr marL="356746" indent="-259923" defTabSz="829909">
              <a:spcBef>
                <a:spcPts val="980"/>
              </a:spcBef>
              <a:buClr>
                <a:srgbClr val="00CCFF"/>
              </a:buClr>
              <a:buFont typeface="Verdana"/>
              <a:buChar char="•"/>
              <a:tabLst>
                <a:tab pos="356746" algn="l"/>
                <a:tab pos="357322" algn="l"/>
              </a:tabLst>
            </a:pPr>
            <a:r>
              <a:rPr sz="1815" b="1" dirty="0">
                <a:solidFill>
                  <a:srgbClr val="0F5494"/>
                </a:solidFill>
                <a:latin typeface="Verdana"/>
                <a:cs typeface="Verdana"/>
              </a:rPr>
              <a:t>Multilateral exchanges </a:t>
            </a:r>
            <a:r>
              <a:rPr sz="1815" b="1" spc="-5" dirty="0">
                <a:solidFill>
                  <a:srgbClr val="0F5494"/>
                </a:solidFill>
                <a:latin typeface="Verdana"/>
                <a:cs typeface="Verdana"/>
              </a:rPr>
              <a:t>between</a:t>
            </a:r>
            <a:r>
              <a:rPr sz="1815" b="1" spc="-54" dirty="0">
                <a:solidFill>
                  <a:srgbClr val="0F5494"/>
                </a:solidFill>
                <a:latin typeface="Verdana"/>
                <a:cs typeface="Verdana"/>
              </a:rPr>
              <a:t> </a:t>
            </a:r>
            <a:r>
              <a:rPr sz="1815" b="1" dirty="0">
                <a:solidFill>
                  <a:srgbClr val="0F5494"/>
                </a:solidFill>
                <a:latin typeface="Verdana"/>
                <a:cs typeface="Verdana"/>
              </a:rPr>
              <a:t>practitioners</a:t>
            </a:r>
            <a:endParaRPr sz="1815">
              <a:solidFill>
                <a:prstClr val="black"/>
              </a:solidFill>
              <a:latin typeface="Verdana"/>
              <a:cs typeface="Verdana"/>
            </a:endParaRPr>
          </a:p>
          <a:p>
            <a:pPr marL="356746" indent="-259923" defTabSz="829909">
              <a:spcBef>
                <a:spcPts val="980"/>
              </a:spcBef>
              <a:buClr>
                <a:srgbClr val="00CCFF"/>
              </a:buClr>
              <a:buFont typeface="Verdana"/>
              <a:buChar char="•"/>
              <a:tabLst>
                <a:tab pos="356746" algn="l"/>
                <a:tab pos="357322" algn="l"/>
              </a:tabLst>
            </a:pPr>
            <a:r>
              <a:rPr sz="1815" b="1" dirty="0">
                <a:solidFill>
                  <a:srgbClr val="0F5494"/>
                </a:solidFill>
                <a:latin typeface="Verdana"/>
                <a:cs typeface="Verdana"/>
              </a:rPr>
              <a:t>Cross-border initial training</a:t>
            </a:r>
            <a:r>
              <a:rPr sz="1815" b="1" spc="-5" dirty="0">
                <a:solidFill>
                  <a:srgbClr val="0F5494"/>
                </a:solidFill>
                <a:latin typeface="Verdana"/>
                <a:cs typeface="Verdana"/>
              </a:rPr>
              <a:t> </a:t>
            </a:r>
            <a:r>
              <a:rPr sz="1815" b="1" dirty="0">
                <a:solidFill>
                  <a:srgbClr val="0F5494"/>
                </a:solidFill>
                <a:latin typeface="Verdana"/>
                <a:cs typeface="Verdana"/>
              </a:rPr>
              <a:t>activities</a:t>
            </a:r>
            <a:endParaRPr sz="1815">
              <a:solidFill>
                <a:prstClr val="black"/>
              </a:solidFill>
              <a:latin typeface="Verdana"/>
              <a:cs typeface="Verdana"/>
            </a:endParaRPr>
          </a:p>
          <a:p>
            <a:pPr marL="356746" indent="-259923" defTabSz="829909">
              <a:spcBef>
                <a:spcPts val="980"/>
              </a:spcBef>
              <a:buClr>
                <a:srgbClr val="00CCFF"/>
              </a:buClr>
              <a:buFont typeface="Verdana"/>
              <a:buChar char="•"/>
              <a:tabLst>
                <a:tab pos="356746" algn="l"/>
                <a:tab pos="357322" algn="l"/>
              </a:tabLst>
            </a:pPr>
            <a:r>
              <a:rPr sz="1815" b="1" spc="-5" dirty="0">
                <a:solidFill>
                  <a:srgbClr val="0F5494"/>
                </a:solidFill>
                <a:latin typeface="Verdana"/>
                <a:cs typeface="Verdana"/>
              </a:rPr>
              <a:t>Joint study </a:t>
            </a:r>
            <a:r>
              <a:rPr sz="1815" b="1" dirty="0">
                <a:solidFill>
                  <a:srgbClr val="0F5494"/>
                </a:solidFill>
                <a:latin typeface="Verdana"/>
                <a:cs typeface="Verdana"/>
              </a:rPr>
              <a:t>visits to EU</a:t>
            </a:r>
            <a:r>
              <a:rPr sz="1815" b="1" spc="-23" dirty="0">
                <a:solidFill>
                  <a:srgbClr val="0F5494"/>
                </a:solidFill>
                <a:latin typeface="Verdana"/>
                <a:cs typeface="Verdana"/>
              </a:rPr>
              <a:t> </a:t>
            </a:r>
            <a:r>
              <a:rPr sz="1815" b="1" spc="-5" dirty="0">
                <a:solidFill>
                  <a:srgbClr val="0F5494"/>
                </a:solidFill>
                <a:latin typeface="Verdana"/>
                <a:cs typeface="Verdana"/>
              </a:rPr>
              <a:t>courts</a:t>
            </a:r>
            <a:endParaRPr sz="1815">
              <a:solidFill>
                <a:prstClr val="black"/>
              </a:solidFill>
              <a:latin typeface="Verdana"/>
              <a:cs typeface="Verdana"/>
            </a:endParaRPr>
          </a:p>
          <a:p>
            <a:pPr marL="356746" indent="-259923" defTabSz="829909">
              <a:spcBef>
                <a:spcPts val="980"/>
              </a:spcBef>
              <a:buClr>
                <a:srgbClr val="00CCFF"/>
              </a:buClr>
              <a:buFont typeface="Verdana"/>
              <a:buChar char="•"/>
              <a:tabLst>
                <a:tab pos="356746" algn="l"/>
                <a:tab pos="357322" algn="l"/>
              </a:tabLst>
            </a:pPr>
            <a:r>
              <a:rPr sz="1815" b="1" dirty="0">
                <a:solidFill>
                  <a:srgbClr val="0F5494"/>
                </a:solidFill>
                <a:latin typeface="Verdana"/>
                <a:cs typeface="Verdana"/>
              </a:rPr>
              <a:t>Creation of training</a:t>
            </a:r>
            <a:r>
              <a:rPr sz="1815" b="1" spc="-14" dirty="0">
                <a:solidFill>
                  <a:srgbClr val="0F5494"/>
                </a:solidFill>
                <a:latin typeface="Verdana"/>
                <a:cs typeface="Verdana"/>
              </a:rPr>
              <a:t> </a:t>
            </a:r>
            <a:r>
              <a:rPr sz="1815" b="1" dirty="0">
                <a:solidFill>
                  <a:srgbClr val="0F5494"/>
                </a:solidFill>
                <a:latin typeface="Verdana"/>
                <a:cs typeface="Verdana"/>
              </a:rPr>
              <a:t>content</a:t>
            </a:r>
            <a:endParaRPr sz="1815">
              <a:solidFill>
                <a:prstClr val="black"/>
              </a:solidFill>
              <a:latin typeface="Verdana"/>
              <a:cs typeface="Verdana"/>
            </a:endParaRPr>
          </a:p>
          <a:p>
            <a:pPr marL="356746" indent="-259923" defTabSz="829909">
              <a:spcBef>
                <a:spcPts val="980"/>
              </a:spcBef>
              <a:buClr>
                <a:srgbClr val="00CCFF"/>
              </a:buClr>
              <a:buFont typeface="Verdana"/>
              <a:buChar char="•"/>
              <a:tabLst>
                <a:tab pos="356746" algn="l"/>
                <a:tab pos="357322" algn="l"/>
              </a:tabLst>
            </a:pPr>
            <a:r>
              <a:rPr sz="1815" b="1" dirty="0">
                <a:solidFill>
                  <a:srgbClr val="0F5494"/>
                </a:solidFill>
                <a:latin typeface="Verdana"/>
                <a:cs typeface="Verdana"/>
              </a:rPr>
              <a:t>Tools </a:t>
            </a:r>
            <a:r>
              <a:rPr sz="1815" b="1" spc="-5" dirty="0">
                <a:solidFill>
                  <a:srgbClr val="0F5494"/>
                </a:solidFill>
                <a:latin typeface="Verdana"/>
                <a:cs typeface="Verdana"/>
              </a:rPr>
              <a:t>for </a:t>
            </a:r>
            <a:r>
              <a:rPr sz="1815" b="1" dirty="0">
                <a:solidFill>
                  <a:srgbClr val="0F5494"/>
                </a:solidFill>
                <a:latin typeface="Verdana"/>
                <a:cs typeface="Verdana"/>
              </a:rPr>
              <a:t>training</a:t>
            </a:r>
            <a:r>
              <a:rPr sz="1815" b="1" spc="-9" dirty="0">
                <a:solidFill>
                  <a:srgbClr val="0F5494"/>
                </a:solidFill>
                <a:latin typeface="Verdana"/>
                <a:cs typeface="Verdana"/>
              </a:rPr>
              <a:t> </a:t>
            </a:r>
            <a:r>
              <a:rPr sz="1815" b="1" dirty="0">
                <a:solidFill>
                  <a:srgbClr val="0F5494"/>
                </a:solidFill>
                <a:latin typeface="Verdana"/>
                <a:cs typeface="Verdana"/>
              </a:rPr>
              <a:t>providers</a:t>
            </a:r>
            <a:endParaRPr sz="1815">
              <a:solidFill>
                <a:prstClr val="black"/>
              </a:solidFill>
              <a:latin typeface="Verdana"/>
              <a:cs typeface="Verdana"/>
            </a:endParaRPr>
          </a:p>
        </p:txBody>
      </p:sp>
      <p:sp>
        <p:nvSpPr>
          <p:cNvPr id="3" name="object 3"/>
          <p:cNvSpPr txBox="1">
            <a:spLocks noGrp="1"/>
          </p:cNvSpPr>
          <p:nvPr>
            <p:ph type="title"/>
          </p:nvPr>
        </p:nvSpPr>
        <p:spPr>
          <a:xfrm>
            <a:off x="2440870" y="1736757"/>
            <a:ext cx="4579300" cy="430664"/>
          </a:xfrm>
          <a:prstGeom prst="rect">
            <a:avLst/>
          </a:prstGeom>
        </p:spPr>
        <p:txBody>
          <a:bodyPr vert="horz" wrap="square" lIns="0" tIns="11526" rIns="0" bIns="0" rtlCol="0">
            <a:spAutoFit/>
          </a:bodyPr>
          <a:lstStyle/>
          <a:p>
            <a:pPr marL="11527">
              <a:spcBef>
                <a:spcPts val="91"/>
              </a:spcBef>
            </a:pPr>
            <a:r>
              <a:rPr dirty="0"/>
              <a:t>The </a:t>
            </a:r>
            <a:r>
              <a:rPr spc="-5" dirty="0"/>
              <a:t>Justice</a:t>
            </a:r>
            <a:r>
              <a:rPr spc="-95" dirty="0"/>
              <a:t> </a:t>
            </a:r>
            <a:r>
              <a:rPr spc="-5" dirty="0"/>
              <a:t>programme</a:t>
            </a:r>
          </a:p>
        </p:txBody>
      </p:sp>
    </p:spTree>
    <p:extLst>
      <p:ext uri="{BB962C8B-B14F-4D97-AF65-F5344CB8AC3E}">
        <p14:creationId xmlns:p14="http://schemas.microsoft.com/office/powerpoint/2010/main" val="3317943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2547404" y="2231988"/>
            <a:ext cx="8457267" cy="2655270"/>
          </a:xfrm>
          <a:prstGeom prst="rect">
            <a:avLst/>
          </a:prstGeom>
        </p:spPr>
        <p:txBody>
          <a:bodyPr vert="horz" wrap="square" lIns="0" tIns="159059" rIns="0" bIns="0" rtlCol="0">
            <a:spAutoFit/>
          </a:bodyPr>
          <a:lstStyle/>
          <a:p>
            <a:pPr marL="134284">
              <a:spcBef>
                <a:spcPts val="1252"/>
              </a:spcBef>
            </a:pPr>
            <a:r>
              <a:rPr spc="-5" dirty="0"/>
              <a:t>Quality </a:t>
            </a:r>
            <a:r>
              <a:rPr dirty="0"/>
              <a:t>of</a:t>
            </a:r>
            <a:r>
              <a:rPr spc="27" dirty="0"/>
              <a:t> </a:t>
            </a:r>
            <a:r>
              <a:rPr dirty="0"/>
              <a:t>training</a:t>
            </a:r>
          </a:p>
          <a:p>
            <a:pPr marL="211512" indent="8069">
              <a:spcBef>
                <a:spcPts val="971"/>
              </a:spcBef>
              <a:buClr>
                <a:srgbClr val="00CCFF"/>
              </a:buClr>
              <a:buFont typeface="Verdana"/>
              <a:buChar char="•"/>
              <a:tabLst>
                <a:tab pos="479503" algn="l"/>
                <a:tab pos="480080" algn="l"/>
              </a:tabLst>
            </a:pPr>
            <a:r>
              <a:rPr sz="1815" b="1" i="0" spc="-5" dirty="0"/>
              <a:t>"Advice for </a:t>
            </a:r>
            <a:r>
              <a:rPr sz="1815" b="1" i="0" dirty="0"/>
              <a:t>training providers" </a:t>
            </a:r>
            <a:r>
              <a:rPr sz="1815" i="0" spc="-5" dirty="0"/>
              <a:t>(in all </a:t>
            </a:r>
            <a:r>
              <a:rPr sz="1815" i="0" dirty="0"/>
              <a:t>EU</a:t>
            </a:r>
            <a:r>
              <a:rPr sz="1815" i="0" spc="-23" dirty="0"/>
              <a:t> </a:t>
            </a:r>
            <a:r>
              <a:rPr sz="1815" i="0" dirty="0"/>
              <a:t>languages)</a:t>
            </a:r>
            <a:endParaRPr sz="1815"/>
          </a:p>
          <a:p>
            <a:pPr marL="219580">
              <a:spcBef>
                <a:spcPts val="899"/>
              </a:spcBef>
            </a:pPr>
            <a:r>
              <a:rPr sz="1452" b="1" i="0" u="heavy" spc="-5" dirty="0">
                <a:solidFill>
                  <a:srgbClr val="009A9A"/>
                </a:solidFill>
                <a:uFill>
                  <a:solidFill>
                    <a:srgbClr val="009999"/>
                  </a:solidFill>
                </a:uFill>
              </a:rPr>
              <a:t>https://e-justice.europa.eu/content_training_material-252-en.do</a:t>
            </a:r>
            <a:endParaRPr sz="1452"/>
          </a:p>
          <a:p>
            <a:pPr marL="211512" marR="55327">
              <a:spcBef>
                <a:spcPts val="976"/>
              </a:spcBef>
              <a:buClr>
                <a:srgbClr val="00CCFF"/>
              </a:buClr>
              <a:buFont typeface="Verdana"/>
              <a:buChar char="•"/>
              <a:tabLst>
                <a:tab pos="416684" algn="l"/>
              </a:tabLst>
            </a:pPr>
            <a:r>
              <a:rPr sz="1815" b="1" i="0" spc="-5" dirty="0"/>
              <a:t>"Handbook </a:t>
            </a:r>
            <a:r>
              <a:rPr sz="1815" b="1" i="0" dirty="0"/>
              <a:t>on Judicial Training Methodology in  Europe" </a:t>
            </a:r>
            <a:r>
              <a:rPr sz="1815" i="0" spc="-5" dirty="0"/>
              <a:t>compiled by the European Judicial Training </a:t>
            </a:r>
            <a:r>
              <a:rPr sz="1815" i="0" dirty="0"/>
              <a:t>Network  (EJTN) </a:t>
            </a:r>
            <a:r>
              <a:rPr sz="1815" i="0" spc="-5" dirty="0"/>
              <a:t>(in all </a:t>
            </a:r>
            <a:r>
              <a:rPr sz="1815" i="0" dirty="0"/>
              <a:t>EU</a:t>
            </a:r>
            <a:r>
              <a:rPr sz="1815" i="0" spc="-18" dirty="0"/>
              <a:t> </a:t>
            </a:r>
            <a:r>
              <a:rPr sz="1815" i="0" dirty="0"/>
              <a:t>languages)</a:t>
            </a:r>
            <a:endParaRPr sz="1815"/>
          </a:p>
          <a:p>
            <a:pPr marL="211512">
              <a:spcBef>
                <a:spcPts val="5"/>
              </a:spcBef>
            </a:pPr>
            <a:r>
              <a:rPr sz="1452" b="1" i="0" u="heavy" spc="-9" dirty="0">
                <a:solidFill>
                  <a:srgbClr val="009A9A"/>
                </a:solidFill>
                <a:uFill>
                  <a:solidFill>
                    <a:srgbClr val="009999"/>
                  </a:solidFill>
                </a:uFill>
                <a:hlinkClick r:id="rId2"/>
              </a:rPr>
              <a:t>http://www.ejtn.eu/Documents/Methodologies_Resources/Training</a:t>
            </a:r>
            <a:endParaRPr sz="1452"/>
          </a:p>
          <a:p>
            <a:pPr marL="211512"/>
            <a:r>
              <a:rPr sz="1452" b="1" i="0" u="heavy" spc="-5" dirty="0">
                <a:solidFill>
                  <a:srgbClr val="009A9A"/>
                </a:solidFill>
                <a:uFill>
                  <a:solidFill>
                    <a:srgbClr val="009999"/>
                  </a:solidFill>
                </a:uFill>
              </a:rPr>
              <a:t>%20Methods/EJTN_TT_Handbook_Final.pdf</a:t>
            </a:r>
            <a:endParaRPr sz="1452"/>
          </a:p>
        </p:txBody>
      </p:sp>
      <p:sp>
        <p:nvSpPr>
          <p:cNvPr id="3" name="object 3"/>
          <p:cNvSpPr txBox="1">
            <a:spLocks noGrp="1"/>
          </p:cNvSpPr>
          <p:nvPr>
            <p:ph type="title"/>
          </p:nvPr>
        </p:nvSpPr>
        <p:spPr>
          <a:xfrm>
            <a:off x="2440870" y="1736757"/>
            <a:ext cx="4579300" cy="430664"/>
          </a:xfrm>
          <a:prstGeom prst="rect">
            <a:avLst/>
          </a:prstGeom>
        </p:spPr>
        <p:txBody>
          <a:bodyPr vert="horz" wrap="square" lIns="0" tIns="11526" rIns="0" bIns="0" rtlCol="0">
            <a:spAutoFit/>
          </a:bodyPr>
          <a:lstStyle/>
          <a:p>
            <a:pPr marL="11527">
              <a:spcBef>
                <a:spcPts val="91"/>
              </a:spcBef>
            </a:pPr>
            <a:r>
              <a:rPr dirty="0"/>
              <a:t>The </a:t>
            </a:r>
            <a:r>
              <a:rPr spc="-5" dirty="0"/>
              <a:t>Justice</a:t>
            </a:r>
            <a:r>
              <a:rPr spc="-95" dirty="0"/>
              <a:t> </a:t>
            </a:r>
            <a:r>
              <a:rPr spc="-5" dirty="0"/>
              <a:t>programme</a:t>
            </a:r>
          </a:p>
        </p:txBody>
      </p:sp>
    </p:spTree>
    <p:extLst>
      <p:ext uri="{BB962C8B-B14F-4D97-AF65-F5344CB8AC3E}">
        <p14:creationId xmlns:p14="http://schemas.microsoft.com/office/powerpoint/2010/main" val="4219230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81395" y="3547269"/>
            <a:ext cx="5613187" cy="430664"/>
          </a:xfrm>
          <a:prstGeom prst="rect">
            <a:avLst/>
          </a:prstGeom>
        </p:spPr>
        <p:txBody>
          <a:bodyPr vert="horz" wrap="square" lIns="0" tIns="11526" rIns="0" bIns="0" rtlCol="0">
            <a:spAutoFit/>
          </a:bodyPr>
          <a:lstStyle/>
          <a:p>
            <a:pPr marL="11527" defTabSz="829909">
              <a:spcBef>
                <a:spcPts val="91"/>
              </a:spcBef>
            </a:pPr>
            <a:r>
              <a:rPr sz="2723" b="1" dirty="0">
                <a:solidFill>
                  <a:srgbClr val="0F5494"/>
                </a:solidFill>
                <a:latin typeface="Verdana"/>
                <a:cs typeface="Verdana"/>
              </a:rPr>
              <a:t>Thank you </a:t>
            </a:r>
            <a:r>
              <a:rPr sz="2723" b="1" spc="-5" dirty="0">
                <a:solidFill>
                  <a:srgbClr val="0F5494"/>
                </a:solidFill>
                <a:latin typeface="Verdana"/>
                <a:cs typeface="Verdana"/>
              </a:rPr>
              <a:t>for </a:t>
            </a:r>
            <a:r>
              <a:rPr sz="2723" b="1" dirty="0">
                <a:solidFill>
                  <a:srgbClr val="0F5494"/>
                </a:solidFill>
                <a:latin typeface="Verdana"/>
                <a:cs typeface="Verdana"/>
              </a:rPr>
              <a:t>your</a:t>
            </a:r>
            <a:r>
              <a:rPr sz="2723" b="1" spc="-103" dirty="0">
                <a:solidFill>
                  <a:srgbClr val="0F5494"/>
                </a:solidFill>
                <a:latin typeface="Verdana"/>
                <a:cs typeface="Verdana"/>
              </a:rPr>
              <a:t> </a:t>
            </a:r>
            <a:r>
              <a:rPr sz="2723" b="1" dirty="0">
                <a:solidFill>
                  <a:srgbClr val="0F5494"/>
                </a:solidFill>
                <a:latin typeface="Verdana"/>
                <a:cs typeface="Verdana"/>
              </a:rPr>
              <a:t>attention</a:t>
            </a:r>
            <a:endParaRPr sz="2723">
              <a:solidFill>
                <a:prstClr val="black"/>
              </a:solidFill>
              <a:latin typeface="Verdana"/>
              <a:cs typeface="Verdana"/>
            </a:endParaRPr>
          </a:p>
        </p:txBody>
      </p:sp>
      <p:sp>
        <p:nvSpPr>
          <p:cNvPr id="3" name="object 3"/>
          <p:cNvSpPr txBox="1"/>
          <p:nvPr/>
        </p:nvSpPr>
        <p:spPr>
          <a:xfrm>
            <a:off x="4077108" y="5077855"/>
            <a:ext cx="5779162" cy="879899"/>
          </a:xfrm>
          <a:prstGeom prst="rect">
            <a:avLst/>
          </a:prstGeom>
        </p:spPr>
        <p:txBody>
          <a:bodyPr vert="horz" wrap="square" lIns="0" tIns="88751" rIns="0" bIns="0" rtlCol="0">
            <a:spAutoFit/>
          </a:bodyPr>
          <a:lstStyle/>
          <a:p>
            <a:pPr marL="11527" defTabSz="829909">
              <a:spcBef>
                <a:spcPts val="699"/>
              </a:spcBef>
            </a:pPr>
            <a:r>
              <a:rPr sz="2541" b="1" i="1" spc="-5" dirty="0">
                <a:solidFill>
                  <a:srgbClr val="0F5494"/>
                </a:solidFill>
                <a:latin typeface="Verdana"/>
                <a:cs typeface="Verdana"/>
              </a:rPr>
              <a:t>Contact:</a:t>
            </a:r>
            <a:endParaRPr sz="2541">
              <a:solidFill>
                <a:prstClr val="black"/>
              </a:solidFill>
              <a:latin typeface="Verdana"/>
              <a:cs typeface="Verdana"/>
            </a:endParaRPr>
          </a:p>
          <a:p>
            <a:pPr marL="11527" defTabSz="829909">
              <a:spcBef>
                <a:spcPts val="526"/>
              </a:spcBef>
            </a:pPr>
            <a:r>
              <a:rPr sz="2178" i="1" u="heavy" dirty="0">
                <a:solidFill>
                  <a:srgbClr val="009A9A"/>
                </a:solidFill>
                <a:uFill>
                  <a:solidFill>
                    <a:srgbClr val="009999"/>
                  </a:solidFill>
                </a:uFill>
                <a:latin typeface="Verdana"/>
                <a:cs typeface="Verdana"/>
                <a:hlinkClick r:id="rId2"/>
              </a:rPr>
              <a:t>JUST-JUDICIAL-TRAINING@ec.europa.eu</a:t>
            </a:r>
            <a:endParaRPr sz="2178">
              <a:solidFill>
                <a:prstClr val="black"/>
              </a:solidFill>
              <a:latin typeface="Verdana"/>
              <a:cs typeface="Verdana"/>
            </a:endParaRPr>
          </a:p>
        </p:txBody>
      </p:sp>
      <p:sp>
        <p:nvSpPr>
          <p:cNvPr id="4" name="object 4"/>
          <p:cNvSpPr txBox="1">
            <a:spLocks noGrp="1"/>
          </p:cNvSpPr>
          <p:nvPr>
            <p:ph type="title"/>
          </p:nvPr>
        </p:nvSpPr>
        <p:spPr>
          <a:xfrm>
            <a:off x="4958315" y="2036901"/>
            <a:ext cx="3635446" cy="430664"/>
          </a:xfrm>
          <a:prstGeom prst="rect">
            <a:avLst/>
          </a:prstGeom>
        </p:spPr>
        <p:txBody>
          <a:bodyPr vert="horz" wrap="square" lIns="0" tIns="11526" rIns="0" bIns="0" rtlCol="0">
            <a:spAutoFit/>
          </a:bodyPr>
          <a:lstStyle/>
          <a:p>
            <a:pPr marL="221309">
              <a:spcBef>
                <a:spcPts val="91"/>
              </a:spcBef>
            </a:pPr>
            <a:r>
              <a:rPr spc="-5" dirty="0"/>
              <a:t>Any</a:t>
            </a:r>
            <a:r>
              <a:rPr spc="-86" dirty="0"/>
              <a:t> </a:t>
            </a:r>
            <a:r>
              <a:rPr spc="-5" dirty="0"/>
              <a:t>questions?</a:t>
            </a:r>
          </a:p>
        </p:txBody>
      </p:sp>
    </p:spTree>
    <p:extLst>
      <p:ext uri="{BB962C8B-B14F-4D97-AF65-F5344CB8AC3E}">
        <p14:creationId xmlns:p14="http://schemas.microsoft.com/office/powerpoint/2010/main" val="3381903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A70B-515B-4851-9DF6-A16F78F54797}"/>
              </a:ext>
            </a:extLst>
          </p:cNvPr>
          <p:cNvSpPr>
            <a:spLocks noGrp="1"/>
          </p:cNvSpPr>
          <p:nvPr>
            <p:ph type="title"/>
          </p:nvPr>
        </p:nvSpPr>
        <p:spPr/>
        <p:txBody>
          <a:bodyPr>
            <a:normAutofit/>
          </a:bodyPr>
          <a:lstStyle/>
          <a:p>
            <a:pPr algn="just"/>
            <a:r>
              <a:rPr lang="fr-BE" sz="3600" dirty="0"/>
              <a:t>WORKSHOP 1b</a:t>
            </a:r>
            <a:endParaRPr lang="en-GB" sz="3600" u="sng" dirty="0"/>
          </a:p>
        </p:txBody>
      </p:sp>
      <p:sp>
        <p:nvSpPr>
          <p:cNvPr id="3" name="Content Placeholder 2">
            <a:extLst>
              <a:ext uri="{FF2B5EF4-FFF2-40B4-BE49-F238E27FC236}">
                <a16:creationId xmlns:a16="http://schemas.microsoft.com/office/drawing/2014/main" id="{43615BF0-A303-4D44-8A73-1C7339D790CA}"/>
              </a:ext>
            </a:extLst>
          </p:cNvPr>
          <p:cNvSpPr>
            <a:spLocks noGrp="1"/>
          </p:cNvSpPr>
          <p:nvPr>
            <p:ph idx="1"/>
          </p:nvPr>
        </p:nvSpPr>
        <p:spPr>
          <a:xfrm>
            <a:off x="838200" y="3429000"/>
            <a:ext cx="10515600" cy="2835247"/>
          </a:xfrm>
        </p:spPr>
        <p:txBody>
          <a:bodyPr>
            <a:normAutofit/>
          </a:bodyPr>
          <a:lstStyle/>
          <a:p>
            <a:r>
              <a:rPr lang="en-GB" b="1" dirty="0"/>
              <a:t>Jonathan Goldsmith</a:t>
            </a:r>
            <a:r>
              <a:rPr lang="en-GB" dirty="0"/>
              <a:t>,</a:t>
            </a:r>
            <a:r>
              <a:rPr lang="en-GB" b="1" dirty="0"/>
              <a:t> </a:t>
            </a:r>
            <a:r>
              <a:rPr lang="en-GB" dirty="0"/>
              <a:t>European Lawyers Foundation (ELF)</a:t>
            </a:r>
            <a:endParaRPr lang="fr-FR" dirty="0"/>
          </a:p>
          <a:p>
            <a:r>
              <a:rPr lang="en-GB" b="1" dirty="0"/>
              <a:t>Emmanuelle Cretin-</a:t>
            </a:r>
            <a:r>
              <a:rPr lang="en-GB" b="1" dirty="0" err="1"/>
              <a:t>Magand</a:t>
            </a:r>
            <a:r>
              <a:rPr lang="en-GB" b="1" dirty="0"/>
              <a:t>, </a:t>
            </a:r>
            <a:r>
              <a:rPr lang="en-GB" dirty="0"/>
              <a:t>DG Justice and Consumers</a:t>
            </a:r>
            <a:endParaRPr lang="fr-FR" dirty="0"/>
          </a:p>
          <a:p>
            <a:r>
              <a:rPr lang="en-GB" b="1" dirty="0"/>
              <a:t>Andrzej </a:t>
            </a:r>
            <a:r>
              <a:rPr lang="en-GB" b="1" dirty="0" err="1"/>
              <a:t>Urbanik</a:t>
            </a:r>
            <a:r>
              <a:rPr lang="en-GB" dirty="0"/>
              <a:t>, DG Justice and Consumers</a:t>
            </a:r>
            <a:endParaRPr lang="fr-FR" dirty="0"/>
          </a:p>
          <a:p>
            <a:r>
              <a:rPr lang="en-GB" b="1" dirty="0"/>
              <a:t>Jean-Philippe Rageade</a:t>
            </a:r>
            <a:r>
              <a:rPr lang="en-GB" dirty="0"/>
              <a:t>, ERA, Deputy Director /Director of Programmes </a:t>
            </a:r>
            <a:endParaRPr lang="fr-FR" dirty="0"/>
          </a:p>
        </p:txBody>
      </p:sp>
    </p:spTree>
    <p:extLst>
      <p:ext uri="{BB962C8B-B14F-4D97-AF65-F5344CB8AC3E}">
        <p14:creationId xmlns:p14="http://schemas.microsoft.com/office/powerpoint/2010/main" val="108656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7EBDA-D89A-4C8F-9241-C6A97A487B28}"/>
              </a:ext>
            </a:extLst>
          </p:cNvPr>
          <p:cNvSpPr>
            <a:spLocks noGrp="1"/>
          </p:cNvSpPr>
          <p:nvPr>
            <p:ph type="title"/>
          </p:nvPr>
        </p:nvSpPr>
        <p:spPr>
          <a:xfrm>
            <a:off x="838200" y="2788626"/>
            <a:ext cx="10515600" cy="872373"/>
          </a:xfrm>
        </p:spPr>
        <p:txBody>
          <a:bodyPr>
            <a:normAutofit/>
          </a:bodyPr>
          <a:lstStyle/>
          <a:p>
            <a:r>
              <a:rPr lang="en-GB" sz="4000" dirty="0"/>
              <a:t>EU funds for training of Lawyers</a:t>
            </a:r>
            <a:endParaRPr lang="fr-FR" sz="4000" dirty="0"/>
          </a:p>
        </p:txBody>
      </p:sp>
      <p:sp>
        <p:nvSpPr>
          <p:cNvPr id="3" name="Espace réservé du contenu 2">
            <a:extLst>
              <a:ext uri="{FF2B5EF4-FFF2-40B4-BE49-F238E27FC236}">
                <a16:creationId xmlns:a16="http://schemas.microsoft.com/office/drawing/2014/main" id="{449BF378-48DB-4E05-8C88-FB7167731EAD}"/>
              </a:ext>
            </a:extLst>
          </p:cNvPr>
          <p:cNvSpPr>
            <a:spLocks noGrp="1"/>
          </p:cNvSpPr>
          <p:nvPr>
            <p:ph idx="1"/>
          </p:nvPr>
        </p:nvSpPr>
        <p:spPr>
          <a:xfrm>
            <a:off x="1057923" y="3346881"/>
            <a:ext cx="9827580" cy="1185039"/>
          </a:xfrm>
        </p:spPr>
        <p:txBody>
          <a:bodyPr/>
          <a:lstStyle/>
          <a:p>
            <a:pPr marL="0" indent="0" algn="r">
              <a:buNone/>
            </a:pPr>
            <a:endParaRPr lang="en-GB" dirty="0"/>
          </a:p>
          <a:p>
            <a:pPr marL="0" indent="0" algn="ctr">
              <a:buNone/>
            </a:pPr>
            <a:r>
              <a:rPr lang="en-GB" sz="3200" dirty="0"/>
              <a:t>ANDRZEJ URBANIK</a:t>
            </a:r>
            <a:endParaRPr lang="fr-FR" sz="3200" dirty="0"/>
          </a:p>
        </p:txBody>
      </p:sp>
    </p:spTree>
    <p:extLst>
      <p:ext uri="{BB962C8B-B14F-4D97-AF65-F5344CB8AC3E}">
        <p14:creationId xmlns:p14="http://schemas.microsoft.com/office/powerpoint/2010/main" val="3329224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5560" y="1772816"/>
            <a:ext cx="7848872" cy="1656184"/>
          </a:xfrm>
        </p:spPr>
        <p:txBody>
          <a:bodyPr/>
          <a:lstStyle/>
          <a:p>
            <a:pPr algn="ctr"/>
            <a:r>
              <a:rPr lang="fr-BE" dirty="0"/>
              <a:t>Action </a:t>
            </a:r>
            <a:r>
              <a:rPr lang="fr-BE" dirty="0" err="1"/>
              <a:t>grants</a:t>
            </a:r>
            <a:r>
              <a:rPr lang="fr-BE" dirty="0"/>
              <a:t> by DG Justice </a:t>
            </a:r>
            <a:r>
              <a:rPr lang="pl-PL" dirty="0"/>
              <a:t>&amp; </a:t>
            </a:r>
            <a:r>
              <a:rPr lang="pl-PL" dirty="0" err="1"/>
              <a:t>Consumers</a:t>
            </a:r>
            <a:endParaRPr lang="pl-PL" dirty="0"/>
          </a:p>
          <a:p>
            <a:endParaRPr lang="fr-BE" dirty="0"/>
          </a:p>
          <a:p>
            <a:r>
              <a:rPr lang="fr-BE" u="sng" dirty="0"/>
              <a:t>The </a:t>
            </a:r>
            <a:r>
              <a:rPr lang="pl-PL" u="sng" dirty="0"/>
              <a:t>NEW </a:t>
            </a:r>
            <a:r>
              <a:rPr lang="fr-BE" u="sng" dirty="0"/>
              <a:t>application </a:t>
            </a:r>
            <a:r>
              <a:rPr lang="fr-BE" u="sng" dirty="0" err="1"/>
              <a:t>procedure</a:t>
            </a:r>
            <a:endParaRPr lang="pl-PL" u="sng" dirty="0"/>
          </a:p>
          <a:p>
            <a:endParaRPr lang="pl-PL" u="sng" dirty="0"/>
          </a:p>
          <a:p>
            <a:r>
              <a:rPr lang="pl-PL" sz="1500" u="sng" dirty="0"/>
              <a:t>CCBE Workshop </a:t>
            </a:r>
          </a:p>
          <a:p>
            <a:r>
              <a:rPr lang="pl-PL" sz="1500" u="sng" dirty="0"/>
              <a:t>EU </a:t>
            </a:r>
            <a:r>
              <a:rPr lang="pl-PL" sz="1500" u="sng" dirty="0" err="1"/>
              <a:t>Funds</a:t>
            </a:r>
            <a:r>
              <a:rPr lang="pl-PL" sz="1500" u="sng" dirty="0"/>
              <a:t> for </a:t>
            </a:r>
            <a:r>
              <a:rPr lang="pl-PL" sz="1500" u="sng" dirty="0" err="1"/>
              <a:t>training</a:t>
            </a:r>
            <a:r>
              <a:rPr lang="pl-PL" sz="1500" u="sng" dirty="0"/>
              <a:t> and </a:t>
            </a:r>
            <a:r>
              <a:rPr lang="pl-PL" sz="1500" u="sng" dirty="0" err="1"/>
              <a:t>lawyers</a:t>
            </a:r>
            <a:r>
              <a:rPr lang="pl-PL" sz="1500" u="sng" dirty="0"/>
              <a:t> </a:t>
            </a:r>
          </a:p>
          <a:p>
            <a:endParaRPr lang="pl-PL" sz="1500" u="sng" dirty="0"/>
          </a:p>
          <a:p>
            <a:r>
              <a:rPr lang="pl-PL" sz="1500" u="sng" dirty="0"/>
              <a:t>14 </a:t>
            </a:r>
            <a:r>
              <a:rPr lang="pl-PL" sz="1500" u="sng" dirty="0" err="1"/>
              <a:t>December</a:t>
            </a:r>
            <a:r>
              <a:rPr lang="pl-PL" sz="1500" u="sng" dirty="0"/>
              <a:t> 2017</a:t>
            </a:r>
          </a:p>
          <a:p>
            <a:endParaRPr lang="pl-PL" sz="1500" u="sng" dirty="0"/>
          </a:p>
          <a:p>
            <a:r>
              <a:rPr lang="pl-PL" sz="1500" u="sng" dirty="0"/>
              <a:t>Andrzej Urbanik</a:t>
            </a:r>
          </a:p>
          <a:p>
            <a:r>
              <a:rPr lang="pl-PL" sz="1500" u="sng" dirty="0"/>
              <a:t>DG </a:t>
            </a:r>
            <a:r>
              <a:rPr lang="pl-PL" sz="1500" u="sng" dirty="0" err="1"/>
              <a:t>Justice</a:t>
            </a:r>
            <a:r>
              <a:rPr lang="pl-PL" sz="1500" u="sng" dirty="0"/>
              <a:t> and </a:t>
            </a:r>
            <a:r>
              <a:rPr lang="pl-PL" sz="1500" u="sng" dirty="0" err="1"/>
              <a:t>Consumers</a:t>
            </a:r>
            <a:endParaRPr lang="pl-PL" sz="1500" u="sng" dirty="0"/>
          </a:p>
          <a:p>
            <a:r>
              <a:rPr lang="pl-PL" sz="1500" u="sng" dirty="0"/>
              <a:t>Unit 0.4 </a:t>
            </a:r>
            <a:r>
              <a:rPr lang="pl-PL" sz="1500" u="sng" dirty="0" err="1"/>
              <a:t>Programme</a:t>
            </a:r>
            <a:r>
              <a:rPr lang="pl-PL" sz="1500" u="sng" dirty="0"/>
              <a:t> and </a:t>
            </a:r>
            <a:r>
              <a:rPr lang="pl-PL" sz="1500" u="sng" dirty="0" err="1"/>
              <a:t>financial</a:t>
            </a:r>
            <a:r>
              <a:rPr lang="pl-PL" sz="1500" u="sng" dirty="0"/>
              <a:t> management</a:t>
            </a:r>
            <a:endParaRPr lang="en-GB" sz="1500" u="sng" dirty="0"/>
          </a:p>
        </p:txBody>
      </p:sp>
    </p:spTree>
    <p:extLst>
      <p:ext uri="{BB962C8B-B14F-4D97-AF65-F5344CB8AC3E}">
        <p14:creationId xmlns:p14="http://schemas.microsoft.com/office/powerpoint/2010/main" val="3458723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313" y="1556272"/>
            <a:ext cx="8229600" cy="576585"/>
          </a:xfrm>
        </p:spPr>
        <p:txBody>
          <a:bodyPr/>
          <a:lstStyle/>
          <a:p>
            <a:pPr algn="ctr"/>
            <a:br>
              <a:rPr lang="pl-PL" dirty="0"/>
            </a:br>
            <a:br>
              <a:rPr lang="pl-PL" dirty="0"/>
            </a:br>
            <a:r>
              <a:rPr lang="pl-PL" sz="2400" dirty="0" err="1"/>
              <a:t>Transition</a:t>
            </a:r>
            <a:r>
              <a:rPr lang="pl-PL" sz="2400" dirty="0"/>
              <a:t>– from PRIAMOS to </a:t>
            </a:r>
            <a:r>
              <a:rPr lang="pl-PL" sz="2400" dirty="0" err="1"/>
              <a:t>Participant</a:t>
            </a:r>
            <a:r>
              <a:rPr lang="pl-PL" sz="2400" dirty="0"/>
              <a:t> Portal (PP):</a:t>
            </a:r>
            <a:br>
              <a:rPr lang="pl-PL" dirty="0"/>
            </a:br>
            <a:br>
              <a:rPr lang="fr-BE" dirty="0"/>
            </a:br>
            <a:r>
              <a:rPr lang="fr-BE" dirty="0"/>
              <a:t>  </a:t>
            </a:r>
            <a:endParaRPr lang="en-US" dirty="0"/>
          </a:p>
        </p:txBody>
      </p:sp>
      <p:sp>
        <p:nvSpPr>
          <p:cNvPr id="3" name="Content Placeholder 2"/>
          <p:cNvSpPr>
            <a:spLocks noGrp="1"/>
          </p:cNvSpPr>
          <p:nvPr>
            <p:ph idx="1"/>
          </p:nvPr>
        </p:nvSpPr>
        <p:spPr>
          <a:xfrm>
            <a:off x="1981200" y="1916832"/>
            <a:ext cx="8229600" cy="4281860"/>
          </a:xfrm>
        </p:spPr>
        <p:txBody>
          <a:bodyPr/>
          <a:lstStyle/>
          <a:p>
            <a:pPr>
              <a:spcBef>
                <a:spcPts val="1200"/>
              </a:spcBef>
              <a:spcAft>
                <a:spcPts val="1200"/>
              </a:spcAft>
              <a:buNone/>
            </a:pPr>
            <a:r>
              <a:rPr lang="pl-PL" sz="1600" dirty="0"/>
              <a:t> </a:t>
            </a:r>
          </a:p>
          <a:p>
            <a:pPr>
              <a:spcBef>
                <a:spcPts val="1200"/>
              </a:spcBef>
              <a:spcAft>
                <a:spcPts val="1200"/>
              </a:spcAft>
              <a:buNone/>
            </a:pPr>
            <a:endParaRPr lang="pl-PL" sz="1600" dirty="0"/>
          </a:p>
          <a:p>
            <a:pPr>
              <a:spcBef>
                <a:spcPts val="1200"/>
              </a:spcBef>
              <a:spcAft>
                <a:spcPts val="1200"/>
              </a:spcAft>
              <a:buNone/>
            </a:pPr>
            <a:endParaRPr lang="pl-PL" sz="1600" dirty="0"/>
          </a:p>
          <a:p>
            <a:pPr>
              <a:spcBef>
                <a:spcPts val="1200"/>
              </a:spcBef>
              <a:spcAft>
                <a:spcPts val="1200"/>
              </a:spcAft>
              <a:buNone/>
            </a:pPr>
            <a:endParaRPr lang="pl-PL" sz="1600" dirty="0"/>
          </a:p>
          <a:p>
            <a:pPr>
              <a:spcBef>
                <a:spcPts val="1200"/>
              </a:spcBef>
              <a:spcAft>
                <a:spcPts val="1200"/>
              </a:spcAft>
              <a:buNone/>
            </a:pPr>
            <a:endParaRPr lang="pl-PL" sz="1600" dirty="0"/>
          </a:p>
          <a:p>
            <a:pPr>
              <a:spcBef>
                <a:spcPts val="1200"/>
              </a:spcBef>
              <a:spcAft>
                <a:spcPts val="1200"/>
              </a:spcAft>
              <a:buNone/>
            </a:pPr>
            <a:br>
              <a:rPr lang="pl-PL" sz="1600" dirty="0">
                <a:hlinkClick r:id="rId3"/>
              </a:rPr>
            </a:br>
            <a:r>
              <a:rPr lang="fr-BE" sz="1600" dirty="0">
                <a:hlinkClick r:id="rId3"/>
              </a:rPr>
              <a:t>http://ec.europa.eu/research/participants/portal/desktop/en/opportunities/index.html</a:t>
            </a:r>
            <a:r>
              <a:rPr lang="pl-PL" sz="1600" dirty="0"/>
              <a:t> </a:t>
            </a:r>
            <a:endParaRPr lang="fr-BE" sz="1600" dirty="0"/>
          </a:p>
          <a:p>
            <a:pPr>
              <a:spcBef>
                <a:spcPts val="1200"/>
              </a:spcBef>
              <a:spcAft>
                <a:spcPts val="1200"/>
              </a:spcAft>
              <a:buNone/>
            </a:pPr>
            <a:r>
              <a:rPr lang="pl-PL" sz="1600" dirty="0"/>
              <a:t>	</a:t>
            </a:r>
          </a:p>
          <a:p>
            <a:pPr>
              <a:spcBef>
                <a:spcPts val="1200"/>
              </a:spcBef>
              <a:spcAft>
                <a:spcPts val="1200"/>
              </a:spcAft>
              <a:buFontTx/>
              <a:buChar char="-"/>
            </a:pPr>
            <a:endParaRPr lang="pl-PL" sz="1600" dirty="0"/>
          </a:p>
          <a:p>
            <a:pPr>
              <a:spcBef>
                <a:spcPts val="1200"/>
              </a:spcBef>
              <a:spcAft>
                <a:spcPts val="1200"/>
              </a:spcAft>
              <a:buNone/>
            </a:pPr>
            <a:endParaRPr lang="fr-BE" sz="16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564" y="2515456"/>
            <a:ext cx="4222975" cy="2264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3728" y="2492896"/>
            <a:ext cx="3715699" cy="225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5591944" y="3435312"/>
            <a:ext cx="978408" cy="484632"/>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srgbClr val="FFFFFF"/>
              </a:solidFill>
              <a:latin typeface="Verdana"/>
            </a:endParaRPr>
          </a:p>
        </p:txBody>
      </p:sp>
    </p:spTree>
    <p:extLst>
      <p:ext uri="{BB962C8B-B14F-4D97-AF65-F5344CB8AC3E}">
        <p14:creationId xmlns:p14="http://schemas.microsoft.com/office/powerpoint/2010/main" val="3748339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400" dirty="0" err="1"/>
              <a:t>Main</a:t>
            </a:r>
            <a:r>
              <a:rPr lang="pl-PL" sz="2400" dirty="0"/>
              <a:t> </a:t>
            </a:r>
            <a:r>
              <a:rPr lang="pl-PL" sz="2400" dirty="0" err="1"/>
              <a:t>consequences</a:t>
            </a:r>
            <a:r>
              <a:rPr lang="pl-PL" sz="2400" dirty="0"/>
              <a:t>:</a:t>
            </a:r>
            <a:endParaRPr lang="en-GB" sz="2400" dirty="0"/>
          </a:p>
        </p:txBody>
      </p:sp>
      <p:sp>
        <p:nvSpPr>
          <p:cNvPr id="3" name="Content Placeholder 2"/>
          <p:cNvSpPr>
            <a:spLocks noGrp="1"/>
          </p:cNvSpPr>
          <p:nvPr>
            <p:ph idx="1"/>
          </p:nvPr>
        </p:nvSpPr>
        <p:spPr/>
        <p:txBody>
          <a:bodyPr/>
          <a:lstStyle/>
          <a:p>
            <a:r>
              <a:rPr lang="pl-PL" sz="2200" dirty="0" err="1"/>
              <a:t>different</a:t>
            </a:r>
            <a:r>
              <a:rPr lang="pl-PL" sz="2200" dirty="0"/>
              <a:t> </a:t>
            </a:r>
            <a:r>
              <a:rPr lang="pl-PL" sz="2200" dirty="0" err="1"/>
              <a:t>interface</a:t>
            </a:r>
            <a:r>
              <a:rPr lang="pl-PL" sz="2200" dirty="0"/>
              <a:t>, </a:t>
            </a:r>
          </a:p>
          <a:p>
            <a:endParaRPr lang="pl-PL" sz="2200" dirty="0"/>
          </a:p>
          <a:p>
            <a:r>
              <a:rPr lang="pl-PL" sz="2200" dirty="0" err="1"/>
              <a:t>changes</a:t>
            </a:r>
            <a:r>
              <a:rPr lang="pl-PL" sz="2200" dirty="0"/>
              <a:t> in </a:t>
            </a:r>
            <a:r>
              <a:rPr lang="pl-PL" sz="2200" dirty="0" err="1"/>
              <a:t>terminology</a:t>
            </a:r>
            <a:r>
              <a:rPr lang="pl-PL" sz="2200" dirty="0"/>
              <a:t> (i.e. </a:t>
            </a:r>
            <a:r>
              <a:rPr lang="pl-PL" sz="2200" dirty="0" err="1"/>
              <a:t>call</a:t>
            </a:r>
            <a:r>
              <a:rPr lang="pl-PL" sz="2200" dirty="0"/>
              <a:t> </a:t>
            </a:r>
            <a:r>
              <a:rPr lang="pl-PL" sz="2200" dirty="0" err="1"/>
              <a:t>becomes</a:t>
            </a:r>
            <a:r>
              <a:rPr lang="pl-PL" sz="2200" dirty="0"/>
              <a:t> </a:t>
            </a:r>
            <a:r>
              <a:rPr lang="pl-PL" sz="2200" dirty="0" err="1"/>
              <a:t>topic</a:t>
            </a:r>
            <a:r>
              <a:rPr lang="pl-PL" sz="2200" dirty="0"/>
              <a:t>),</a:t>
            </a:r>
          </a:p>
          <a:p>
            <a:endParaRPr lang="pl-PL" sz="2200" dirty="0"/>
          </a:p>
          <a:p>
            <a:r>
              <a:rPr lang="pl-PL" sz="2200" dirty="0" err="1"/>
              <a:t>differences</a:t>
            </a:r>
            <a:r>
              <a:rPr lang="pl-PL" sz="2200" dirty="0"/>
              <a:t> in the </a:t>
            </a:r>
            <a:r>
              <a:rPr lang="pl-PL" sz="2200" dirty="0" err="1"/>
              <a:t>application</a:t>
            </a:r>
            <a:r>
              <a:rPr lang="pl-PL" sz="2200" dirty="0"/>
              <a:t> </a:t>
            </a:r>
            <a:r>
              <a:rPr lang="pl-PL" sz="2200" dirty="0" err="1"/>
              <a:t>procedure</a:t>
            </a:r>
            <a:r>
              <a:rPr lang="pl-PL" sz="2200" dirty="0"/>
              <a:t>, </a:t>
            </a:r>
          </a:p>
          <a:p>
            <a:endParaRPr lang="pl-PL" sz="2200" dirty="0"/>
          </a:p>
          <a:p>
            <a:r>
              <a:rPr lang="pl-PL" sz="2200" dirty="0" err="1"/>
              <a:t>different</a:t>
            </a:r>
            <a:r>
              <a:rPr lang="pl-PL" sz="2200" dirty="0"/>
              <a:t> </a:t>
            </a:r>
            <a:r>
              <a:rPr lang="pl-PL" sz="2200" dirty="0" err="1"/>
              <a:t>annexes</a:t>
            </a:r>
            <a:r>
              <a:rPr lang="pl-PL" sz="2200" dirty="0"/>
              <a:t>,</a:t>
            </a:r>
          </a:p>
          <a:p>
            <a:pPr marL="0" indent="0">
              <a:buNone/>
            </a:pPr>
            <a:endParaRPr lang="pl-PL" sz="2200" dirty="0"/>
          </a:p>
        </p:txBody>
      </p:sp>
    </p:spTree>
    <p:extLst>
      <p:ext uri="{BB962C8B-B14F-4D97-AF65-F5344CB8AC3E}">
        <p14:creationId xmlns:p14="http://schemas.microsoft.com/office/powerpoint/2010/main" val="702314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1357299"/>
            <a:ext cx="8229600" cy="936625"/>
          </a:xfrm>
        </p:spPr>
        <p:txBody>
          <a:bodyPr/>
          <a:lstStyle/>
          <a:p>
            <a:r>
              <a:rPr lang="pl-PL" sz="2400" dirty="0"/>
              <a:t>How to </a:t>
            </a:r>
            <a:r>
              <a:rPr lang="pl-PL" sz="2400" dirty="0" err="1"/>
              <a:t>work</a:t>
            </a:r>
            <a:r>
              <a:rPr lang="pl-PL" sz="2400" dirty="0"/>
              <a:t> with </a:t>
            </a:r>
            <a:r>
              <a:rPr lang="pl-PL" sz="2400" dirty="0" err="1"/>
              <a:t>Participant</a:t>
            </a:r>
            <a:r>
              <a:rPr lang="pl-PL" sz="2400" dirty="0"/>
              <a:t> Portal?</a:t>
            </a:r>
            <a:endParaRPr lang="en-US" sz="2400" dirty="0"/>
          </a:p>
        </p:txBody>
      </p:sp>
      <p:sp>
        <p:nvSpPr>
          <p:cNvPr id="3" name="Content Placeholder 2"/>
          <p:cNvSpPr>
            <a:spLocks noGrp="1"/>
          </p:cNvSpPr>
          <p:nvPr>
            <p:ph idx="1"/>
          </p:nvPr>
        </p:nvSpPr>
        <p:spPr/>
        <p:txBody>
          <a:bodyPr/>
          <a:lstStyle/>
          <a:p>
            <a:pPr marL="171450" indent="-171450">
              <a:buFontTx/>
              <a:buChar char="-"/>
            </a:pPr>
            <a:r>
              <a:rPr lang="pl-PL" sz="2000" dirty="0" err="1"/>
              <a:t>Check</a:t>
            </a:r>
            <a:r>
              <a:rPr lang="pl-PL" sz="2000" dirty="0"/>
              <a:t> </a:t>
            </a:r>
            <a:r>
              <a:rPr lang="pl-PL" sz="2000" dirty="0" err="1"/>
              <a:t>regularly</a:t>
            </a:r>
            <a:r>
              <a:rPr lang="pl-PL" sz="2000" dirty="0"/>
              <a:t> </a:t>
            </a:r>
            <a:r>
              <a:rPr lang="pl-PL" sz="2000" dirty="0" err="1"/>
              <a:t>funding</a:t>
            </a:r>
            <a:r>
              <a:rPr lang="pl-PL" sz="2000" dirty="0"/>
              <a:t> </a:t>
            </a:r>
            <a:r>
              <a:rPr lang="pl-PL" sz="2000" dirty="0" err="1"/>
              <a:t>opportunities</a:t>
            </a:r>
            <a:r>
              <a:rPr lang="pl-PL" sz="2000" dirty="0"/>
              <a:t> on the </a:t>
            </a:r>
            <a:r>
              <a:rPr lang="pl-PL" sz="2000" dirty="0" err="1"/>
              <a:t>Participant</a:t>
            </a:r>
            <a:r>
              <a:rPr lang="pl-PL" sz="2000" dirty="0"/>
              <a:t> Portal, </a:t>
            </a:r>
            <a:r>
              <a:rPr lang="pl-PL" sz="2000" dirty="0" err="1"/>
              <a:t>select</a:t>
            </a:r>
            <a:r>
              <a:rPr lang="pl-PL" sz="2000" dirty="0"/>
              <a:t> the </a:t>
            </a:r>
            <a:r>
              <a:rPr lang="pl-PL" sz="2000" dirty="0" err="1"/>
              <a:t>Justice</a:t>
            </a:r>
            <a:r>
              <a:rPr lang="pl-PL" sz="2000" dirty="0"/>
              <a:t> (</a:t>
            </a:r>
            <a:r>
              <a:rPr lang="pl-PL" sz="2000" dirty="0" err="1"/>
              <a:t>or</a:t>
            </a:r>
            <a:r>
              <a:rPr lang="pl-PL" sz="2000" dirty="0"/>
              <a:t> REC) </a:t>
            </a:r>
            <a:r>
              <a:rPr lang="pl-PL" sz="2000" dirty="0" err="1"/>
              <a:t>programme</a:t>
            </a:r>
            <a:r>
              <a:rPr lang="pl-PL" sz="2000" dirty="0"/>
              <a:t>, </a:t>
            </a:r>
          </a:p>
          <a:p>
            <a:pPr marL="171450" indent="-171450">
              <a:buFontTx/>
              <a:buChar char="-"/>
            </a:pPr>
            <a:endParaRPr lang="pl-PL" sz="2000" dirty="0"/>
          </a:p>
          <a:p>
            <a:pPr marL="171450" indent="-171450">
              <a:buFontTx/>
              <a:buChar char="-"/>
            </a:pPr>
            <a:r>
              <a:rPr lang="pl-PL" sz="2000" dirty="0" err="1"/>
              <a:t>check</a:t>
            </a:r>
            <a:r>
              <a:rPr lang="pl-PL" sz="2000" dirty="0"/>
              <a:t> </a:t>
            </a:r>
            <a:r>
              <a:rPr lang="pl-PL" sz="2000" dirty="0" err="1"/>
              <a:t>what</a:t>
            </a:r>
            <a:r>
              <a:rPr lang="pl-PL" sz="2000" dirty="0"/>
              <a:t> </a:t>
            </a:r>
            <a:r>
              <a:rPr lang="pl-PL" sz="2000" dirty="0" err="1"/>
              <a:t>is</a:t>
            </a:r>
            <a:r>
              <a:rPr lang="pl-PL" sz="2000" dirty="0"/>
              <a:t> the </a:t>
            </a:r>
            <a:r>
              <a:rPr lang="pl-PL" sz="2000" dirty="0" err="1"/>
              <a:t>submission</a:t>
            </a:r>
            <a:r>
              <a:rPr lang="pl-PL" sz="2000" dirty="0"/>
              <a:t> </a:t>
            </a:r>
            <a:r>
              <a:rPr lang="pl-PL" sz="2000" dirty="0" err="1"/>
              <a:t>opening</a:t>
            </a:r>
            <a:r>
              <a:rPr lang="pl-PL" sz="2000" dirty="0"/>
              <a:t> </a:t>
            </a:r>
            <a:r>
              <a:rPr lang="pl-PL" sz="2000" dirty="0" err="1"/>
              <a:t>date</a:t>
            </a:r>
            <a:r>
              <a:rPr lang="pl-PL" sz="2000" dirty="0"/>
              <a:t>, </a:t>
            </a:r>
          </a:p>
          <a:p>
            <a:pPr marL="171450" indent="-171450">
              <a:buFontTx/>
              <a:buChar char="-"/>
            </a:pPr>
            <a:endParaRPr lang="pl-PL" sz="2000" dirty="0"/>
          </a:p>
          <a:p>
            <a:pPr marL="171450" indent="-171450">
              <a:buFontTx/>
              <a:buChar char="-"/>
            </a:pPr>
            <a:r>
              <a:rPr lang="pl-PL" sz="2000" dirty="0" err="1"/>
              <a:t>check</a:t>
            </a:r>
            <a:r>
              <a:rPr lang="pl-PL" sz="2000" dirty="0"/>
              <a:t> </a:t>
            </a:r>
            <a:r>
              <a:rPr lang="pl-PL" sz="2000" dirty="0" err="1"/>
              <a:t>what</a:t>
            </a:r>
            <a:r>
              <a:rPr lang="pl-PL" sz="2000" dirty="0"/>
              <a:t> </a:t>
            </a:r>
            <a:r>
              <a:rPr lang="pl-PL" sz="2000" dirty="0" err="1"/>
              <a:t>is</a:t>
            </a:r>
            <a:r>
              <a:rPr lang="pl-PL" sz="2000" dirty="0"/>
              <a:t> the </a:t>
            </a:r>
            <a:r>
              <a:rPr lang="pl-PL" sz="2000" dirty="0" err="1"/>
              <a:t>submission</a:t>
            </a:r>
            <a:r>
              <a:rPr lang="pl-PL" sz="2000" dirty="0"/>
              <a:t> </a:t>
            </a:r>
            <a:r>
              <a:rPr lang="pl-PL" sz="2000" dirty="0" err="1"/>
              <a:t>closure</a:t>
            </a:r>
            <a:r>
              <a:rPr lang="pl-PL" sz="2000" dirty="0"/>
              <a:t> </a:t>
            </a:r>
            <a:r>
              <a:rPr lang="pl-PL" sz="2000" dirty="0" err="1"/>
              <a:t>date</a:t>
            </a:r>
            <a:r>
              <a:rPr lang="pl-PL" sz="2000" dirty="0"/>
              <a:t>. </a:t>
            </a:r>
            <a:endParaRPr lang="en-GB" sz="2000" dirty="0"/>
          </a:p>
          <a:p>
            <a:pPr marL="0" indent="0">
              <a:buNone/>
            </a:pPr>
            <a:endParaRPr lang="fr-BE" sz="2000" u="sng" dirty="0"/>
          </a:p>
          <a:p>
            <a:endParaRPr lang="en-US" sz="2000" dirty="0"/>
          </a:p>
        </p:txBody>
      </p:sp>
    </p:spTree>
    <p:extLst>
      <p:ext uri="{BB962C8B-B14F-4D97-AF65-F5344CB8AC3E}">
        <p14:creationId xmlns:p14="http://schemas.microsoft.com/office/powerpoint/2010/main" val="3676815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313" y="1556272"/>
            <a:ext cx="8229600" cy="648593"/>
          </a:xfrm>
        </p:spPr>
        <p:txBody>
          <a:bodyPr/>
          <a:lstStyle/>
          <a:p>
            <a:r>
              <a:rPr lang="fr-BE" sz="2400" dirty="0"/>
              <a:t>Once the </a:t>
            </a:r>
            <a:r>
              <a:rPr lang="pl-PL" sz="2400" dirty="0" err="1"/>
              <a:t>topic</a:t>
            </a:r>
            <a:r>
              <a:rPr lang="fr-BE" sz="2400" dirty="0"/>
              <a:t> </a:t>
            </a:r>
            <a:r>
              <a:rPr lang="fr-BE" sz="2400" dirty="0" err="1"/>
              <a:t>is</a:t>
            </a:r>
            <a:r>
              <a:rPr lang="fr-BE" sz="2400" dirty="0"/>
              <a:t> </a:t>
            </a:r>
            <a:r>
              <a:rPr lang="fr-BE" sz="2400" dirty="0" err="1"/>
              <a:t>published</a:t>
            </a:r>
            <a:r>
              <a:rPr lang="pl-PL" sz="2400" dirty="0"/>
              <a:t> on the portal:</a:t>
            </a:r>
            <a:br>
              <a:rPr lang="fr-BE" sz="2400" dirty="0"/>
            </a:br>
            <a:endParaRPr lang="en-US" sz="2400" dirty="0"/>
          </a:p>
        </p:txBody>
      </p:sp>
      <p:sp>
        <p:nvSpPr>
          <p:cNvPr id="3" name="Content Placeholder 2"/>
          <p:cNvSpPr>
            <a:spLocks noGrp="1"/>
          </p:cNvSpPr>
          <p:nvPr>
            <p:ph idx="1"/>
          </p:nvPr>
        </p:nvSpPr>
        <p:spPr>
          <a:xfrm>
            <a:off x="1981200" y="2276872"/>
            <a:ext cx="8229600" cy="3921820"/>
          </a:xfrm>
        </p:spPr>
        <p:txBody>
          <a:bodyPr/>
          <a:lstStyle/>
          <a:p>
            <a:pPr>
              <a:spcBef>
                <a:spcPts val="1200"/>
              </a:spcBef>
              <a:spcAft>
                <a:spcPts val="1200"/>
              </a:spcAft>
              <a:buNone/>
            </a:pPr>
            <a:r>
              <a:rPr lang="fr-BE" sz="2000" dirty="0"/>
              <a:t>Read </a:t>
            </a:r>
            <a:r>
              <a:rPr lang="fr-BE" sz="2000" dirty="0" err="1"/>
              <a:t>carefully</a:t>
            </a:r>
            <a:r>
              <a:rPr lang="pl-PL" sz="2000" dirty="0"/>
              <a:t> the </a:t>
            </a:r>
            <a:r>
              <a:rPr lang="pl-PL" sz="2000" dirty="0" err="1"/>
              <a:t>topic</a:t>
            </a:r>
            <a:r>
              <a:rPr lang="pl-PL" sz="2000" dirty="0"/>
              <a:t> </a:t>
            </a:r>
            <a:r>
              <a:rPr lang="pl-PL" sz="2000" dirty="0" err="1"/>
              <a:t>conditions</a:t>
            </a:r>
            <a:r>
              <a:rPr lang="fr-BE" sz="2000" dirty="0"/>
              <a:t>!</a:t>
            </a:r>
          </a:p>
          <a:p>
            <a:pPr>
              <a:spcBef>
                <a:spcPts val="1200"/>
              </a:spcBef>
              <a:spcAft>
                <a:spcPts val="1200"/>
              </a:spcAft>
            </a:pPr>
            <a:r>
              <a:rPr lang="fr-BE" sz="2000" dirty="0"/>
              <a:t>Is </a:t>
            </a:r>
            <a:r>
              <a:rPr lang="fr-BE" sz="2000" dirty="0" err="1"/>
              <a:t>your</a:t>
            </a:r>
            <a:r>
              <a:rPr lang="fr-BE" sz="2000" dirty="0"/>
              <a:t> organisation </a:t>
            </a:r>
            <a:r>
              <a:rPr lang="fr-BE" sz="2000" b="1" dirty="0" err="1"/>
              <a:t>eligible</a:t>
            </a:r>
            <a:r>
              <a:rPr lang="fr-BE" sz="2000" dirty="0"/>
              <a:t> to </a:t>
            </a:r>
            <a:r>
              <a:rPr lang="fr-BE" sz="2000" dirty="0" err="1"/>
              <a:t>apply</a:t>
            </a:r>
            <a:r>
              <a:rPr lang="fr-BE" sz="2000" dirty="0"/>
              <a:t>?</a:t>
            </a:r>
          </a:p>
          <a:p>
            <a:pPr>
              <a:spcBef>
                <a:spcPts val="1200"/>
              </a:spcBef>
              <a:spcAft>
                <a:spcPts val="1200"/>
              </a:spcAft>
            </a:pPr>
            <a:r>
              <a:rPr lang="fr-BE" sz="2000" dirty="0" err="1"/>
              <a:t>Does</a:t>
            </a:r>
            <a:r>
              <a:rPr lang="fr-BE" sz="2000" dirty="0"/>
              <a:t> </a:t>
            </a:r>
            <a:r>
              <a:rPr lang="fr-BE" sz="2000" dirty="0" err="1"/>
              <a:t>your</a:t>
            </a:r>
            <a:r>
              <a:rPr lang="fr-BE" sz="2000" dirty="0"/>
              <a:t> </a:t>
            </a:r>
            <a:r>
              <a:rPr lang="fr-BE" sz="2000" dirty="0" err="1"/>
              <a:t>project</a:t>
            </a:r>
            <a:r>
              <a:rPr lang="fr-BE" sz="2000" dirty="0"/>
              <a:t> </a:t>
            </a:r>
            <a:r>
              <a:rPr lang="fr-BE" sz="2000" dirty="0" err="1"/>
              <a:t>idea</a:t>
            </a:r>
            <a:r>
              <a:rPr lang="fr-BE" sz="2000" dirty="0"/>
              <a:t> </a:t>
            </a:r>
            <a:r>
              <a:rPr lang="fr-BE" sz="2000" dirty="0" err="1"/>
              <a:t>address</a:t>
            </a:r>
            <a:r>
              <a:rPr lang="fr-BE" sz="2000" dirty="0"/>
              <a:t> the </a:t>
            </a:r>
            <a:r>
              <a:rPr lang="fr-BE" sz="2000" b="1" dirty="0" err="1"/>
              <a:t>priorities</a:t>
            </a:r>
            <a:r>
              <a:rPr lang="fr-BE" sz="2000" dirty="0"/>
              <a:t>?</a:t>
            </a:r>
          </a:p>
          <a:p>
            <a:pPr>
              <a:spcBef>
                <a:spcPts val="1200"/>
              </a:spcBef>
              <a:spcAft>
                <a:spcPts val="1200"/>
              </a:spcAft>
            </a:pPr>
            <a:r>
              <a:rPr lang="fr-BE" sz="2000" dirty="0"/>
              <a:t>Do </a:t>
            </a:r>
            <a:r>
              <a:rPr lang="fr-BE" sz="2000" dirty="0" err="1"/>
              <a:t>you</a:t>
            </a:r>
            <a:r>
              <a:rPr lang="fr-BE" sz="2000" dirty="0"/>
              <a:t> have the minimum </a:t>
            </a:r>
            <a:r>
              <a:rPr lang="fr-BE" sz="2000" b="1" dirty="0" err="1"/>
              <a:t>partnership</a:t>
            </a:r>
            <a:r>
              <a:rPr lang="fr-BE" sz="2000" dirty="0"/>
              <a:t>? Is </a:t>
            </a:r>
            <a:r>
              <a:rPr lang="fr-BE" sz="2000" dirty="0" err="1"/>
              <a:t>your</a:t>
            </a:r>
            <a:r>
              <a:rPr lang="fr-BE" sz="2000" dirty="0"/>
              <a:t> </a:t>
            </a:r>
            <a:r>
              <a:rPr lang="fr-BE" sz="2000" dirty="0" err="1"/>
              <a:t>proposed</a:t>
            </a:r>
            <a:r>
              <a:rPr lang="fr-BE" sz="2000" dirty="0"/>
              <a:t> </a:t>
            </a:r>
            <a:r>
              <a:rPr lang="fr-BE" sz="2000" dirty="0" err="1"/>
              <a:t>partnership</a:t>
            </a:r>
            <a:r>
              <a:rPr lang="fr-BE" sz="2000" dirty="0"/>
              <a:t> </a:t>
            </a:r>
            <a:r>
              <a:rPr lang="fr-BE" sz="2000" dirty="0" err="1"/>
              <a:t>appropriate</a:t>
            </a:r>
            <a:r>
              <a:rPr lang="fr-BE" sz="2000" dirty="0"/>
              <a:t> for </a:t>
            </a:r>
            <a:r>
              <a:rPr lang="fr-BE" sz="2000" dirty="0" err="1"/>
              <a:t>implementing</a:t>
            </a:r>
            <a:r>
              <a:rPr lang="fr-BE" sz="2000" dirty="0"/>
              <a:t> </a:t>
            </a:r>
            <a:r>
              <a:rPr lang="fr-BE" sz="2000" dirty="0" err="1"/>
              <a:t>your</a:t>
            </a:r>
            <a:r>
              <a:rPr lang="fr-BE" sz="2000" dirty="0"/>
              <a:t> </a:t>
            </a:r>
            <a:r>
              <a:rPr lang="fr-BE" sz="2000" dirty="0" err="1"/>
              <a:t>project</a:t>
            </a:r>
            <a:r>
              <a:rPr lang="fr-BE" sz="2000" dirty="0"/>
              <a:t>?</a:t>
            </a:r>
          </a:p>
          <a:p>
            <a:r>
              <a:rPr lang="fr-BE" sz="2000" dirty="0" err="1"/>
              <a:t>What</a:t>
            </a:r>
            <a:r>
              <a:rPr lang="fr-BE" sz="2000" dirty="0"/>
              <a:t> are the </a:t>
            </a:r>
            <a:r>
              <a:rPr lang="fr-BE" sz="2000" dirty="0" err="1"/>
              <a:t>award</a:t>
            </a:r>
            <a:r>
              <a:rPr lang="fr-BE" sz="2000" dirty="0"/>
              <a:t> </a:t>
            </a:r>
            <a:r>
              <a:rPr lang="fr-BE" sz="2000" dirty="0" err="1"/>
              <a:t>criteria</a:t>
            </a:r>
            <a:r>
              <a:rPr lang="fr-BE" sz="2000" dirty="0"/>
              <a:t> and </a:t>
            </a:r>
            <a:r>
              <a:rPr lang="fr-BE" sz="2000" dirty="0" err="1"/>
              <a:t>their</a:t>
            </a:r>
            <a:r>
              <a:rPr lang="fr-BE" sz="2000" dirty="0"/>
              <a:t> </a:t>
            </a:r>
            <a:r>
              <a:rPr lang="fr-BE" sz="2000" dirty="0" err="1"/>
              <a:t>weighting</a:t>
            </a:r>
            <a:r>
              <a:rPr lang="fr-BE" sz="2000" dirty="0"/>
              <a:t>?</a:t>
            </a:r>
            <a:r>
              <a:rPr lang="pl-PL" sz="2000" dirty="0"/>
              <a:t> DG </a:t>
            </a:r>
            <a:r>
              <a:rPr lang="pl-PL" sz="2000" dirty="0" err="1"/>
              <a:t>Justice</a:t>
            </a:r>
            <a:r>
              <a:rPr lang="pl-PL" sz="2000" dirty="0"/>
              <a:t> </a:t>
            </a:r>
            <a:r>
              <a:rPr lang="pl-PL" sz="2000" dirty="0" err="1"/>
              <a:t>will</a:t>
            </a:r>
            <a:r>
              <a:rPr lang="pl-PL" sz="2000" dirty="0"/>
              <a:t> </a:t>
            </a:r>
            <a:r>
              <a:rPr lang="pl-PL" sz="2000" dirty="0" err="1"/>
              <a:t>harmonise</a:t>
            </a:r>
            <a:r>
              <a:rPr lang="pl-PL" sz="2000" dirty="0"/>
              <a:t> the </a:t>
            </a:r>
            <a:r>
              <a:rPr lang="pl-PL" sz="2000" dirty="0" err="1"/>
              <a:t>award</a:t>
            </a:r>
            <a:r>
              <a:rPr lang="pl-PL" sz="2000" dirty="0"/>
              <a:t> </a:t>
            </a:r>
            <a:r>
              <a:rPr lang="pl-PL" sz="2000" dirty="0" err="1"/>
              <a:t>criteria</a:t>
            </a:r>
            <a:r>
              <a:rPr lang="pl-PL" sz="2000" dirty="0"/>
              <a:t> for </a:t>
            </a:r>
            <a:r>
              <a:rPr lang="pl-PL" sz="2000" dirty="0" err="1"/>
              <a:t>all</a:t>
            </a:r>
            <a:r>
              <a:rPr lang="pl-PL" sz="2000" dirty="0"/>
              <a:t> </a:t>
            </a:r>
            <a:r>
              <a:rPr lang="pl-PL" sz="2000" dirty="0" err="1"/>
              <a:t>topics</a:t>
            </a:r>
            <a:r>
              <a:rPr lang="pl-PL" sz="2000" dirty="0"/>
              <a:t> (25,30, 15,20,10)</a:t>
            </a:r>
            <a:endParaRPr lang="fr-BE" sz="2000" dirty="0"/>
          </a:p>
        </p:txBody>
      </p:sp>
    </p:spTree>
    <p:extLst>
      <p:ext uri="{BB962C8B-B14F-4D97-AF65-F5344CB8AC3E}">
        <p14:creationId xmlns:p14="http://schemas.microsoft.com/office/powerpoint/2010/main" val="1438598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340768"/>
            <a:ext cx="8229600" cy="720080"/>
          </a:xfrm>
        </p:spPr>
        <p:txBody>
          <a:bodyPr/>
          <a:lstStyle/>
          <a:p>
            <a:r>
              <a:rPr lang="fr-BE" sz="2400" dirty="0" err="1"/>
              <a:t>Preparation</a:t>
            </a:r>
            <a:r>
              <a:rPr lang="fr-BE" sz="2400" dirty="0"/>
              <a:t>  </a:t>
            </a:r>
            <a:endParaRPr lang="en-US" sz="2400" dirty="0"/>
          </a:p>
        </p:txBody>
      </p:sp>
      <p:sp>
        <p:nvSpPr>
          <p:cNvPr id="3" name="Content Placeholder 2"/>
          <p:cNvSpPr>
            <a:spLocks noGrp="1"/>
          </p:cNvSpPr>
          <p:nvPr>
            <p:ph idx="1"/>
          </p:nvPr>
        </p:nvSpPr>
        <p:spPr>
          <a:xfrm>
            <a:off x="1991544" y="1988840"/>
            <a:ext cx="8229600" cy="3993828"/>
          </a:xfrm>
        </p:spPr>
        <p:txBody>
          <a:bodyPr/>
          <a:lstStyle/>
          <a:p>
            <a:pPr>
              <a:spcBef>
                <a:spcPts val="1200"/>
              </a:spcBef>
              <a:spcAft>
                <a:spcPts val="1200"/>
              </a:spcAft>
            </a:pPr>
            <a:r>
              <a:rPr lang="pl-PL" sz="1800" dirty="0"/>
              <a:t>Start </a:t>
            </a:r>
            <a:r>
              <a:rPr lang="pl-PL" sz="1800" dirty="0" err="1"/>
              <a:t>preparing</a:t>
            </a:r>
            <a:r>
              <a:rPr lang="pl-PL" sz="1800" dirty="0"/>
              <a:t> ''</a:t>
            </a:r>
            <a:r>
              <a:rPr lang="pl-PL" sz="1800" dirty="0" err="1"/>
              <a:t>at</a:t>
            </a:r>
            <a:r>
              <a:rPr lang="pl-PL" sz="1800" dirty="0"/>
              <a:t> </a:t>
            </a:r>
            <a:r>
              <a:rPr lang="pl-PL" sz="1800" dirty="0" err="1"/>
              <a:t>least</a:t>
            </a:r>
            <a:r>
              <a:rPr lang="pl-PL" sz="1800" dirty="0"/>
              <a:t>'' </a:t>
            </a:r>
            <a:r>
              <a:rPr lang="pl-PL" sz="1800" dirty="0" err="1"/>
              <a:t>once</a:t>
            </a:r>
            <a:r>
              <a:rPr lang="pl-PL" sz="1800" dirty="0"/>
              <a:t> the </a:t>
            </a:r>
            <a:r>
              <a:rPr lang="pl-PL" sz="1800" dirty="0" err="1"/>
              <a:t>topic</a:t>
            </a:r>
            <a:r>
              <a:rPr lang="pl-PL" sz="1800" dirty="0"/>
              <a:t> </a:t>
            </a:r>
            <a:r>
              <a:rPr lang="pl-PL" sz="1800" dirty="0" err="1"/>
              <a:t>is</a:t>
            </a:r>
            <a:r>
              <a:rPr lang="pl-PL" sz="1800" dirty="0"/>
              <a:t> </a:t>
            </a:r>
            <a:r>
              <a:rPr lang="pl-PL" sz="1800" dirty="0" err="1"/>
              <a:t>published</a:t>
            </a:r>
            <a:r>
              <a:rPr lang="pl-PL" sz="1800" dirty="0"/>
              <a:t> (</a:t>
            </a:r>
            <a:r>
              <a:rPr lang="pl-PL" sz="1800" dirty="0" err="1"/>
              <a:t>it</a:t>
            </a:r>
            <a:r>
              <a:rPr lang="pl-PL" sz="1800" dirty="0"/>
              <a:t> </a:t>
            </a:r>
            <a:r>
              <a:rPr lang="pl-PL" sz="1800" dirty="0" err="1"/>
              <a:t>may</a:t>
            </a:r>
            <a:r>
              <a:rPr lang="pl-PL" sz="1800" dirty="0"/>
              <a:t> be a </a:t>
            </a:r>
            <a:r>
              <a:rPr lang="pl-PL" sz="1800" dirty="0" err="1"/>
              <a:t>few</a:t>
            </a:r>
            <a:r>
              <a:rPr lang="pl-PL" sz="1800" dirty="0"/>
              <a:t> </a:t>
            </a:r>
            <a:r>
              <a:rPr lang="pl-PL" sz="1800" dirty="0" err="1"/>
              <a:t>weeks</a:t>
            </a:r>
            <a:r>
              <a:rPr lang="pl-PL" sz="1800" dirty="0"/>
              <a:t>/</a:t>
            </a:r>
            <a:r>
              <a:rPr lang="pl-PL" sz="1800" dirty="0" err="1"/>
              <a:t>months</a:t>
            </a:r>
            <a:r>
              <a:rPr lang="pl-PL" sz="1800" dirty="0"/>
              <a:t> </a:t>
            </a:r>
            <a:r>
              <a:rPr lang="pl-PL" sz="1800" dirty="0" err="1"/>
              <a:t>before</a:t>
            </a:r>
            <a:r>
              <a:rPr lang="pl-PL" sz="1800" dirty="0"/>
              <a:t> </a:t>
            </a:r>
            <a:r>
              <a:rPr lang="pl-PL" sz="1800" dirty="0" err="1"/>
              <a:t>it</a:t>
            </a:r>
            <a:r>
              <a:rPr lang="pl-PL" sz="1800" dirty="0"/>
              <a:t> </a:t>
            </a:r>
            <a:r>
              <a:rPr lang="pl-PL" sz="1800" dirty="0" err="1"/>
              <a:t>is</a:t>
            </a:r>
            <a:r>
              <a:rPr lang="pl-PL" sz="1800" dirty="0"/>
              <a:t> </a:t>
            </a:r>
            <a:r>
              <a:rPr lang="pl-PL" sz="1800" dirty="0" err="1"/>
              <a:t>opened</a:t>
            </a:r>
            <a:r>
              <a:rPr lang="pl-PL" sz="1800" dirty="0"/>
              <a:t> for </a:t>
            </a:r>
            <a:r>
              <a:rPr lang="pl-PL" sz="1800" dirty="0" err="1"/>
              <a:t>submission</a:t>
            </a:r>
            <a:r>
              <a:rPr lang="pl-PL" sz="1800" dirty="0"/>
              <a:t>),</a:t>
            </a:r>
          </a:p>
          <a:p>
            <a:pPr>
              <a:spcBef>
                <a:spcPts val="1200"/>
              </a:spcBef>
              <a:spcAft>
                <a:spcPts val="1200"/>
              </a:spcAft>
            </a:pPr>
            <a:r>
              <a:rPr lang="pl-PL" sz="1800" dirty="0"/>
              <a:t>Read the </a:t>
            </a:r>
            <a:r>
              <a:rPr lang="pl-PL" sz="1800" b="1" dirty="0" err="1"/>
              <a:t>new</a:t>
            </a:r>
            <a:r>
              <a:rPr lang="pl-PL" sz="1800" dirty="0"/>
              <a:t> </a:t>
            </a:r>
            <a:r>
              <a:rPr lang="pl-PL" sz="1800" b="1" dirty="0"/>
              <a:t>Guide</a:t>
            </a:r>
            <a:r>
              <a:rPr lang="pl-PL" sz="1800" dirty="0"/>
              <a:t> for </a:t>
            </a:r>
            <a:r>
              <a:rPr lang="pl-PL" sz="1800" dirty="0" err="1"/>
              <a:t>applicants</a:t>
            </a:r>
            <a:r>
              <a:rPr lang="pl-PL" sz="1800" dirty="0"/>
              <a:t>, </a:t>
            </a:r>
            <a:r>
              <a:rPr lang="pl-PL" sz="1800" dirty="0" err="1"/>
              <a:t>which</a:t>
            </a:r>
            <a:r>
              <a:rPr lang="pl-PL" sz="1800" dirty="0"/>
              <a:t> </a:t>
            </a:r>
            <a:r>
              <a:rPr lang="pl-PL" sz="1800" dirty="0" err="1"/>
              <a:t>explains</a:t>
            </a:r>
            <a:r>
              <a:rPr lang="pl-PL" sz="1800" dirty="0"/>
              <a:t> the </a:t>
            </a:r>
            <a:r>
              <a:rPr lang="pl-PL" sz="1800" dirty="0" err="1"/>
              <a:t>new</a:t>
            </a:r>
            <a:r>
              <a:rPr lang="pl-PL" sz="1800" dirty="0"/>
              <a:t> </a:t>
            </a:r>
            <a:r>
              <a:rPr lang="pl-PL" sz="1800" dirty="0" err="1"/>
              <a:t>procedure</a:t>
            </a:r>
            <a:r>
              <a:rPr lang="pl-PL" sz="1800" dirty="0"/>
              <a:t> (</a:t>
            </a:r>
            <a:r>
              <a:rPr lang="pl-PL" sz="1800" dirty="0" err="1"/>
              <a:t>available</a:t>
            </a:r>
            <a:r>
              <a:rPr lang="pl-PL" sz="1800" dirty="0"/>
              <a:t> </a:t>
            </a:r>
            <a:r>
              <a:rPr lang="pl-PL" sz="1800" dirty="0" err="1"/>
              <a:t>under</a:t>
            </a:r>
            <a:r>
              <a:rPr lang="pl-PL" sz="1800" dirty="0"/>
              <a:t> </a:t>
            </a:r>
            <a:r>
              <a:rPr lang="pl-PL" sz="1800" dirty="0" err="1"/>
              <a:t>each</a:t>
            </a:r>
            <a:r>
              <a:rPr lang="pl-PL" sz="1800" dirty="0"/>
              <a:t> </a:t>
            </a:r>
            <a:r>
              <a:rPr lang="pl-PL" sz="1800" dirty="0" err="1"/>
              <a:t>topic</a:t>
            </a:r>
            <a:r>
              <a:rPr lang="pl-PL" sz="1800" dirty="0"/>
              <a:t> </a:t>
            </a:r>
            <a:r>
              <a:rPr lang="pl-PL" sz="1800" dirty="0" err="1"/>
              <a:t>notice</a:t>
            </a:r>
            <a:r>
              <a:rPr lang="pl-PL" sz="1800" dirty="0"/>
              <a:t> on the PP) </a:t>
            </a:r>
            <a:endParaRPr lang="fr-BE" sz="1800" dirty="0"/>
          </a:p>
          <a:p>
            <a:pPr>
              <a:spcBef>
                <a:spcPts val="1200"/>
              </a:spcBef>
              <a:spcAft>
                <a:spcPts val="1200"/>
              </a:spcAft>
            </a:pPr>
            <a:r>
              <a:rPr lang="fr-BE" sz="1800" dirty="0" err="1"/>
              <a:t>Consult</a:t>
            </a:r>
            <a:r>
              <a:rPr lang="fr-BE" sz="1800" dirty="0"/>
              <a:t> </a:t>
            </a:r>
            <a:r>
              <a:rPr lang="fr-BE" sz="1800" dirty="0" err="1"/>
              <a:t>your</a:t>
            </a:r>
            <a:r>
              <a:rPr lang="fr-BE" sz="1800" dirty="0"/>
              <a:t> </a:t>
            </a:r>
            <a:r>
              <a:rPr lang="fr-BE" sz="1800" b="1" dirty="0" err="1"/>
              <a:t>partners</a:t>
            </a:r>
            <a:endParaRPr lang="fr-BE" sz="1800" dirty="0"/>
          </a:p>
          <a:p>
            <a:pPr>
              <a:spcBef>
                <a:spcPts val="1200"/>
              </a:spcBef>
              <a:spcAft>
                <a:spcPts val="1200"/>
              </a:spcAft>
            </a:pPr>
            <a:r>
              <a:rPr lang="fr-BE" sz="1800" dirty="0" err="1"/>
              <a:t>Address</a:t>
            </a:r>
            <a:r>
              <a:rPr lang="fr-BE" sz="1800" dirty="0"/>
              <a:t> </a:t>
            </a:r>
            <a:r>
              <a:rPr lang="fr-BE" sz="1800" dirty="0" err="1"/>
              <a:t>any</a:t>
            </a:r>
            <a:r>
              <a:rPr lang="fr-BE" sz="1800" dirty="0"/>
              <a:t> </a:t>
            </a:r>
            <a:r>
              <a:rPr lang="pl-PL" sz="1800" b="1" dirty="0"/>
              <a:t>IT </a:t>
            </a:r>
            <a:r>
              <a:rPr lang="pl-PL" sz="1800" dirty="0" err="1"/>
              <a:t>related</a:t>
            </a:r>
            <a:r>
              <a:rPr lang="pl-PL" sz="1800" dirty="0"/>
              <a:t> </a:t>
            </a:r>
            <a:r>
              <a:rPr lang="fr-BE" sz="1800" dirty="0"/>
              <a:t>question</a:t>
            </a:r>
            <a:r>
              <a:rPr lang="pl-PL" sz="1800" dirty="0"/>
              <a:t> </a:t>
            </a:r>
            <a:r>
              <a:rPr lang="pl-PL" sz="1800" dirty="0" err="1"/>
              <a:t>through</a:t>
            </a:r>
            <a:r>
              <a:rPr lang="pl-PL" sz="1800" dirty="0"/>
              <a:t> the </a:t>
            </a:r>
            <a:r>
              <a:rPr lang="pl-PL" sz="1800" dirty="0" err="1"/>
              <a:t>helpdesk</a:t>
            </a:r>
            <a:r>
              <a:rPr lang="pl-PL" sz="1800" dirty="0"/>
              <a:t> </a:t>
            </a:r>
            <a:r>
              <a:rPr lang="pl-PL" sz="1800" dirty="0" err="1"/>
              <a:t>contact</a:t>
            </a:r>
            <a:r>
              <a:rPr lang="pl-PL" sz="1800" dirty="0"/>
              <a:t> form: </a:t>
            </a:r>
            <a:r>
              <a:rPr lang="en-GB" sz="1800" dirty="0">
                <a:hlinkClick r:id="rId2"/>
              </a:rPr>
              <a:t>http://ec.europa.eu/research/participants/api/contact/index.html</a:t>
            </a:r>
            <a:r>
              <a:rPr lang="pl-PL" sz="1800" dirty="0"/>
              <a:t> </a:t>
            </a:r>
            <a:r>
              <a:rPr lang="en-GB" sz="1800" dirty="0"/>
              <a:t> </a:t>
            </a:r>
            <a:endParaRPr lang="pl-PL" sz="1800" dirty="0"/>
          </a:p>
          <a:p>
            <a:pPr>
              <a:spcBef>
                <a:spcPts val="1200"/>
              </a:spcBef>
              <a:spcAft>
                <a:spcPts val="1200"/>
              </a:spcAft>
            </a:pPr>
            <a:r>
              <a:rPr lang="pl-PL" sz="1800" dirty="0"/>
              <a:t>For </a:t>
            </a:r>
            <a:r>
              <a:rPr lang="pl-PL" sz="1800" b="1" dirty="0"/>
              <a:t>non-IT </a:t>
            </a:r>
            <a:r>
              <a:rPr lang="pl-PL" sz="1800" dirty="0" err="1"/>
              <a:t>related</a:t>
            </a:r>
            <a:r>
              <a:rPr lang="pl-PL" sz="1800" dirty="0"/>
              <a:t> </a:t>
            </a:r>
            <a:r>
              <a:rPr lang="pl-PL" sz="1800" dirty="0" err="1"/>
              <a:t>questions</a:t>
            </a:r>
            <a:r>
              <a:rPr lang="pl-PL" sz="1800" dirty="0"/>
              <a:t> </a:t>
            </a:r>
            <a:r>
              <a:rPr lang="pl-PL" sz="1800" dirty="0" err="1"/>
              <a:t>write</a:t>
            </a:r>
            <a:r>
              <a:rPr lang="pl-PL" sz="1800" dirty="0"/>
              <a:t> </a:t>
            </a:r>
            <a:r>
              <a:rPr lang="pl-PL" sz="1800" dirty="0" err="1"/>
              <a:t>directly</a:t>
            </a:r>
            <a:r>
              <a:rPr lang="pl-PL" sz="1800" dirty="0"/>
              <a:t> to DG </a:t>
            </a:r>
            <a:r>
              <a:rPr lang="pl-PL" sz="1800" dirty="0" err="1"/>
              <a:t>Justice&amp;Consumers</a:t>
            </a:r>
            <a:r>
              <a:rPr lang="pl-PL" sz="1800" dirty="0"/>
              <a:t>: </a:t>
            </a:r>
            <a:r>
              <a:rPr lang="pl-PL" sz="1800" dirty="0">
                <a:hlinkClick r:id="rId3"/>
              </a:rPr>
              <a:t>ec-justice-calls@ec.europa.eu</a:t>
            </a:r>
            <a:r>
              <a:rPr lang="pl-PL" sz="1800" dirty="0"/>
              <a:t> for </a:t>
            </a:r>
            <a:r>
              <a:rPr lang="pl-PL" sz="1800" dirty="0" err="1"/>
              <a:t>Justice</a:t>
            </a:r>
            <a:r>
              <a:rPr lang="pl-PL" sz="1800" dirty="0"/>
              <a:t> </a:t>
            </a:r>
            <a:r>
              <a:rPr lang="pl-PL" sz="1800" dirty="0" err="1"/>
              <a:t>programme</a:t>
            </a:r>
            <a:r>
              <a:rPr lang="pl-PL" sz="1800" dirty="0"/>
              <a:t> and </a:t>
            </a:r>
            <a:r>
              <a:rPr lang="pl-PL" sz="1800" dirty="0">
                <a:hlinkClick r:id="rId4"/>
              </a:rPr>
              <a:t>ec-rec-calls@ec.europa.eu</a:t>
            </a:r>
            <a:r>
              <a:rPr lang="pl-PL" sz="1800" dirty="0"/>
              <a:t> for REC </a:t>
            </a:r>
            <a:r>
              <a:rPr lang="pl-PL" sz="1800" dirty="0" err="1"/>
              <a:t>programme</a:t>
            </a:r>
            <a:endParaRPr lang="fr-BE" sz="1800" dirty="0"/>
          </a:p>
          <a:p>
            <a:endParaRPr lang="fr-BE" dirty="0"/>
          </a:p>
        </p:txBody>
      </p:sp>
    </p:spTree>
    <p:extLst>
      <p:ext uri="{BB962C8B-B14F-4D97-AF65-F5344CB8AC3E}">
        <p14:creationId xmlns:p14="http://schemas.microsoft.com/office/powerpoint/2010/main" val="1598007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685" y="1268761"/>
            <a:ext cx="8229600" cy="936625"/>
          </a:xfrm>
        </p:spPr>
        <p:txBody>
          <a:bodyPr/>
          <a:lstStyle/>
          <a:p>
            <a:r>
              <a:rPr lang="pl-PL" sz="2400" dirty="0"/>
              <a:t>2 </a:t>
            </a:r>
            <a:r>
              <a:rPr lang="pl-PL" sz="2400" dirty="0" err="1"/>
              <a:t>steps</a:t>
            </a:r>
            <a:r>
              <a:rPr lang="pl-PL" sz="2400" dirty="0"/>
              <a:t> </a:t>
            </a:r>
            <a:r>
              <a:rPr lang="pl-PL" sz="2400" dirty="0" err="1"/>
              <a:t>application</a:t>
            </a:r>
            <a:r>
              <a:rPr lang="pl-PL" sz="2400" dirty="0"/>
              <a:t> </a:t>
            </a:r>
            <a:r>
              <a:rPr lang="pl-PL" sz="2400" dirty="0" err="1"/>
              <a:t>process</a:t>
            </a:r>
            <a:r>
              <a:rPr lang="pl-PL" sz="2400" dirty="0"/>
              <a:t>:</a:t>
            </a:r>
            <a:endParaRPr lang="en-US" sz="2400" dirty="0"/>
          </a:p>
        </p:txBody>
      </p:sp>
      <p:sp>
        <p:nvSpPr>
          <p:cNvPr id="3" name="Content Placeholder 2"/>
          <p:cNvSpPr>
            <a:spLocks noGrp="1"/>
          </p:cNvSpPr>
          <p:nvPr>
            <p:ph idx="1"/>
          </p:nvPr>
        </p:nvSpPr>
        <p:spPr>
          <a:xfrm>
            <a:off x="1992685" y="2060848"/>
            <a:ext cx="8229600" cy="3633788"/>
          </a:xfrm>
        </p:spPr>
        <p:txBody>
          <a:bodyPr/>
          <a:lstStyle/>
          <a:p>
            <a:pPr marL="0" indent="0">
              <a:buNone/>
            </a:pPr>
            <a:r>
              <a:rPr lang="pl-PL" sz="2000" dirty="0"/>
              <a:t>Step 1. </a:t>
            </a:r>
            <a:r>
              <a:rPr lang="pl-PL" sz="2000" dirty="0" err="1"/>
              <a:t>Create</a:t>
            </a:r>
            <a:r>
              <a:rPr lang="pl-PL" sz="2000" dirty="0"/>
              <a:t> a </a:t>
            </a:r>
            <a:r>
              <a:rPr lang="pl-PL" sz="2000" dirty="0" err="1"/>
              <a:t>user</a:t>
            </a:r>
            <a:r>
              <a:rPr lang="pl-PL" sz="2000" dirty="0"/>
              <a:t> </a:t>
            </a:r>
            <a:r>
              <a:rPr lang="pl-PL" sz="2000" dirty="0" err="1"/>
              <a:t>account</a:t>
            </a:r>
            <a:r>
              <a:rPr lang="pl-PL" sz="2000" dirty="0"/>
              <a:t> and register </a:t>
            </a:r>
            <a:r>
              <a:rPr lang="pl-PL" sz="2000" dirty="0" err="1"/>
              <a:t>your</a:t>
            </a:r>
            <a:r>
              <a:rPr lang="pl-PL" sz="2000" dirty="0"/>
              <a:t> </a:t>
            </a:r>
            <a:r>
              <a:rPr lang="pl-PL" sz="2000" dirty="0" err="1"/>
              <a:t>organization</a:t>
            </a:r>
            <a:r>
              <a:rPr lang="pl-PL" sz="2000" dirty="0"/>
              <a:t> on the </a:t>
            </a:r>
            <a:r>
              <a:rPr lang="pl-PL" sz="2000" dirty="0" err="1"/>
              <a:t>participants</a:t>
            </a:r>
            <a:r>
              <a:rPr lang="pl-PL" sz="2000" dirty="0"/>
              <a:t> portal:</a:t>
            </a:r>
          </a:p>
          <a:p>
            <a:pPr marL="0" indent="0">
              <a:buNone/>
            </a:pPr>
            <a:endParaRPr lang="pl-PL" dirty="0"/>
          </a:p>
          <a:p>
            <a:endParaRPr lang="pl-PL" dirty="0"/>
          </a:p>
          <a:p>
            <a:r>
              <a:rPr lang="pl-PL" dirty="0"/>
              <a:t>Part A</a:t>
            </a:r>
            <a:r>
              <a:rPr lang="fr-BE" dirty="0"/>
              <a:t>: </a:t>
            </a:r>
            <a:r>
              <a:rPr lang="pl-PL" dirty="0" err="1"/>
              <a:t>dynamic</a:t>
            </a:r>
            <a:r>
              <a:rPr lang="pl-PL" dirty="0"/>
              <a:t> form </a:t>
            </a:r>
            <a:r>
              <a:rPr lang="pl-PL" dirty="0" err="1"/>
              <a:t>which</a:t>
            </a:r>
            <a:r>
              <a:rPr lang="pl-PL" dirty="0"/>
              <a:t> </a:t>
            </a:r>
            <a:r>
              <a:rPr lang="fr-BE" dirty="0"/>
              <a:t>administrative information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240" y="2959100"/>
            <a:ext cx="7943850" cy="389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403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400" dirty="0"/>
              <a:t>2 </a:t>
            </a:r>
            <a:r>
              <a:rPr lang="pl-PL" sz="2400" dirty="0" err="1"/>
              <a:t>steps</a:t>
            </a:r>
            <a:r>
              <a:rPr lang="pl-PL" sz="2400" dirty="0"/>
              <a:t> </a:t>
            </a:r>
            <a:r>
              <a:rPr lang="pl-PL" sz="2400" dirty="0" err="1"/>
              <a:t>application</a:t>
            </a:r>
            <a:r>
              <a:rPr lang="pl-PL" sz="2400" dirty="0"/>
              <a:t> </a:t>
            </a:r>
            <a:r>
              <a:rPr lang="pl-PL" sz="2400" dirty="0" err="1"/>
              <a:t>process</a:t>
            </a:r>
            <a:r>
              <a:rPr lang="pl-PL" sz="2400" dirty="0"/>
              <a:t>:</a:t>
            </a:r>
            <a:endParaRPr lang="en-GB" sz="2400" dirty="0"/>
          </a:p>
        </p:txBody>
      </p:sp>
      <p:sp>
        <p:nvSpPr>
          <p:cNvPr id="3" name="Content Placeholder 2"/>
          <p:cNvSpPr>
            <a:spLocks noGrp="1"/>
          </p:cNvSpPr>
          <p:nvPr>
            <p:ph idx="1"/>
          </p:nvPr>
        </p:nvSpPr>
        <p:spPr/>
        <p:txBody>
          <a:bodyPr/>
          <a:lstStyle/>
          <a:p>
            <a:pPr marL="0" indent="0">
              <a:buNone/>
            </a:pPr>
            <a:r>
              <a:rPr lang="pl-PL" sz="2000" dirty="0"/>
              <a:t>Step 2. </a:t>
            </a:r>
            <a:r>
              <a:rPr lang="pl-PL" sz="2000" dirty="0" err="1"/>
              <a:t>Apply</a:t>
            </a:r>
            <a:r>
              <a:rPr lang="pl-PL" sz="2000" dirty="0"/>
              <a:t> for a </a:t>
            </a:r>
            <a:r>
              <a:rPr lang="pl-PL" sz="2000" dirty="0" err="1"/>
              <a:t>project</a:t>
            </a:r>
            <a:r>
              <a:rPr lang="pl-PL" sz="2000" dirty="0"/>
              <a:t>:</a:t>
            </a:r>
          </a:p>
          <a:p>
            <a:pPr marL="0" indent="0">
              <a:buNone/>
            </a:pPr>
            <a:endParaRPr lang="pl-PL" sz="2000" b="1" dirty="0"/>
          </a:p>
          <a:p>
            <a:pPr marL="0" indent="0">
              <a:buNone/>
            </a:pPr>
            <a:r>
              <a:rPr lang="pl-PL" sz="2000" b="1" dirty="0"/>
              <a:t>3 </a:t>
            </a:r>
            <a:r>
              <a:rPr lang="en-GB" sz="2000" b="1" dirty="0"/>
              <a:t>parts: </a:t>
            </a:r>
          </a:p>
          <a:p>
            <a:pPr lvl="0"/>
            <a:r>
              <a:rPr lang="en-GB" sz="2000" dirty="0"/>
              <a:t>Part A, which includes the administrative information </a:t>
            </a:r>
            <a:r>
              <a:rPr lang="pl-PL" sz="2000" dirty="0" err="1"/>
              <a:t>about</a:t>
            </a:r>
            <a:r>
              <a:rPr lang="pl-PL" sz="2000" dirty="0"/>
              <a:t> </a:t>
            </a:r>
            <a:r>
              <a:rPr lang="pl-PL" sz="2000" dirty="0" err="1"/>
              <a:t>coordinator</a:t>
            </a:r>
            <a:r>
              <a:rPr lang="pl-PL" sz="2000" dirty="0"/>
              <a:t> and </a:t>
            </a:r>
            <a:r>
              <a:rPr lang="pl-PL" sz="2000" dirty="0" err="1"/>
              <a:t>partners</a:t>
            </a:r>
            <a:r>
              <a:rPr lang="pl-PL" sz="2000" dirty="0"/>
              <a:t> </a:t>
            </a:r>
            <a:r>
              <a:rPr lang="en-GB" sz="2000" dirty="0"/>
              <a:t>and the estimated budget table</a:t>
            </a:r>
            <a:r>
              <a:rPr lang="pl-PL" sz="2000" dirty="0"/>
              <a:t>,</a:t>
            </a:r>
          </a:p>
          <a:p>
            <a:pPr lvl="0"/>
            <a:endParaRPr lang="en-GB" sz="2000" dirty="0"/>
          </a:p>
          <a:p>
            <a:pPr lvl="0"/>
            <a:r>
              <a:rPr lang="en-GB" sz="2000" dirty="0"/>
              <a:t>Part B, which comprises of the technical content of the proposal; and </a:t>
            </a:r>
          </a:p>
          <a:p>
            <a:endParaRPr lang="pl-PL" sz="2000" dirty="0"/>
          </a:p>
          <a:p>
            <a:r>
              <a:rPr lang="en-GB" sz="2000" dirty="0"/>
              <a:t>Annexes (e.g. </a:t>
            </a:r>
            <a:r>
              <a:rPr lang="pl-PL" sz="2000" dirty="0" err="1"/>
              <a:t>Annual</a:t>
            </a:r>
            <a:r>
              <a:rPr lang="pl-PL" sz="2000" dirty="0"/>
              <a:t> </a:t>
            </a:r>
            <a:r>
              <a:rPr lang="pl-PL" sz="2000" dirty="0" err="1"/>
              <a:t>activity</a:t>
            </a:r>
            <a:r>
              <a:rPr lang="pl-PL" sz="2000" dirty="0"/>
              <a:t> report, </a:t>
            </a:r>
            <a:r>
              <a:rPr lang="en-GB" sz="2000" dirty="0"/>
              <a:t>Indicators</a:t>
            </a:r>
            <a:r>
              <a:rPr lang="pl-PL" sz="2000" dirty="0"/>
              <a:t>)</a:t>
            </a:r>
          </a:p>
        </p:txBody>
      </p:sp>
    </p:spTree>
    <p:extLst>
      <p:ext uri="{BB962C8B-B14F-4D97-AF65-F5344CB8AC3E}">
        <p14:creationId xmlns:p14="http://schemas.microsoft.com/office/powerpoint/2010/main" val="3169414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400" dirty="0" err="1"/>
              <a:t>Specific</a:t>
            </a:r>
            <a:r>
              <a:rPr lang="pl-PL" sz="2400" dirty="0"/>
              <a:t> </a:t>
            </a:r>
            <a:r>
              <a:rPr lang="pl-PL" sz="2400" dirty="0" err="1"/>
              <a:t>issues</a:t>
            </a:r>
            <a:r>
              <a:rPr lang="pl-PL" sz="2400" dirty="0"/>
              <a:t> </a:t>
            </a:r>
            <a:r>
              <a:rPr lang="pl-PL" sz="2400" dirty="0" err="1"/>
              <a:t>regarding</a:t>
            </a:r>
            <a:r>
              <a:rPr lang="pl-PL" sz="2400" dirty="0"/>
              <a:t> </a:t>
            </a:r>
            <a:r>
              <a:rPr lang="pl-PL" sz="2400" dirty="0" err="1"/>
              <a:t>project</a:t>
            </a:r>
            <a:r>
              <a:rPr lang="pl-PL" sz="2400" dirty="0"/>
              <a:t> </a:t>
            </a:r>
            <a:r>
              <a:rPr lang="pl-PL" sz="2400" dirty="0" err="1"/>
              <a:t>application</a:t>
            </a:r>
            <a:r>
              <a:rPr lang="pl-PL" sz="2400" dirty="0"/>
              <a:t>:</a:t>
            </a:r>
            <a:endParaRPr lang="en-GB" sz="2400" dirty="0"/>
          </a:p>
        </p:txBody>
      </p:sp>
      <p:sp>
        <p:nvSpPr>
          <p:cNvPr id="3" name="Content Placeholder 2"/>
          <p:cNvSpPr>
            <a:spLocks noGrp="1"/>
          </p:cNvSpPr>
          <p:nvPr>
            <p:ph idx="1"/>
          </p:nvPr>
        </p:nvSpPr>
        <p:spPr/>
        <p:txBody>
          <a:bodyPr/>
          <a:lstStyle/>
          <a:p>
            <a:r>
              <a:rPr lang="pl-PL" sz="1900" dirty="0" err="1"/>
              <a:t>Simplified</a:t>
            </a:r>
            <a:r>
              <a:rPr lang="pl-PL" sz="1900" dirty="0"/>
              <a:t> </a:t>
            </a:r>
            <a:r>
              <a:rPr lang="pl-PL" sz="1900" dirty="0" err="1"/>
              <a:t>budget</a:t>
            </a:r>
            <a:r>
              <a:rPr lang="pl-PL" sz="1900" dirty="0"/>
              <a:t> </a:t>
            </a:r>
            <a:r>
              <a:rPr lang="pl-PL" sz="1900" dirty="0" err="1"/>
              <a:t>table</a:t>
            </a:r>
            <a:r>
              <a:rPr lang="pl-PL" sz="1900" dirty="0"/>
              <a:t> – no </a:t>
            </a:r>
            <a:r>
              <a:rPr lang="pl-PL" sz="1900" dirty="0" err="1"/>
              <a:t>details</a:t>
            </a:r>
            <a:r>
              <a:rPr lang="pl-PL" sz="1900" dirty="0"/>
              <a:t>,</a:t>
            </a:r>
            <a:br>
              <a:rPr lang="pl-PL" sz="1900" dirty="0"/>
            </a:br>
            <a:endParaRPr lang="pl-PL" sz="1900" dirty="0"/>
          </a:p>
          <a:p>
            <a:r>
              <a:rPr lang="pl-PL" sz="1900" dirty="0" err="1"/>
              <a:t>All</a:t>
            </a:r>
            <a:r>
              <a:rPr lang="pl-PL" sz="1900" dirty="0"/>
              <a:t> MS Word and MS Excel </a:t>
            </a:r>
            <a:r>
              <a:rPr lang="pl-PL" sz="1900" dirty="0" err="1"/>
              <a:t>files</a:t>
            </a:r>
            <a:r>
              <a:rPr lang="pl-PL" sz="1900" dirty="0"/>
              <a:t> </a:t>
            </a:r>
            <a:r>
              <a:rPr lang="pl-PL" sz="1900" dirty="0" err="1"/>
              <a:t>must</a:t>
            </a:r>
            <a:r>
              <a:rPr lang="pl-PL" sz="1900" dirty="0"/>
              <a:t> be </a:t>
            </a:r>
            <a:r>
              <a:rPr lang="pl-PL" sz="1900" dirty="0" err="1"/>
              <a:t>converted</a:t>
            </a:r>
            <a:r>
              <a:rPr lang="pl-PL" sz="1900" dirty="0"/>
              <a:t> to *.pdf </a:t>
            </a:r>
            <a:r>
              <a:rPr lang="pl-PL" sz="1900" dirty="0" err="1"/>
              <a:t>before</a:t>
            </a:r>
            <a:r>
              <a:rPr lang="pl-PL" sz="1900" dirty="0"/>
              <a:t> </a:t>
            </a:r>
            <a:r>
              <a:rPr lang="pl-PL" sz="1900" dirty="0" err="1"/>
              <a:t>uploading</a:t>
            </a:r>
            <a:r>
              <a:rPr lang="pl-PL" sz="1900" dirty="0"/>
              <a:t> to the system,</a:t>
            </a:r>
          </a:p>
          <a:p>
            <a:endParaRPr lang="pl-PL" sz="1900" dirty="0"/>
          </a:p>
          <a:p>
            <a:r>
              <a:rPr lang="pl-PL" sz="1900" dirty="0" err="1"/>
              <a:t>All</a:t>
            </a:r>
            <a:r>
              <a:rPr lang="pl-PL" sz="1900" dirty="0"/>
              <a:t> </a:t>
            </a:r>
            <a:r>
              <a:rPr lang="pl-PL" sz="1900" dirty="0" err="1"/>
              <a:t>partners</a:t>
            </a:r>
            <a:r>
              <a:rPr lang="pl-PL" sz="1900" dirty="0"/>
              <a:t> </a:t>
            </a:r>
            <a:r>
              <a:rPr lang="pl-PL" sz="1900" dirty="0" err="1"/>
              <a:t>must</a:t>
            </a:r>
            <a:r>
              <a:rPr lang="pl-PL" sz="1900" dirty="0"/>
              <a:t> register and </a:t>
            </a:r>
            <a:r>
              <a:rPr lang="pl-PL" sz="1900" dirty="0" err="1"/>
              <a:t>then</a:t>
            </a:r>
            <a:r>
              <a:rPr lang="pl-PL" sz="1900" dirty="0"/>
              <a:t> </a:t>
            </a:r>
            <a:r>
              <a:rPr lang="pl-PL" sz="1900" dirty="0" err="1"/>
              <a:t>they</a:t>
            </a:r>
            <a:r>
              <a:rPr lang="pl-PL" sz="1900" dirty="0"/>
              <a:t> </a:t>
            </a:r>
            <a:r>
              <a:rPr lang="pl-PL" sz="1900" dirty="0" err="1"/>
              <a:t>are</a:t>
            </a:r>
            <a:r>
              <a:rPr lang="pl-PL" sz="1900" dirty="0"/>
              <a:t> </a:t>
            </a:r>
            <a:r>
              <a:rPr lang="pl-PL" sz="1900" dirty="0" err="1"/>
              <a:t>selected</a:t>
            </a:r>
            <a:r>
              <a:rPr lang="pl-PL" sz="1900" dirty="0"/>
              <a:t> by the </a:t>
            </a:r>
            <a:r>
              <a:rPr lang="pl-PL" sz="1900" dirty="0" err="1"/>
              <a:t>project</a:t>
            </a:r>
            <a:r>
              <a:rPr lang="pl-PL" sz="1900" dirty="0"/>
              <a:t> </a:t>
            </a:r>
            <a:r>
              <a:rPr lang="pl-PL" sz="1900" dirty="0" err="1"/>
              <a:t>coordinator</a:t>
            </a:r>
            <a:r>
              <a:rPr lang="pl-PL" sz="1900" dirty="0"/>
              <a:t> in Part A (no </a:t>
            </a:r>
            <a:r>
              <a:rPr lang="pl-PL" sz="1900" dirty="0" err="1"/>
              <a:t>separate</a:t>
            </a:r>
            <a:r>
              <a:rPr lang="pl-PL" sz="1900" dirty="0"/>
              <a:t> partner </a:t>
            </a:r>
            <a:r>
              <a:rPr lang="pl-PL" sz="1900" dirty="0" err="1"/>
              <a:t>declarations</a:t>
            </a:r>
            <a:r>
              <a:rPr lang="pl-PL" sz="1900" dirty="0"/>
              <a:t>).  </a:t>
            </a:r>
          </a:p>
          <a:p>
            <a:endParaRPr lang="pl-PL" sz="1900" dirty="0"/>
          </a:p>
          <a:p>
            <a:r>
              <a:rPr lang="pl-PL" sz="1900" dirty="0"/>
              <a:t>No </a:t>
            </a:r>
            <a:r>
              <a:rPr lang="pl-PL" sz="1900" dirty="0" err="1"/>
              <a:t>associate</a:t>
            </a:r>
            <a:r>
              <a:rPr lang="pl-PL" sz="1900" dirty="0"/>
              <a:t> </a:t>
            </a:r>
            <a:r>
              <a:rPr lang="pl-PL" sz="1900" dirty="0" err="1"/>
              <a:t>partners</a:t>
            </a:r>
            <a:r>
              <a:rPr lang="pl-PL" sz="1900" dirty="0"/>
              <a:t>, </a:t>
            </a:r>
            <a:r>
              <a:rPr lang="pl-PL" sz="1900" dirty="0" err="1"/>
              <a:t>thus</a:t>
            </a:r>
            <a:r>
              <a:rPr lang="pl-PL" sz="1900" dirty="0"/>
              <a:t> no </a:t>
            </a:r>
            <a:r>
              <a:rPr lang="pl-PL" sz="1900" dirty="0" err="1"/>
              <a:t>declarations</a:t>
            </a:r>
            <a:r>
              <a:rPr lang="pl-PL" sz="1900" dirty="0"/>
              <a:t>.</a:t>
            </a:r>
          </a:p>
          <a:p>
            <a:endParaRPr lang="pl-PL" sz="1900" dirty="0"/>
          </a:p>
          <a:p>
            <a:r>
              <a:rPr lang="pl-PL" sz="1900" dirty="0"/>
              <a:t> </a:t>
            </a:r>
            <a:r>
              <a:rPr lang="pl-PL" sz="1900" dirty="0" err="1"/>
              <a:t>Detailed</a:t>
            </a:r>
            <a:r>
              <a:rPr lang="pl-PL" sz="1900" dirty="0"/>
              <a:t> </a:t>
            </a:r>
            <a:r>
              <a:rPr lang="pl-PL" sz="1900" dirty="0" err="1"/>
              <a:t>explanation</a:t>
            </a:r>
            <a:r>
              <a:rPr lang="pl-PL" sz="1900" dirty="0"/>
              <a:t> in the </a:t>
            </a:r>
            <a:r>
              <a:rPr lang="pl-PL" sz="1900" b="1" dirty="0" err="1"/>
              <a:t>new</a:t>
            </a:r>
            <a:r>
              <a:rPr lang="pl-PL" sz="1900" b="1" dirty="0"/>
              <a:t> Guide </a:t>
            </a:r>
            <a:endParaRPr lang="en-GB" sz="1900" b="1" dirty="0"/>
          </a:p>
        </p:txBody>
      </p:sp>
    </p:spTree>
    <p:extLst>
      <p:ext uri="{BB962C8B-B14F-4D97-AF65-F5344CB8AC3E}">
        <p14:creationId xmlns:p14="http://schemas.microsoft.com/office/powerpoint/2010/main" val="174934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7EBDA-D89A-4C8F-9241-C6A97A487B28}"/>
              </a:ext>
            </a:extLst>
          </p:cNvPr>
          <p:cNvSpPr>
            <a:spLocks noGrp="1"/>
          </p:cNvSpPr>
          <p:nvPr>
            <p:ph type="title"/>
          </p:nvPr>
        </p:nvSpPr>
        <p:spPr>
          <a:xfrm>
            <a:off x="838200" y="2788626"/>
            <a:ext cx="10515600" cy="872373"/>
          </a:xfrm>
        </p:spPr>
        <p:txBody>
          <a:bodyPr>
            <a:normAutofit/>
          </a:bodyPr>
          <a:lstStyle/>
          <a:p>
            <a:r>
              <a:rPr lang="en-GB" sz="4000" dirty="0"/>
              <a:t>EU funds for training of Lawyers</a:t>
            </a:r>
            <a:endParaRPr lang="fr-FR" sz="4000" dirty="0"/>
          </a:p>
        </p:txBody>
      </p:sp>
      <p:sp>
        <p:nvSpPr>
          <p:cNvPr id="3" name="Espace réservé du contenu 2">
            <a:extLst>
              <a:ext uri="{FF2B5EF4-FFF2-40B4-BE49-F238E27FC236}">
                <a16:creationId xmlns:a16="http://schemas.microsoft.com/office/drawing/2014/main" id="{449BF378-48DB-4E05-8C88-FB7167731EAD}"/>
              </a:ext>
            </a:extLst>
          </p:cNvPr>
          <p:cNvSpPr>
            <a:spLocks noGrp="1"/>
          </p:cNvSpPr>
          <p:nvPr>
            <p:ph idx="1"/>
          </p:nvPr>
        </p:nvSpPr>
        <p:spPr>
          <a:xfrm>
            <a:off x="1057923" y="3346881"/>
            <a:ext cx="9827580" cy="1185039"/>
          </a:xfrm>
        </p:spPr>
        <p:txBody>
          <a:bodyPr/>
          <a:lstStyle/>
          <a:p>
            <a:pPr marL="0" indent="0" algn="r">
              <a:buNone/>
            </a:pPr>
            <a:endParaRPr lang="en-GB" dirty="0"/>
          </a:p>
          <a:p>
            <a:pPr marL="0" indent="0" algn="ctr">
              <a:buNone/>
            </a:pPr>
            <a:r>
              <a:rPr lang="en-GB" sz="3200" dirty="0"/>
              <a:t>JONATHAN GOLDSMITH</a:t>
            </a:r>
            <a:endParaRPr lang="fr-FR" sz="3200" dirty="0"/>
          </a:p>
        </p:txBody>
      </p:sp>
    </p:spTree>
    <p:extLst>
      <p:ext uri="{BB962C8B-B14F-4D97-AF65-F5344CB8AC3E}">
        <p14:creationId xmlns:p14="http://schemas.microsoft.com/office/powerpoint/2010/main" val="2796906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340769"/>
            <a:ext cx="8229600" cy="936625"/>
          </a:xfrm>
        </p:spPr>
        <p:txBody>
          <a:bodyPr/>
          <a:lstStyle/>
          <a:p>
            <a:r>
              <a:rPr lang="fr-BE" sz="2400" dirty="0" err="1"/>
              <a:t>After</a:t>
            </a:r>
            <a:r>
              <a:rPr lang="fr-BE" sz="2400" dirty="0"/>
              <a:t> </a:t>
            </a:r>
            <a:r>
              <a:rPr lang="fr-BE" sz="2400" dirty="0" err="1"/>
              <a:t>submission</a:t>
            </a:r>
            <a:endParaRPr lang="en-GB" sz="2400" dirty="0"/>
          </a:p>
        </p:txBody>
      </p:sp>
      <p:sp>
        <p:nvSpPr>
          <p:cNvPr id="3" name="Content Placeholder 2"/>
          <p:cNvSpPr>
            <a:spLocks noGrp="1"/>
          </p:cNvSpPr>
          <p:nvPr>
            <p:ph idx="1"/>
          </p:nvPr>
        </p:nvSpPr>
        <p:spPr/>
        <p:txBody>
          <a:bodyPr/>
          <a:lstStyle/>
          <a:p>
            <a:r>
              <a:rPr lang="fr-BE" sz="2000" dirty="0" err="1"/>
              <a:t>Regularly</a:t>
            </a:r>
            <a:r>
              <a:rPr lang="fr-BE" sz="2000" dirty="0"/>
              <a:t> check </a:t>
            </a:r>
            <a:r>
              <a:rPr lang="fr-BE" sz="2000" dirty="0" err="1"/>
              <a:t>your</a:t>
            </a:r>
            <a:r>
              <a:rPr lang="fr-BE" sz="2000" dirty="0"/>
              <a:t> email: C</a:t>
            </a:r>
            <a:r>
              <a:rPr lang="pl-PL" sz="2000" dirty="0" err="1"/>
              <a:t>ommission</a:t>
            </a:r>
            <a:r>
              <a:rPr lang="fr-BE" sz="2000" dirty="0"/>
              <a:t> </a:t>
            </a:r>
            <a:r>
              <a:rPr lang="fr-BE" sz="2000" dirty="0" err="1"/>
              <a:t>my</a:t>
            </a:r>
            <a:r>
              <a:rPr lang="fr-BE" sz="2000" dirty="0"/>
              <a:t> contact </a:t>
            </a:r>
            <a:r>
              <a:rPr lang="fr-BE" sz="2000" dirty="0" err="1"/>
              <a:t>you</a:t>
            </a:r>
            <a:r>
              <a:rPr lang="fr-BE" sz="2000" dirty="0"/>
              <a:t> to </a:t>
            </a:r>
            <a:r>
              <a:rPr lang="fr-BE" sz="2000" dirty="0" err="1"/>
              <a:t>ask</a:t>
            </a:r>
            <a:r>
              <a:rPr lang="fr-BE" sz="2000" dirty="0"/>
              <a:t> for clarifications/</a:t>
            </a:r>
            <a:r>
              <a:rPr lang="fr-BE" sz="2000" dirty="0" err="1"/>
              <a:t>additional</a:t>
            </a:r>
            <a:r>
              <a:rPr lang="fr-BE" sz="2000" dirty="0"/>
              <a:t> documents or information</a:t>
            </a:r>
            <a:endParaRPr lang="pl-PL" sz="2000" dirty="0"/>
          </a:p>
          <a:p>
            <a:endParaRPr lang="fr-BE" sz="2000" dirty="0"/>
          </a:p>
          <a:p>
            <a:r>
              <a:rPr lang="fr-BE" sz="2000" dirty="0"/>
              <a:t>Be patient: the </a:t>
            </a:r>
            <a:r>
              <a:rPr lang="fr-BE" sz="2000" dirty="0" err="1"/>
              <a:t>evaluation</a:t>
            </a:r>
            <a:r>
              <a:rPr lang="fr-BE" sz="2000" dirty="0"/>
              <a:t> </a:t>
            </a:r>
            <a:r>
              <a:rPr lang="fr-BE" sz="2000" dirty="0" err="1"/>
              <a:t>takes</a:t>
            </a:r>
            <a:r>
              <a:rPr lang="fr-BE" sz="2000" dirty="0"/>
              <a:t> </a:t>
            </a:r>
            <a:r>
              <a:rPr lang="fr-BE" sz="2000" dirty="0" err="1"/>
              <a:t>between</a:t>
            </a:r>
            <a:r>
              <a:rPr lang="fr-BE" sz="2000" dirty="0"/>
              <a:t> 4 and 6 </a:t>
            </a:r>
            <a:r>
              <a:rPr lang="fr-BE" sz="2000" dirty="0" err="1"/>
              <a:t>months</a:t>
            </a:r>
            <a:endParaRPr lang="fr-BE" sz="2000" dirty="0"/>
          </a:p>
          <a:p>
            <a:endParaRPr lang="pl-PL" sz="2000" dirty="0"/>
          </a:p>
          <a:p>
            <a:r>
              <a:rPr lang="fr-BE" sz="2000" dirty="0"/>
              <a:t>All </a:t>
            </a:r>
            <a:r>
              <a:rPr lang="fr-BE" sz="2000" dirty="0" err="1"/>
              <a:t>unsuccessful</a:t>
            </a:r>
            <a:r>
              <a:rPr lang="fr-BE" sz="2000" dirty="0"/>
              <a:t> </a:t>
            </a:r>
            <a:r>
              <a:rPr lang="fr-BE" sz="2000" dirty="0" err="1"/>
              <a:t>applicants</a:t>
            </a:r>
            <a:r>
              <a:rPr lang="fr-BE" sz="2000" dirty="0"/>
              <a:t> </a:t>
            </a:r>
            <a:r>
              <a:rPr lang="fr-BE" sz="2000" dirty="0" err="1"/>
              <a:t>receive</a:t>
            </a:r>
            <a:r>
              <a:rPr lang="fr-BE" sz="2000" dirty="0"/>
              <a:t> </a:t>
            </a:r>
            <a:r>
              <a:rPr lang="fr-BE" sz="2000" dirty="0" err="1"/>
              <a:t>letter</a:t>
            </a:r>
            <a:r>
              <a:rPr lang="fr-BE" sz="2000" dirty="0"/>
              <a:t> </a:t>
            </a:r>
            <a:r>
              <a:rPr lang="fr-BE" sz="2000" dirty="0" err="1"/>
              <a:t>with</a:t>
            </a:r>
            <a:r>
              <a:rPr lang="fr-BE" sz="2000" dirty="0"/>
              <a:t> </a:t>
            </a:r>
            <a:r>
              <a:rPr lang="fr-BE" sz="2000" dirty="0" err="1"/>
              <a:t>reasons</a:t>
            </a:r>
            <a:endParaRPr lang="fr-BE" sz="2000" dirty="0"/>
          </a:p>
          <a:p>
            <a:endParaRPr lang="pl-PL" sz="2000" dirty="0"/>
          </a:p>
          <a:p>
            <a:r>
              <a:rPr lang="fr-BE" sz="2000" dirty="0" err="1"/>
              <a:t>Successful</a:t>
            </a:r>
            <a:r>
              <a:rPr lang="fr-BE" sz="2000" dirty="0"/>
              <a:t> </a:t>
            </a:r>
            <a:r>
              <a:rPr lang="fr-BE" sz="2000" dirty="0" err="1"/>
              <a:t>applicants</a:t>
            </a:r>
            <a:r>
              <a:rPr lang="fr-BE" sz="2000" dirty="0"/>
              <a:t>: </a:t>
            </a:r>
            <a:r>
              <a:rPr lang="fr-BE" sz="2000" dirty="0" err="1"/>
              <a:t>grant</a:t>
            </a:r>
            <a:r>
              <a:rPr lang="fr-BE" sz="2000" dirty="0"/>
              <a:t> agreement </a:t>
            </a:r>
            <a:r>
              <a:rPr lang="fr-BE" sz="2000" dirty="0" err="1"/>
              <a:t>preparation</a:t>
            </a:r>
            <a:endParaRPr lang="en-GB" sz="2000" dirty="0"/>
          </a:p>
        </p:txBody>
      </p:sp>
    </p:spTree>
    <p:extLst>
      <p:ext uri="{BB962C8B-B14F-4D97-AF65-F5344CB8AC3E}">
        <p14:creationId xmlns:p14="http://schemas.microsoft.com/office/powerpoint/2010/main" val="193893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fr-BE" sz="3000" dirty="0" err="1"/>
              <a:t>Thank</a:t>
            </a:r>
            <a:r>
              <a:rPr lang="fr-BE" sz="3000" dirty="0"/>
              <a:t> </a:t>
            </a:r>
            <a:r>
              <a:rPr lang="fr-BE" sz="3000" dirty="0" err="1"/>
              <a:t>you</a:t>
            </a:r>
            <a:r>
              <a:rPr lang="fr-BE" sz="3000" dirty="0"/>
              <a:t> for </a:t>
            </a:r>
            <a:r>
              <a:rPr lang="fr-BE" sz="3000" dirty="0" err="1"/>
              <a:t>your</a:t>
            </a:r>
            <a:r>
              <a:rPr lang="fr-BE" sz="3000" dirty="0"/>
              <a:t> attention!</a:t>
            </a:r>
          </a:p>
          <a:p>
            <a:pPr marL="0" indent="0" algn="ctr">
              <a:buNone/>
            </a:pPr>
            <a:r>
              <a:rPr lang="fr-BE" sz="3000" dirty="0"/>
              <a:t>Questions?</a:t>
            </a:r>
            <a:endParaRPr lang="pl-PL" sz="3000" dirty="0"/>
          </a:p>
          <a:p>
            <a:pPr marL="0" indent="0">
              <a:buNone/>
            </a:pPr>
            <a:r>
              <a:rPr lang="pl-PL" sz="3000" dirty="0" err="1"/>
              <a:t>Please</a:t>
            </a:r>
            <a:r>
              <a:rPr lang="pl-PL" sz="3000" dirty="0"/>
              <a:t> </a:t>
            </a:r>
            <a:r>
              <a:rPr lang="pl-PL" sz="3000" dirty="0" err="1"/>
              <a:t>address</a:t>
            </a:r>
            <a:r>
              <a:rPr lang="pl-PL" sz="3000" dirty="0"/>
              <a:t> </a:t>
            </a:r>
            <a:r>
              <a:rPr lang="pl-PL" sz="3000" dirty="0" err="1"/>
              <a:t>your</a:t>
            </a:r>
            <a:r>
              <a:rPr lang="pl-PL" sz="3000" dirty="0"/>
              <a:t> </a:t>
            </a:r>
            <a:r>
              <a:rPr lang="pl-PL" sz="3000" dirty="0" err="1"/>
              <a:t>questions</a:t>
            </a:r>
            <a:r>
              <a:rPr lang="pl-PL" sz="3000" dirty="0"/>
              <a:t> to the </a:t>
            </a:r>
            <a:r>
              <a:rPr lang="pl-PL" sz="3000" dirty="0" err="1"/>
              <a:t>functional</a:t>
            </a:r>
            <a:r>
              <a:rPr lang="pl-PL" sz="3000" dirty="0"/>
              <a:t> </a:t>
            </a:r>
            <a:r>
              <a:rPr lang="pl-PL" sz="3000" dirty="0" err="1"/>
              <a:t>mailbox</a:t>
            </a:r>
            <a:r>
              <a:rPr lang="pl-PL" sz="3000" dirty="0"/>
              <a:t>: </a:t>
            </a:r>
          </a:p>
          <a:p>
            <a:pPr marL="0" indent="0">
              <a:buNone/>
            </a:pPr>
            <a:r>
              <a:rPr lang="pl-PL" sz="3000" b="1" dirty="0">
                <a:hlinkClick r:id="rId2"/>
              </a:rPr>
              <a:t>ec-justice-calls@ec.europa.eu</a:t>
            </a:r>
            <a:endParaRPr lang="fr-BE" sz="3000" b="1" dirty="0"/>
          </a:p>
          <a:p>
            <a:pPr marL="0" indent="0">
              <a:buNone/>
            </a:pPr>
            <a:r>
              <a:rPr lang="pl-PL" sz="3000" b="1" dirty="0">
                <a:hlinkClick r:id="rId3"/>
              </a:rPr>
              <a:t>ec-rec-calls@ec.europa.eu</a:t>
            </a:r>
            <a:r>
              <a:rPr lang="fr-BE" sz="3000" b="1" dirty="0"/>
              <a:t> </a:t>
            </a:r>
            <a:endParaRPr lang="pl-PL" sz="3000" b="1" dirty="0"/>
          </a:p>
        </p:txBody>
      </p:sp>
    </p:spTree>
    <p:extLst>
      <p:ext uri="{BB962C8B-B14F-4D97-AF65-F5344CB8AC3E}">
        <p14:creationId xmlns:p14="http://schemas.microsoft.com/office/powerpoint/2010/main" val="2762655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7EBDA-D89A-4C8F-9241-C6A97A487B28}"/>
              </a:ext>
            </a:extLst>
          </p:cNvPr>
          <p:cNvSpPr>
            <a:spLocks noGrp="1"/>
          </p:cNvSpPr>
          <p:nvPr>
            <p:ph type="title"/>
          </p:nvPr>
        </p:nvSpPr>
        <p:spPr>
          <a:xfrm>
            <a:off x="838200" y="2788626"/>
            <a:ext cx="10515600" cy="872373"/>
          </a:xfrm>
        </p:spPr>
        <p:txBody>
          <a:bodyPr>
            <a:normAutofit/>
          </a:bodyPr>
          <a:lstStyle/>
          <a:p>
            <a:r>
              <a:rPr lang="en-GB" sz="4000" dirty="0"/>
              <a:t>EU funds for training of Lawyers</a:t>
            </a:r>
            <a:endParaRPr lang="fr-FR" sz="4000" dirty="0"/>
          </a:p>
        </p:txBody>
      </p:sp>
      <p:sp>
        <p:nvSpPr>
          <p:cNvPr id="3" name="Espace réservé du contenu 2">
            <a:extLst>
              <a:ext uri="{FF2B5EF4-FFF2-40B4-BE49-F238E27FC236}">
                <a16:creationId xmlns:a16="http://schemas.microsoft.com/office/drawing/2014/main" id="{449BF378-48DB-4E05-8C88-FB7167731EAD}"/>
              </a:ext>
            </a:extLst>
          </p:cNvPr>
          <p:cNvSpPr>
            <a:spLocks noGrp="1"/>
          </p:cNvSpPr>
          <p:nvPr>
            <p:ph idx="1"/>
          </p:nvPr>
        </p:nvSpPr>
        <p:spPr>
          <a:xfrm>
            <a:off x="1057923" y="3346881"/>
            <a:ext cx="9827580" cy="1185039"/>
          </a:xfrm>
        </p:spPr>
        <p:txBody>
          <a:bodyPr/>
          <a:lstStyle/>
          <a:p>
            <a:pPr marL="0" indent="0" algn="r">
              <a:buNone/>
            </a:pPr>
            <a:endParaRPr lang="en-GB" dirty="0"/>
          </a:p>
          <a:p>
            <a:pPr marL="0" indent="0" algn="ctr">
              <a:buNone/>
            </a:pPr>
            <a:r>
              <a:rPr lang="en-GB" sz="3200" dirty="0"/>
              <a:t>JEAN-PHILIPPE RAGEADE</a:t>
            </a:r>
            <a:endParaRPr lang="fr-FR" sz="3200" dirty="0"/>
          </a:p>
        </p:txBody>
      </p:sp>
    </p:spTree>
    <p:extLst>
      <p:ext uri="{BB962C8B-B14F-4D97-AF65-F5344CB8AC3E}">
        <p14:creationId xmlns:p14="http://schemas.microsoft.com/office/powerpoint/2010/main" val="619651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064" y="705468"/>
            <a:ext cx="9962837" cy="3566160"/>
          </a:xfrm>
        </p:spPr>
        <p:txBody>
          <a:bodyPr>
            <a:normAutofit fontScale="90000"/>
          </a:bodyPr>
          <a:lstStyle/>
          <a:p>
            <a:pPr algn="ctr"/>
            <a:br>
              <a:rPr lang="en-IE" sz="4400" dirty="0">
                <a:latin typeface="Arial" panose="020B0604020202020204" pitchFamily="34" charset="0"/>
                <a:cs typeface="Arial" panose="020B0604020202020204" pitchFamily="34" charset="0"/>
              </a:rPr>
            </a:br>
            <a:r>
              <a:rPr lang="en-IE" sz="6000" dirty="0">
                <a:cs typeface="Arial" panose="020B0604020202020204" pitchFamily="34" charset="0"/>
              </a:rPr>
              <a:t>EU funds for training of lawyers: </a:t>
            </a:r>
            <a:r>
              <a:rPr lang="en-IE" sz="6000" i="1" dirty="0">
                <a:cs typeface="Arial" panose="020B0604020202020204" pitchFamily="34" charset="0"/>
              </a:rPr>
              <a:t>the experience of ERA</a:t>
            </a:r>
            <a:br>
              <a:rPr lang="en-IE" dirty="0">
                <a:cs typeface="Arial" panose="020B0604020202020204" pitchFamily="34" charset="0"/>
              </a:rPr>
            </a:br>
            <a:endParaRPr lang="en-IE" dirty="0">
              <a:cs typeface="Arial" panose="020B0604020202020204" pitchFamily="34" charset="0"/>
            </a:endParaRPr>
          </a:p>
        </p:txBody>
      </p:sp>
      <p:sp>
        <p:nvSpPr>
          <p:cNvPr id="3" name="Subtitle 2"/>
          <p:cNvSpPr>
            <a:spLocks noGrp="1"/>
          </p:cNvSpPr>
          <p:nvPr>
            <p:ph type="subTitle" idx="1"/>
          </p:nvPr>
        </p:nvSpPr>
        <p:spPr/>
        <p:txBody>
          <a:bodyPr>
            <a:normAutofit lnSpcReduction="10000"/>
          </a:bodyPr>
          <a:lstStyle/>
          <a:p>
            <a:r>
              <a:rPr lang="en-IE" sz="1900" dirty="0">
                <a:cs typeface="Arial" panose="020B0604020202020204" pitchFamily="34" charset="0"/>
              </a:rPr>
              <a:t>Training of lawyers: challenges and opportunities</a:t>
            </a:r>
          </a:p>
          <a:p>
            <a:r>
              <a:rPr lang="en-IE" sz="1900" dirty="0">
                <a:cs typeface="Arial" panose="020B0604020202020204" pitchFamily="34" charset="0"/>
              </a:rPr>
              <a:t>CCBE conference</a:t>
            </a:r>
          </a:p>
          <a:p>
            <a:r>
              <a:rPr lang="en-IE" sz="1900" dirty="0">
                <a:cs typeface="Arial" panose="020B0604020202020204" pitchFamily="34" charset="0"/>
              </a:rPr>
              <a:t>Brussels, 14 </a:t>
            </a:r>
            <a:r>
              <a:rPr lang="en-IE" sz="1900" dirty="0" err="1">
                <a:cs typeface="Arial" panose="020B0604020202020204" pitchFamily="34" charset="0"/>
              </a:rPr>
              <a:t>december</a:t>
            </a:r>
            <a:r>
              <a:rPr lang="en-IE" sz="1900" dirty="0">
                <a:cs typeface="Arial" panose="020B0604020202020204" pitchFamily="34" charset="0"/>
              </a:rPr>
              <a:t> 2018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50" b="0" i="0" u="none" strike="noStrike" kern="1200" cap="none" spc="0" normalizeH="0" baseline="0" noProof="0" smtClean="0">
                <a:ln>
                  <a:noFill/>
                </a:ln>
                <a:solidFill>
                  <a:srgbClr val="FFFFFF"/>
                </a:solidFill>
                <a:effectLst/>
                <a:uLnTx/>
                <a:uFillTx/>
                <a:latin typeface="Trebuchet MS" panose="020B0603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05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206936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i="1" dirty="0">
                <a:solidFill>
                  <a:schemeClr val="tx1"/>
                </a:solidFill>
              </a:rPr>
              <a:t>Before starting…</a:t>
            </a:r>
          </a:p>
        </p:txBody>
      </p:sp>
      <p:sp>
        <p:nvSpPr>
          <p:cNvPr id="3" name="Inhaltsplatzhalter 2"/>
          <p:cNvSpPr>
            <a:spLocks noGrp="1"/>
          </p:cNvSpPr>
          <p:nvPr>
            <p:ph idx="1"/>
          </p:nvPr>
        </p:nvSpPr>
        <p:spPr>
          <a:xfrm>
            <a:off x="687848" y="1896374"/>
            <a:ext cx="9967452" cy="4267200"/>
          </a:xfrm>
        </p:spPr>
        <p:txBody>
          <a:bodyPr>
            <a:normAutofit lnSpcReduction="10000"/>
          </a:bodyPr>
          <a:lstStyle/>
          <a:p>
            <a:pPr marL="0" indent="0">
              <a:spcBef>
                <a:spcPts val="0"/>
              </a:spcBef>
              <a:spcAft>
                <a:spcPts val="600"/>
              </a:spcAft>
              <a:buNone/>
            </a:pPr>
            <a:endParaRPr lang="en-US" sz="1000" dirty="0">
              <a:solidFill>
                <a:schemeClr val="tx1"/>
              </a:solidFill>
            </a:endParaRPr>
          </a:p>
          <a:p>
            <a:pPr marL="0" indent="0">
              <a:spcBef>
                <a:spcPts val="0"/>
              </a:spcBef>
              <a:spcAft>
                <a:spcPts val="600"/>
              </a:spcAft>
              <a:buNone/>
            </a:pPr>
            <a:r>
              <a:rPr lang="en-US" sz="2400" dirty="0">
                <a:solidFill>
                  <a:schemeClr val="tx1"/>
                </a:solidFill>
              </a:rPr>
              <a:t>ERA is a non-profit public foundation set up in 1992 at the initiative of the European Parliament whose patrons include all EU member states (minus Estonia). ERA provides training in EU law to “legal practitioners”</a:t>
            </a:r>
          </a:p>
          <a:p>
            <a:pPr marL="0" indent="0">
              <a:spcBef>
                <a:spcPts val="0"/>
              </a:spcBef>
              <a:spcAft>
                <a:spcPts val="600"/>
              </a:spcAft>
              <a:buNone/>
            </a:pPr>
            <a:endParaRPr lang="en-US" sz="1000" dirty="0">
              <a:solidFill>
                <a:schemeClr val="tx1"/>
              </a:solidFill>
            </a:endParaRPr>
          </a:p>
          <a:p>
            <a:pPr marL="0" indent="0">
              <a:spcBef>
                <a:spcPts val="0"/>
              </a:spcBef>
              <a:spcAft>
                <a:spcPts val="600"/>
              </a:spcAft>
              <a:buNone/>
            </a:pPr>
            <a:r>
              <a:rPr lang="en-US" sz="2400" dirty="0">
                <a:solidFill>
                  <a:schemeClr val="tx1"/>
                </a:solidFill>
              </a:rPr>
              <a:t>Traditional target groups: judges, prosecutors, and </a:t>
            </a:r>
            <a:r>
              <a:rPr lang="en-US" sz="2400" u="sng" dirty="0">
                <a:solidFill>
                  <a:schemeClr val="tx1"/>
                </a:solidFill>
              </a:rPr>
              <a:t>lawyers in private practice</a:t>
            </a:r>
          </a:p>
          <a:p>
            <a:pPr marL="0" indent="0">
              <a:spcBef>
                <a:spcPts val="0"/>
              </a:spcBef>
              <a:spcAft>
                <a:spcPts val="600"/>
              </a:spcAft>
              <a:buNone/>
            </a:pPr>
            <a:endParaRPr lang="en-GB" sz="1000" dirty="0">
              <a:solidFill>
                <a:schemeClr val="tx1"/>
              </a:solidFill>
            </a:endParaRPr>
          </a:p>
          <a:p>
            <a:pPr marL="0" indent="0">
              <a:spcBef>
                <a:spcPts val="0"/>
              </a:spcBef>
              <a:spcAft>
                <a:spcPts val="600"/>
              </a:spcAft>
              <a:buNone/>
            </a:pPr>
            <a:r>
              <a:rPr lang="en-GB" sz="2400" dirty="0">
                <a:solidFill>
                  <a:schemeClr val="tx1"/>
                </a:solidFill>
              </a:rPr>
              <a:t>Categories of events by funding type:</a:t>
            </a:r>
          </a:p>
          <a:p>
            <a:pPr lvl="1">
              <a:spcBef>
                <a:spcPts val="0"/>
              </a:spcBef>
              <a:spcAft>
                <a:spcPts val="600"/>
              </a:spcAft>
              <a:buFont typeface="Wingdings" panose="05000000000000000000" pitchFamily="2" charset="2"/>
              <a:buChar char="Ø"/>
            </a:pPr>
            <a:r>
              <a:rPr lang="en-GB" sz="2400" dirty="0">
                <a:solidFill>
                  <a:schemeClr val="tx1"/>
                </a:solidFill>
              </a:rPr>
              <a:t> Open events, co-financed projects, service contracts</a:t>
            </a:r>
          </a:p>
          <a:p>
            <a:pPr lvl="1">
              <a:spcBef>
                <a:spcPts val="0"/>
              </a:spcBef>
              <a:spcAft>
                <a:spcPts val="600"/>
              </a:spcAft>
              <a:buFont typeface="Wingdings" panose="05000000000000000000" pitchFamily="2" charset="2"/>
              <a:buChar char="Ø"/>
            </a:pPr>
            <a:r>
              <a:rPr lang="en-GB" sz="2400" dirty="0">
                <a:solidFill>
                  <a:schemeClr val="tx1"/>
                </a:solidFill>
              </a:rPr>
              <a:t> Participation of lawyers</a:t>
            </a:r>
          </a:p>
          <a:p>
            <a:pPr marL="0" indent="0">
              <a:spcBef>
                <a:spcPts val="0"/>
              </a:spcBef>
              <a:spcAft>
                <a:spcPts val="600"/>
              </a:spcAft>
              <a:buNone/>
            </a:pPr>
            <a:endParaRPr lang="en-GB" sz="1000" dirty="0">
              <a:solidFill>
                <a:schemeClr val="tx1"/>
              </a:solidFill>
            </a:endParaRPr>
          </a:p>
          <a:p>
            <a:pPr marL="0" indent="0">
              <a:spcBef>
                <a:spcPts val="0"/>
              </a:spcBef>
              <a:spcAft>
                <a:spcPts val="600"/>
              </a:spcAft>
              <a:buNone/>
            </a:pPr>
            <a:r>
              <a:rPr lang="en-GB" sz="2400" dirty="0">
                <a:solidFill>
                  <a:schemeClr val="tx1"/>
                </a:solidFill>
              </a:rPr>
              <a:t>More and more EU funded projects aimed at lawyers (either partly or exclusively)</a:t>
            </a:r>
          </a:p>
          <a:p>
            <a:pPr lvl="1">
              <a:spcBef>
                <a:spcPts val="0"/>
              </a:spcBef>
              <a:spcAft>
                <a:spcPts val="600"/>
              </a:spcAft>
              <a:buFont typeface="Symbol" panose="05050102010706020507" pitchFamily="18" charset="2"/>
              <a:buChar char="Þ"/>
            </a:pPr>
            <a:endParaRPr lang="en-GB" sz="2200" dirty="0">
              <a:solidFill>
                <a:schemeClr val="tx1"/>
              </a:solidFill>
            </a:endParaRPr>
          </a:p>
          <a:p>
            <a:pPr lvl="1">
              <a:spcBef>
                <a:spcPts val="0"/>
              </a:spcBef>
              <a:spcAft>
                <a:spcPts val="600"/>
              </a:spcAft>
              <a:buFont typeface="Symbol" panose="05050102010706020507" pitchFamily="18" charset="2"/>
              <a:buChar char="Þ"/>
            </a:pPr>
            <a:endParaRPr lang="en-GB" sz="2200" dirty="0">
              <a:solidFill>
                <a:schemeClr val="tx1"/>
              </a:solidFill>
            </a:endParaRPr>
          </a:p>
        </p:txBody>
      </p:sp>
      <p:sp>
        <p:nvSpPr>
          <p:cNvPr id="4" name="Foliennummernplatzhalt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423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Bars and schools of law teaming up with ERA in recent EU-funded projects</a:t>
            </a:r>
            <a:endParaRPr lang="en-GB" i="1" dirty="0">
              <a:solidFill>
                <a:schemeClr val="tx1"/>
              </a:solidFill>
            </a:endParaRPr>
          </a:p>
        </p:txBody>
      </p:sp>
      <p:sp>
        <p:nvSpPr>
          <p:cNvPr id="3" name="Inhaltsplatzhalter 2"/>
          <p:cNvSpPr>
            <a:spLocks noGrp="1"/>
          </p:cNvSpPr>
          <p:nvPr>
            <p:ph idx="1"/>
          </p:nvPr>
        </p:nvSpPr>
        <p:spPr>
          <a:xfrm>
            <a:off x="687848" y="1896374"/>
            <a:ext cx="9967452" cy="4267200"/>
          </a:xfrm>
        </p:spPr>
        <p:txBody>
          <a:bodyPr>
            <a:normAutofit/>
          </a:bodyPr>
          <a:lstStyle/>
          <a:p>
            <a:pPr>
              <a:spcBef>
                <a:spcPts val="0"/>
              </a:spcBef>
              <a:spcAft>
                <a:spcPts val="0"/>
              </a:spcAft>
            </a:pPr>
            <a:endParaRPr lang="en-GB" sz="1100" dirty="0"/>
          </a:p>
          <a:p>
            <a:pPr>
              <a:spcBef>
                <a:spcPts val="0"/>
              </a:spcBef>
              <a:spcAft>
                <a:spcPts val="0"/>
              </a:spcAft>
            </a:pPr>
            <a:r>
              <a:rPr lang="en-GB" sz="2400" dirty="0"/>
              <a:t>(1) National/Local Bars and lawyers’ schools from:</a:t>
            </a:r>
          </a:p>
          <a:p>
            <a:pPr>
              <a:spcBef>
                <a:spcPts val="0"/>
              </a:spcBef>
              <a:spcAft>
                <a:spcPts val="0"/>
              </a:spcAft>
            </a:pPr>
            <a:endParaRPr lang="en-GB" sz="1050" dirty="0"/>
          </a:p>
          <a:p>
            <a:pPr marL="201168" lvl="1" indent="0">
              <a:spcBef>
                <a:spcPts val="0"/>
              </a:spcBef>
              <a:spcAft>
                <a:spcPts val="0"/>
              </a:spcAft>
              <a:buNone/>
            </a:pPr>
            <a:r>
              <a:rPr lang="en-GB" sz="2400" dirty="0">
                <a:solidFill>
                  <a:srgbClr val="FF0000"/>
                </a:solidFill>
              </a:rPr>
              <a:t>Czech Republic </a:t>
            </a:r>
            <a:r>
              <a:rPr lang="en-GB" sz="2400" dirty="0"/>
              <a:t>(Czech Bar Association), </a:t>
            </a:r>
            <a:r>
              <a:rPr lang="en-GB" sz="2400" dirty="0">
                <a:solidFill>
                  <a:srgbClr val="FF0000"/>
                </a:solidFill>
              </a:rPr>
              <a:t>Finland</a:t>
            </a:r>
            <a:r>
              <a:rPr lang="en-GB" sz="2400" dirty="0"/>
              <a:t> (Finnish Bar Association), </a:t>
            </a:r>
            <a:r>
              <a:rPr lang="en-GB" sz="2400" dirty="0">
                <a:solidFill>
                  <a:srgbClr val="FF0000"/>
                </a:solidFill>
              </a:rPr>
              <a:t>France</a:t>
            </a:r>
            <a:r>
              <a:rPr lang="en-GB" sz="2400" dirty="0"/>
              <a:t> (DBF in Brussels, ERAGE, Haute </a:t>
            </a:r>
            <a:r>
              <a:rPr lang="en-GB" sz="2400" dirty="0" err="1"/>
              <a:t>École</a:t>
            </a:r>
            <a:r>
              <a:rPr lang="en-GB" sz="2400" dirty="0"/>
              <a:t> des </a:t>
            </a:r>
            <a:r>
              <a:rPr lang="en-GB" sz="2400" dirty="0" err="1"/>
              <a:t>Avocats</a:t>
            </a:r>
            <a:r>
              <a:rPr lang="en-GB" sz="2400" dirty="0"/>
              <a:t> </a:t>
            </a:r>
            <a:r>
              <a:rPr lang="en-GB" sz="2400" dirty="0" err="1"/>
              <a:t>Conseil</a:t>
            </a:r>
            <a:r>
              <a:rPr lang="en-GB" sz="2400" dirty="0"/>
              <a:t>), </a:t>
            </a:r>
            <a:r>
              <a:rPr lang="en-GB" sz="2400" dirty="0">
                <a:solidFill>
                  <a:srgbClr val="FF0000"/>
                </a:solidFill>
              </a:rPr>
              <a:t>Greece</a:t>
            </a:r>
            <a:r>
              <a:rPr lang="en-GB" sz="2400" dirty="0"/>
              <a:t> (Athens Bar Association), </a:t>
            </a:r>
            <a:r>
              <a:rPr lang="en-GB" sz="2400" dirty="0">
                <a:solidFill>
                  <a:srgbClr val="FF0000"/>
                </a:solidFill>
              </a:rPr>
              <a:t>Hungary</a:t>
            </a:r>
            <a:r>
              <a:rPr lang="en-GB" sz="2400" dirty="0"/>
              <a:t> (Budapest Bar Association), </a:t>
            </a:r>
            <a:r>
              <a:rPr lang="en-GB" sz="2400" dirty="0">
                <a:solidFill>
                  <a:srgbClr val="FF0000"/>
                </a:solidFill>
              </a:rPr>
              <a:t>Ireland</a:t>
            </a:r>
            <a:r>
              <a:rPr lang="en-GB" sz="2400" dirty="0"/>
              <a:t> (Bar Council of Ireland, Law Society of Ireland, The </a:t>
            </a:r>
            <a:r>
              <a:rPr lang="en-GB" sz="2400" dirty="0" err="1"/>
              <a:t>Honorable</a:t>
            </a:r>
            <a:r>
              <a:rPr lang="en-GB" sz="2400" dirty="0"/>
              <a:t> Society of King’s Inns), </a:t>
            </a:r>
            <a:r>
              <a:rPr lang="en-GB" sz="2400" dirty="0">
                <a:solidFill>
                  <a:srgbClr val="FF0000"/>
                </a:solidFill>
              </a:rPr>
              <a:t>Latvia</a:t>
            </a:r>
            <a:r>
              <a:rPr lang="en-GB" sz="2400" dirty="0"/>
              <a:t> (the Latvian Bar Association), </a:t>
            </a:r>
            <a:r>
              <a:rPr lang="en-GB" sz="2400" dirty="0">
                <a:solidFill>
                  <a:srgbClr val="FF0000"/>
                </a:solidFill>
              </a:rPr>
              <a:t>Lithuania</a:t>
            </a:r>
            <a:r>
              <a:rPr lang="en-GB" sz="2400" dirty="0"/>
              <a:t> (Lithuanian Bar Association), </a:t>
            </a:r>
            <a:r>
              <a:rPr lang="en-GB" sz="2400" dirty="0">
                <a:solidFill>
                  <a:srgbClr val="FF0000"/>
                </a:solidFill>
              </a:rPr>
              <a:t>Poland</a:t>
            </a:r>
            <a:r>
              <a:rPr lang="en-GB" sz="2400" dirty="0"/>
              <a:t> (National Council of Legal Advisers of Poland, Polish Bar Foundation), </a:t>
            </a:r>
            <a:r>
              <a:rPr lang="en-GB" sz="2400" dirty="0">
                <a:solidFill>
                  <a:srgbClr val="FF0000"/>
                </a:solidFill>
              </a:rPr>
              <a:t>Spain</a:t>
            </a:r>
            <a:r>
              <a:rPr lang="en-GB" sz="2400" dirty="0"/>
              <a:t> (General Council of Spanish Lawyers, </a:t>
            </a:r>
            <a:r>
              <a:rPr lang="en-GB" sz="2400" dirty="0" err="1"/>
              <a:t>Illustre</a:t>
            </a:r>
            <a:r>
              <a:rPr lang="en-GB" sz="2400" dirty="0"/>
              <a:t> </a:t>
            </a:r>
            <a:r>
              <a:rPr lang="en-GB" sz="2400" dirty="0" err="1"/>
              <a:t>Collegi</a:t>
            </a:r>
            <a:r>
              <a:rPr lang="en-GB" sz="2400" dirty="0"/>
              <a:t> </a:t>
            </a:r>
            <a:r>
              <a:rPr lang="en-GB" sz="2400" dirty="0" err="1"/>
              <a:t>d'Advocats</a:t>
            </a:r>
            <a:r>
              <a:rPr lang="en-GB" sz="2400" dirty="0"/>
              <a:t> de Barcelona ICAB, Bar Association of Vizcaya-Bilbao) </a:t>
            </a:r>
            <a:endParaRPr lang="de-DE" sz="2400" dirty="0"/>
          </a:p>
          <a:p>
            <a:pPr>
              <a:spcBef>
                <a:spcPts val="0"/>
              </a:spcBef>
              <a:spcAft>
                <a:spcPts val="0"/>
              </a:spcAft>
            </a:pPr>
            <a:endParaRPr lang="en-GB" sz="1100" dirty="0"/>
          </a:p>
          <a:p>
            <a:pPr>
              <a:spcBef>
                <a:spcPts val="0"/>
              </a:spcBef>
              <a:spcAft>
                <a:spcPts val="0"/>
              </a:spcAft>
            </a:pPr>
            <a:r>
              <a:rPr lang="en-GB" sz="2400" dirty="0"/>
              <a:t>(2) European level: </a:t>
            </a:r>
            <a:r>
              <a:rPr lang="en-GB" sz="2400" dirty="0">
                <a:solidFill>
                  <a:srgbClr val="FF0000"/>
                </a:solidFill>
              </a:rPr>
              <a:t>ELF</a:t>
            </a:r>
            <a:r>
              <a:rPr lang="en-GB" sz="2400" dirty="0"/>
              <a:t>, </a:t>
            </a:r>
            <a:r>
              <a:rPr lang="en-GB" sz="2400" dirty="0">
                <a:solidFill>
                  <a:srgbClr val="FF0000"/>
                </a:solidFill>
              </a:rPr>
              <a:t>ECBA</a:t>
            </a:r>
            <a:endParaRPr lang="de-DE" sz="2400" dirty="0">
              <a:solidFill>
                <a:srgbClr val="FF0000"/>
              </a:solidFill>
            </a:endParaRPr>
          </a:p>
          <a:p>
            <a:pPr marL="0" indent="0">
              <a:spcBef>
                <a:spcPts val="0"/>
              </a:spcBef>
              <a:spcAft>
                <a:spcPts val="0"/>
              </a:spcAft>
              <a:buNone/>
            </a:pPr>
            <a:endParaRPr lang="en-US" sz="1000" dirty="0">
              <a:solidFill>
                <a:schemeClr val="tx1"/>
              </a:solidFill>
            </a:endParaRPr>
          </a:p>
        </p:txBody>
      </p:sp>
      <p:sp>
        <p:nvSpPr>
          <p:cNvPr id="4" name="Foliennummernplatzhalt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138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Cross-border training on EU criminal law for defence counsel</a:t>
            </a:r>
            <a:endParaRPr lang="de-DE" dirty="0"/>
          </a:p>
        </p:txBody>
      </p:sp>
      <p:sp>
        <p:nvSpPr>
          <p:cNvPr id="3" name="Content Placeholder 2"/>
          <p:cNvSpPr>
            <a:spLocks noGrp="1"/>
          </p:cNvSpPr>
          <p:nvPr>
            <p:ph idx="1"/>
          </p:nvPr>
        </p:nvSpPr>
        <p:spPr/>
        <p:txBody>
          <a:bodyPr>
            <a:normAutofit fontScale="92500" lnSpcReduction="20000"/>
          </a:bodyPr>
          <a:lstStyle/>
          <a:p>
            <a:pPr marL="0" indent="0">
              <a:spcBef>
                <a:spcPts val="0"/>
              </a:spcBef>
              <a:spcAft>
                <a:spcPts val="0"/>
              </a:spcAft>
              <a:buNone/>
            </a:pPr>
            <a:endParaRPr lang="en-GB" sz="1000" dirty="0"/>
          </a:p>
          <a:p>
            <a:pPr marL="0" indent="0">
              <a:spcBef>
                <a:spcPts val="0"/>
              </a:spcBef>
              <a:spcAft>
                <a:spcPts val="0"/>
              </a:spcAft>
              <a:buNone/>
            </a:pPr>
            <a:r>
              <a:rPr lang="en-GB" sz="2600" dirty="0"/>
              <a:t>EU funded projects organised in cooperation with the European Criminal Bar Association (ECBA) and various national Bar Associations from 2011 to 2015</a:t>
            </a:r>
          </a:p>
          <a:p>
            <a:pPr marL="0" indent="0">
              <a:spcBef>
                <a:spcPts val="0"/>
              </a:spcBef>
              <a:spcAft>
                <a:spcPts val="0"/>
              </a:spcAft>
              <a:buNone/>
            </a:pPr>
            <a:endParaRPr lang="en-GB" sz="1000" dirty="0"/>
          </a:p>
          <a:p>
            <a:pPr marL="0" indent="0">
              <a:spcBef>
                <a:spcPts val="0"/>
              </a:spcBef>
              <a:spcAft>
                <a:spcPts val="0"/>
              </a:spcAft>
              <a:buNone/>
            </a:pPr>
            <a:r>
              <a:rPr lang="en-GB" sz="2600" dirty="0"/>
              <a:t>15 seminars for ca. 420 defence lawyers from all the EU. Each seminar focused on defence lawyers from a different cluster of countries.</a:t>
            </a:r>
          </a:p>
          <a:p>
            <a:pPr marL="0" indent="0">
              <a:spcBef>
                <a:spcPts val="0"/>
              </a:spcBef>
              <a:spcAft>
                <a:spcPts val="0"/>
              </a:spcAft>
              <a:buNone/>
            </a:pPr>
            <a:endParaRPr lang="en-GB" sz="1000" dirty="0"/>
          </a:p>
          <a:p>
            <a:pPr marL="0" indent="0">
              <a:spcBef>
                <a:spcPts val="0"/>
              </a:spcBef>
              <a:spcAft>
                <a:spcPts val="0"/>
              </a:spcAft>
              <a:buNone/>
            </a:pPr>
            <a:r>
              <a:rPr lang="en-GB" sz="2600" dirty="0"/>
              <a:t>Methodology: the seminars consisted of lectures in plenary on Fridays afternoon with simultaneous interpretation provided – English/French/German + language of the hosting country. National workshops on Saturdays where no interpretation was needed.</a:t>
            </a:r>
          </a:p>
          <a:p>
            <a:pPr marL="0" indent="0">
              <a:spcBef>
                <a:spcPts val="0"/>
              </a:spcBef>
              <a:spcAft>
                <a:spcPts val="0"/>
              </a:spcAft>
              <a:buNone/>
            </a:pPr>
            <a:endParaRPr lang="en-GB" sz="1100" dirty="0"/>
          </a:p>
          <a:p>
            <a:pPr marL="0" indent="0">
              <a:spcBef>
                <a:spcPts val="0"/>
              </a:spcBef>
              <a:spcAft>
                <a:spcPts val="600"/>
              </a:spcAft>
              <a:buNone/>
            </a:pPr>
            <a:r>
              <a:rPr lang="en-GB" sz="2600" dirty="0"/>
              <a:t>Regional seminars with national breakout sessions: concept was identified as </a:t>
            </a:r>
            <a:r>
              <a:rPr lang="en-GB" sz="2600" i="1" dirty="0"/>
              <a:t>best practice </a:t>
            </a:r>
            <a:r>
              <a:rPr lang="en-GB" sz="2600" dirty="0"/>
              <a:t>(COM/EJTN) because (a) it enables direct correlation between EU instruments and practical application in national context, (b) it ensures active participation in native language, (c) it is cost-efficient.</a:t>
            </a:r>
            <a:endParaRPr lang="de-DE"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077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EU litigation for lawyers</a:t>
            </a:r>
            <a:endParaRPr lang="de-DE" dirty="0"/>
          </a:p>
        </p:txBody>
      </p:sp>
      <p:sp>
        <p:nvSpPr>
          <p:cNvPr id="3" name="Content Placeholder 2"/>
          <p:cNvSpPr>
            <a:spLocks noGrp="1"/>
          </p:cNvSpPr>
          <p:nvPr>
            <p:ph idx="1"/>
          </p:nvPr>
        </p:nvSpPr>
        <p:spPr/>
        <p:txBody>
          <a:bodyPr>
            <a:normAutofit/>
          </a:bodyPr>
          <a:lstStyle/>
          <a:p>
            <a:pPr marL="0" indent="0">
              <a:spcBef>
                <a:spcPts val="0"/>
              </a:spcBef>
              <a:spcAft>
                <a:spcPts val="0"/>
              </a:spcAft>
              <a:buNone/>
            </a:pPr>
            <a:endParaRPr lang="en-GB" sz="1000" dirty="0"/>
          </a:p>
          <a:p>
            <a:pPr marL="0" indent="0">
              <a:spcBef>
                <a:spcPts val="0"/>
              </a:spcBef>
              <a:spcAft>
                <a:spcPts val="0"/>
              </a:spcAft>
              <a:buNone/>
            </a:pPr>
            <a:endParaRPr lang="en-GB" sz="1000" dirty="0"/>
          </a:p>
          <a:p>
            <a:pPr marL="0" indent="0">
              <a:spcBef>
                <a:spcPts val="0"/>
              </a:spcBef>
              <a:spcAft>
                <a:spcPts val="0"/>
              </a:spcAft>
              <a:buNone/>
            </a:pPr>
            <a:r>
              <a:rPr lang="en-GB" sz="2400" dirty="0"/>
              <a:t>EU-funded project organised in cooperation with the European Lawyers’ Foundation (ELF) and 10 Bar Associations/Lawyers’ Schools in 2016-2017</a:t>
            </a:r>
          </a:p>
          <a:p>
            <a:pPr marL="0" indent="0">
              <a:spcBef>
                <a:spcPts val="0"/>
              </a:spcBef>
              <a:spcAft>
                <a:spcPts val="0"/>
              </a:spcAft>
              <a:buNone/>
            </a:pPr>
            <a:endParaRPr lang="en-GB" sz="1000" dirty="0"/>
          </a:p>
          <a:p>
            <a:pPr marL="0" indent="0">
              <a:spcBef>
                <a:spcPts val="0"/>
              </a:spcBef>
              <a:spcAft>
                <a:spcPts val="0"/>
              </a:spcAft>
              <a:buNone/>
            </a:pPr>
            <a:r>
              <a:rPr lang="en-GB" sz="2400" dirty="0"/>
              <a:t>5 seminars in Trier for 130</a:t>
            </a:r>
            <a:r>
              <a:rPr lang="en-GB" sz="2400" dirty="0">
                <a:solidFill>
                  <a:srgbClr val="FF0000"/>
                </a:solidFill>
              </a:rPr>
              <a:t> </a:t>
            </a:r>
            <a:r>
              <a:rPr lang="en-GB" sz="2400" dirty="0"/>
              <a:t>lawyers (litigators) from the partner countries, mainly in English (1 seminar in French)</a:t>
            </a:r>
          </a:p>
          <a:p>
            <a:pPr marL="0" indent="0">
              <a:spcBef>
                <a:spcPts val="0"/>
              </a:spcBef>
              <a:spcAft>
                <a:spcPts val="0"/>
              </a:spcAft>
              <a:buNone/>
            </a:pPr>
            <a:endParaRPr lang="en-GB" sz="1000" dirty="0"/>
          </a:p>
          <a:p>
            <a:pPr marL="0" indent="0">
              <a:spcBef>
                <a:spcPts val="0"/>
              </a:spcBef>
              <a:spcAft>
                <a:spcPts val="0"/>
              </a:spcAft>
              <a:buNone/>
            </a:pPr>
            <a:r>
              <a:rPr lang="en-GB" sz="2400" dirty="0"/>
              <a:t>All seminars combined with a visit to the CJEU</a:t>
            </a:r>
          </a:p>
          <a:p>
            <a:pPr marL="0" indent="0">
              <a:spcBef>
                <a:spcPts val="0"/>
              </a:spcBef>
              <a:spcAft>
                <a:spcPts val="0"/>
              </a:spcAft>
              <a:buNone/>
            </a:pPr>
            <a:endParaRPr lang="en-GB" sz="1000" dirty="0"/>
          </a:p>
          <a:p>
            <a:pPr marL="0" indent="0">
              <a:spcBef>
                <a:spcPts val="0"/>
              </a:spcBef>
              <a:spcAft>
                <a:spcPts val="0"/>
              </a:spcAft>
              <a:buNone/>
            </a:pPr>
            <a:r>
              <a:rPr lang="en-GB" sz="2400" dirty="0"/>
              <a:t>Methodology: lectures and case studies </a:t>
            </a:r>
            <a:r>
              <a:rPr lang="en-US" sz="2400" dirty="0"/>
              <a:t>on the practical aspects of litigating cases before the Court of Justice – </a:t>
            </a:r>
            <a:r>
              <a:rPr lang="en-GB" sz="2400" dirty="0"/>
              <a:t>with a focus on direct actions before the CJEU.</a:t>
            </a:r>
            <a:endParaRPr lang="en-GB" sz="105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615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Free resources and training materials on the ERA website developed in the framework of EU projects (also of relevance for lawyers)</a:t>
            </a:r>
            <a:endParaRPr lang="de-DE"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Grafik 5"/>
          <p:cNvPicPr>
            <a:picLocks noGrp="1"/>
          </p:cNvPicPr>
          <p:nvPr>
            <p:ph idx="1"/>
          </p:nvPr>
        </p:nvPicPr>
        <p:blipFill>
          <a:blip r:embed="rId2"/>
          <a:stretch>
            <a:fillRect/>
          </a:stretch>
        </p:blipFill>
        <p:spPr>
          <a:xfrm>
            <a:off x="914400" y="1905000"/>
            <a:ext cx="9740900" cy="4055853"/>
          </a:xfrm>
          <a:prstGeom prst="rect">
            <a:avLst/>
          </a:prstGeom>
        </p:spPr>
      </p:pic>
    </p:spTree>
    <p:extLst>
      <p:ext uri="{BB962C8B-B14F-4D97-AF65-F5344CB8AC3E}">
        <p14:creationId xmlns:p14="http://schemas.microsoft.com/office/powerpoint/2010/main" val="2334573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7848" y="1896374"/>
            <a:ext cx="9967452" cy="4267200"/>
          </a:xfrm>
        </p:spPr>
        <p:txBody>
          <a:bodyPr>
            <a:normAutofit/>
          </a:bodyPr>
          <a:lstStyle/>
          <a:p>
            <a:pPr marL="0" indent="0">
              <a:spcBef>
                <a:spcPts val="0"/>
              </a:spcBef>
              <a:spcAft>
                <a:spcPts val="600"/>
              </a:spcAft>
              <a:buNone/>
            </a:pPr>
            <a:endParaRPr lang="en-US" sz="1000" dirty="0">
              <a:solidFill>
                <a:schemeClr val="tx1"/>
              </a:solidFill>
            </a:endParaRPr>
          </a:p>
          <a:p>
            <a:pPr marL="0" indent="0">
              <a:spcBef>
                <a:spcPts val="0"/>
              </a:spcBef>
              <a:spcAft>
                <a:spcPts val="600"/>
              </a:spcAft>
              <a:buNone/>
            </a:pPr>
            <a:r>
              <a:rPr lang="de-DE" sz="2400" b="1" dirty="0">
                <a:solidFill>
                  <a:schemeClr val="tx1"/>
                </a:solidFill>
              </a:rPr>
              <a:t>Thank you for your attention!</a:t>
            </a:r>
          </a:p>
          <a:p>
            <a:pPr marL="0" indent="0">
              <a:spcBef>
                <a:spcPts val="0"/>
              </a:spcBef>
              <a:spcAft>
                <a:spcPts val="600"/>
              </a:spcAft>
              <a:buNone/>
            </a:pPr>
            <a:endParaRPr lang="de-DE" sz="2400" dirty="0">
              <a:solidFill>
                <a:schemeClr val="tx1"/>
              </a:solidFill>
            </a:endParaRPr>
          </a:p>
          <a:p>
            <a:pPr marL="0" indent="0">
              <a:spcBef>
                <a:spcPts val="0"/>
              </a:spcBef>
              <a:spcAft>
                <a:spcPts val="600"/>
              </a:spcAft>
              <a:buNone/>
            </a:pPr>
            <a:r>
              <a:rPr lang="de-DE" sz="2400" dirty="0">
                <a:solidFill>
                  <a:schemeClr val="tx1"/>
                </a:solidFill>
              </a:rPr>
              <a:t>Jean-Philippe Rageade</a:t>
            </a:r>
          </a:p>
          <a:p>
            <a:pPr marL="0" indent="0">
              <a:spcBef>
                <a:spcPts val="0"/>
              </a:spcBef>
              <a:spcAft>
                <a:spcPts val="600"/>
              </a:spcAft>
              <a:buNone/>
            </a:pPr>
            <a:r>
              <a:rPr lang="de-DE" sz="2400" dirty="0">
                <a:solidFill>
                  <a:schemeClr val="tx1"/>
                </a:solidFill>
              </a:rPr>
              <a:t>Director of Programmes and Deputy Director</a:t>
            </a:r>
          </a:p>
          <a:p>
            <a:pPr marL="0" indent="0">
              <a:spcBef>
                <a:spcPts val="0"/>
              </a:spcBef>
              <a:spcAft>
                <a:spcPts val="600"/>
              </a:spcAft>
              <a:buNone/>
            </a:pPr>
            <a:r>
              <a:rPr lang="de-DE" sz="2400" dirty="0">
                <a:solidFill>
                  <a:schemeClr val="tx1"/>
                </a:solidFill>
              </a:rPr>
              <a:t>jrageade@era.int</a:t>
            </a:r>
            <a:endParaRPr lang="en-GB" sz="2400" dirty="0">
              <a:solidFill>
                <a:schemeClr val="tx1"/>
              </a:solidFill>
            </a:endParaRPr>
          </a:p>
          <a:p>
            <a:pPr lvl="1">
              <a:spcBef>
                <a:spcPts val="0"/>
              </a:spcBef>
              <a:spcAft>
                <a:spcPts val="600"/>
              </a:spcAft>
              <a:buFont typeface="Symbol" panose="05050102010706020507" pitchFamily="18" charset="2"/>
              <a:buChar char="Þ"/>
            </a:pPr>
            <a:endParaRPr lang="en-GB" sz="2200" dirty="0">
              <a:solidFill>
                <a:schemeClr val="tx1"/>
              </a:solidFill>
            </a:endParaRPr>
          </a:p>
          <a:p>
            <a:pPr lvl="1">
              <a:spcBef>
                <a:spcPts val="0"/>
              </a:spcBef>
              <a:spcAft>
                <a:spcPts val="600"/>
              </a:spcAft>
              <a:buFont typeface="Symbol" panose="05050102010706020507" pitchFamily="18" charset="2"/>
              <a:buChar char="Þ"/>
            </a:pPr>
            <a:endParaRPr lang="en-GB" sz="2200" dirty="0">
              <a:solidFill>
                <a:schemeClr val="tx1"/>
              </a:solidFill>
            </a:endParaRPr>
          </a:p>
        </p:txBody>
      </p:sp>
      <p:sp>
        <p:nvSpPr>
          <p:cNvPr id="4" name="Foliennummernplatzhalt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621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E1C199E2-F140-4002-9766-A11647172EA0}"/>
              </a:ext>
            </a:extLst>
          </p:cNvPr>
          <p:cNvSpPr>
            <a:spLocks noGrp="1"/>
          </p:cNvSpPr>
          <p:nvPr>
            <p:ph type="ctrTitle"/>
          </p:nvPr>
        </p:nvSpPr>
        <p:spPr>
          <a:xfrm>
            <a:off x="2206625" y="1700214"/>
            <a:ext cx="7772400" cy="2016125"/>
          </a:xfrm>
        </p:spPr>
        <p:txBody>
          <a:bodyPr/>
          <a:lstStyle/>
          <a:p>
            <a:pPr eaLnBrk="1" hangingPunct="1"/>
            <a:r>
              <a:rPr lang="fr-BE" altLang="en-US" b="1"/>
              <a:t>European Lawyers Foundation’s Training Projects</a:t>
            </a:r>
          </a:p>
        </p:txBody>
      </p:sp>
      <p:sp>
        <p:nvSpPr>
          <p:cNvPr id="3075" name="Subtitle 2">
            <a:extLst>
              <a:ext uri="{FF2B5EF4-FFF2-40B4-BE49-F238E27FC236}">
                <a16:creationId xmlns:a16="http://schemas.microsoft.com/office/drawing/2014/main" id="{C926812F-1941-4BD5-BC99-33FB19CB9AA6}"/>
              </a:ext>
            </a:extLst>
          </p:cNvPr>
          <p:cNvSpPr>
            <a:spLocks noGrp="1"/>
          </p:cNvSpPr>
          <p:nvPr>
            <p:ph type="subTitle" idx="1"/>
          </p:nvPr>
        </p:nvSpPr>
        <p:spPr>
          <a:xfrm>
            <a:off x="2487614" y="3863976"/>
            <a:ext cx="7210425" cy="2447925"/>
          </a:xfrm>
        </p:spPr>
        <p:txBody>
          <a:bodyPr/>
          <a:lstStyle/>
          <a:p>
            <a:pPr eaLnBrk="1" hangingPunct="1">
              <a:defRPr/>
            </a:pPr>
            <a:endParaRPr lang="fr-BE" altLang="en-US" dirty="0"/>
          </a:p>
          <a:p>
            <a:pPr eaLnBrk="1" hangingPunct="1">
              <a:defRPr/>
            </a:pPr>
            <a:r>
              <a:rPr lang="fr-BE" altLang="en-US" sz="2000" dirty="0">
                <a:solidFill>
                  <a:srgbClr val="002060"/>
                </a:solidFill>
              </a:rPr>
              <a:t>CCBE </a:t>
            </a:r>
            <a:r>
              <a:rPr lang="fr-BE" altLang="en-US" sz="2000" dirty="0" err="1">
                <a:solidFill>
                  <a:srgbClr val="002060"/>
                </a:solidFill>
              </a:rPr>
              <a:t>Conference</a:t>
            </a:r>
            <a:endParaRPr lang="fr-BE" altLang="en-US" sz="2000" dirty="0">
              <a:solidFill>
                <a:srgbClr val="002060"/>
              </a:solidFill>
            </a:endParaRPr>
          </a:p>
          <a:p>
            <a:pPr eaLnBrk="1" hangingPunct="1">
              <a:defRPr/>
            </a:pPr>
            <a:r>
              <a:rPr lang="nl-NL" altLang="en-US" sz="2000" dirty="0">
                <a:solidFill>
                  <a:srgbClr val="002060"/>
                </a:solidFill>
              </a:rPr>
              <a:t>“</a:t>
            </a:r>
            <a:r>
              <a:rPr lang="fr-BE" altLang="en-US" sz="2000" dirty="0">
                <a:solidFill>
                  <a:srgbClr val="002060"/>
                </a:solidFill>
              </a:rPr>
              <a:t>Training of Lawyers: Challenges and </a:t>
            </a:r>
            <a:r>
              <a:rPr lang="fr-BE" altLang="en-US" sz="2000" dirty="0" err="1">
                <a:solidFill>
                  <a:srgbClr val="002060"/>
                </a:solidFill>
              </a:rPr>
              <a:t>Opportunities</a:t>
            </a:r>
            <a:r>
              <a:rPr lang="en-US" altLang="en-US" sz="2000" dirty="0">
                <a:solidFill>
                  <a:srgbClr val="002060"/>
                </a:solidFill>
              </a:rPr>
              <a:t>”</a:t>
            </a:r>
            <a:endParaRPr lang="fr-BE" altLang="en-US" sz="2000" dirty="0">
              <a:solidFill>
                <a:srgbClr val="002060"/>
              </a:solidFill>
            </a:endParaRPr>
          </a:p>
          <a:p>
            <a:pPr eaLnBrk="1" hangingPunct="1">
              <a:defRPr/>
            </a:pPr>
            <a:endParaRPr lang="fr-BE" altLang="en-US" sz="800" dirty="0"/>
          </a:p>
          <a:p>
            <a:pPr eaLnBrk="1" hangingPunct="1">
              <a:defRPr/>
            </a:pPr>
            <a:r>
              <a:rPr lang="fr-BE" altLang="en-US" sz="2000" b="1" dirty="0">
                <a:solidFill>
                  <a:schemeClr val="tx2"/>
                </a:solidFill>
              </a:rPr>
              <a:t>Jonathan Goldsmith</a:t>
            </a:r>
          </a:p>
          <a:p>
            <a:pPr eaLnBrk="1" hangingPunct="1">
              <a:defRPr/>
            </a:pPr>
            <a:endParaRPr lang="fr-BE" altLang="en-US" sz="800" dirty="0"/>
          </a:p>
          <a:p>
            <a:pPr eaLnBrk="1" hangingPunct="1">
              <a:defRPr/>
            </a:pPr>
            <a:r>
              <a:rPr lang="fr-BE" altLang="en-US" dirty="0">
                <a:solidFill>
                  <a:srgbClr val="002060"/>
                </a:solidFill>
              </a:rPr>
              <a:t>Brussels, 14 </a:t>
            </a:r>
            <a:r>
              <a:rPr lang="fr-BE" altLang="en-US" dirty="0" err="1">
                <a:solidFill>
                  <a:srgbClr val="002060"/>
                </a:solidFill>
              </a:rPr>
              <a:t>December</a:t>
            </a:r>
            <a:r>
              <a:rPr lang="fr-BE" altLang="en-US" dirty="0">
                <a:solidFill>
                  <a:srgbClr val="002060"/>
                </a:solidFill>
              </a:rPr>
              <a:t> 2017</a:t>
            </a:r>
          </a:p>
        </p:txBody>
      </p:sp>
      <p:pic>
        <p:nvPicPr>
          <p:cNvPr id="3076" name="Picture 2" descr="C:\Users\alonso.europe\Desktop\CCBE Foundation\Dissemination Foundation\LOGO\LOGO in EN\logo_ELF_paper_300dpi.jpg">
            <a:extLst>
              <a:ext uri="{FF2B5EF4-FFF2-40B4-BE49-F238E27FC236}">
                <a16:creationId xmlns:a16="http://schemas.microsoft.com/office/drawing/2014/main" id="{CEA317D2-4202-40E2-9B00-8215B7F27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564" y="55564"/>
            <a:ext cx="17621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
            <a:extLst>
              <a:ext uri="{FF2B5EF4-FFF2-40B4-BE49-F238E27FC236}">
                <a16:creationId xmlns:a16="http://schemas.microsoft.com/office/drawing/2014/main" id="{F699AF90-47F2-4133-8E44-12FB15F889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55564"/>
            <a:ext cx="167957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91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67A2714-67FE-4E12-824C-9DD295FCEBCE}"/>
              </a:ext>
            </a:extLst>
          </p:cNvPr>
          <p:cNvSpPr>
            <a:spLocks noGrp="1"/>
          </p:cNvSpPr>
          <p:nvPr>
            <p:ph type="ctrTitle"/>
          </p:nvPr>
        </p:nvSpPr>
        <p:spPr>
          <a:xfrm>
            <a:off x="2014538" y="219076"/>
            <a:ext cx="7772400" cy="1470025"/>
          </a:xfrm>
        </p:spPr>
        <p:txBody>
          <a:bodyPr/>
          <a:lstStyle/>
          <a:p>
            <a:pPr eaLnBrk="1" hangingPunct="1"/>
            <a:r>
              <a:rPr lang="fr-BE" altLang="en-US" b="1"/>
              <a:t>TRALIM</a:t>
            </a:r>
          </a:p>
        </p:txBody>
      </p:sp>
      <p:pic>
        <p:nvPicPr>
          <p:cNvPr id="4099" name="Picture 2" descr="C:\Users\alonso.europe\Desktop\CCBE Foundation\Dissemination Foundation\LOGO\LOGO in EN\logo_ELF_paper_300dpi.jpg">
            <a:extLst>
              <a:ext uri="{FF2B5EF4-FFF2-40B4-BE49-F238E27FC236}">
                <a16:creationId xmlns:a16="http://schemas.microsoft.com/office/drawing/2014/main" id="{2F85AE8E-E2D6-45BF-AC9C-5EB8DA279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5226" y="55564"/>
            <a:ext cx="17637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a:extLst>
              <a:ext uri="{FF2B5EF4-FFF2-40B4-BE49-F238E27FC236}">
                <a16:creationId xmlns:a16="http://schemas.microsoft.com/office/drawing/2014/main" id="{CB6F33E8-9192-4D93-80E0-1FC73FED3B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55564"/>
            <a:ext cx="167957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E7B5D443-121D-42E4-8524-B2C3C3F444B7}"/>
              </a:ext>
            </a:extLst>
          </p:cNvPr>
          <p:cNvGraphicFramePr>
            <a:graphicFrameLocks noGrp="1"/>
          </p:cNvGraphicFramePr>
          <p:nvPr/>
        </p:nvGraphicFramePr>
        <p:xfrm>
          <a:off x="1787526" y="1689100"/>
          <a:ext cx="5821363" cy="4929196"/>
        </p:xfrm>
        <a:graphic>
          <a:graphicData uri="http://schemas.openxmlformats.org/drawingml/2006/table">
            <a:tbl>
              <a:tblPr firstRow="1" firstCol="1" bandRow="1"/>
              <a:tblGrid>
                <a:gridCol w="1782386">
                  <a:extLst>
                    <a:ext uri="{9D8B030D-6E8A-4147-A177-3AD203B41FA5}">
                      <a16:colId xmlns:a16="http://schemas.microsoft.com/office/drawing/2014/main" val="411250107"/>
                    </a:ext>
                  </a:extLst>
                </a:gridCol>
                <a:gridCol w="4038977">
                  <a:extLst>
                    <a:ext uri="{9D8B030D-6E8A-4147-A177-3AD203B41FA5}">
                      <a16:colId xmlns:a16="http://schemas.microsoft.com/office/drawing/2014/main" val="2905304967"/>
                    </a:ext>
                  </a:extLst>
                </a:gridCol>
              </a:tblGrid>
              <a:tr h="882132">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Project consortium</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Coordinator</a:t>
                      </a:r>
                      <a:r>
                        <a:rPr lang="en-US" sz="1400" b="0" i="0" dirty="0">
                          <a:effectLst/>
                          <a:latin typeface="+mn-lt"/>
                          <a:ea typeface="Times New Roman" panose="02020603050405020304" pitchFamily="18" charset="0"/>
                          <a:cs typeface="Times New Roman" panose="02020603050405020304" pitchFamily="18" charset="0"/>
                        </a:rPr>
                        <a:t>: European Lawyers Foundation</a:t>
                      </a:r>
                    </a:p>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Partners</a:t>
                      </a:r>
                      <a:r>
                        <a:rPr lang="en-US" sz="1400" b="0" i="0" dirty="0">
                          <a:effectLst/>
                          <a:latin typeface="+mn-lt"/>
                          <a:ea typeface="Times New Roman" panose="02020603050405020304" pitchFamily="18" charset="0"/>
                          <a:cs typeface="Times New Roman" panose="02020603050405020304" pitchFamily="18" charset="0"/>
                        </a:rPr>
                        <a:t>: Spain, Greece (Athens), Italy, Ireland &amp; Poland (Legal Advisors)</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276215"/>
                  </a:ext>
                </a:extLst>
              </a:tr>
              <a:tr h="507699">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Project duration</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1 year</a:t>
                      </a:r>
                      <a:r>
                        <a:rPr lang="en-US" sz="1400" b="0" i="0" dirty="0">
                          <a:effectLst/>
                          <a:latin typeface="+mn-lt"/>
                          <a:ea typeface="Times New Roman" panose="02020603050405020304" pitchFamily="18" charset="0"/>
                          <a:cs typeface="Times New Roman" panose="02020603050405020304" pitchFamily="18" charset="0"/>
                        </a:rPr>
                        <a:t> (15/06/2016 – 14/06/2017)</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198633"/>
                  </a:ext>
                </a:extLst>
              </a:tr>
              <a:tr h="638101">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Project funds</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80%</a:t>
                      </a:r>
                      <a:r>
                        <a:rPr lang="en-US" sz="1400" b="0" i="0" dirty="0">
                          <a:effectLst/>
                          <a:latin typeface="+mn-lt"/>
                          <a:ea typeface="Times New Roman" panose="02020603050405020304" pitchFamily="18" charset="0"/>
                          <a:cs typeface="Times New Roman" panose="02020603050405020304" pitchFamily="18" charset="0"/>
                        </a:rPr>
                        <a:t> financed by DG Justice (Justice Programme)</a:t>
                      </a:r>
                    </a:p>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20%</a:t>
                      </a:r>
                      <a:r>
                        <a:rPr lang="en-US" sz="1400" b="0" i="0" dirty="0">
                          <a:effectLst/>
                          <a:latin typeface="+mn-lt"/>
                          <a:ea typeface="Times New Roman" panose="02020603050405020304" pitchFamily="18" charset="0"/>
                          <a:cs typeface="Times New Roman" panose="02020603050405020304" pitchFamily="18" charset="0"/>
                        </a:rPr>
                        <a:t> financed by partners</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259801"/>
                  </a:ext>
                </a:extLst>
              </a:tr>
              <a:tr h="432048">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GB" sz="1400" b="0" i="0" dirty="0">
                          <a:effectLst/>
                          <a:latin typeface="+mn-lt"/>
                          <a:ea typeface="Times New Roman" panose="02020603050405020304" pitchFamily="18" charset="0"/>
                          <a:cs typeface="Arial" panose="020B0604020202020204" pitchFamily="34" charset="0"/>
                        </a:rPr>
                        <a:t>Number of seminars</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i="0" dirty="0">
                          <a:effectLst/>
                          <a:latin typeface="+mn-lt"/>
                          <a:ea typeface="Times New Roman" panose="02020603050405020304" pitchFamily="18" charset="0"/>
                          <a:cs typeface="Arial" panose="020B0604020202020204" pitchFamily="34" charset="0"/>
                        </a:rPr>
                        <a:t>4</a:t>
                      </a:r>
                      <a:r>
                        <a:rPr lang="en-GB" sz="1400" b="0" i="0" dirty="0">
                          <a:effectLst/>
                          <a:latin typeface="+mn-lt"/>
                          <a:ea typeface="Times New Roman" panose="02020603050405020304" pitchFamily="18" charset="0"/>
                          <a:cs typeface="Arial" panose="020B0604020202020204" pitchFamily="34" charset="0"/>
                        </a:rPr>
                        <a:t> (Spain, Greece, Ireland and Italy)</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36634"/>
                  </a:ext>
                </a:extLst>
              </a:tr>
              <a:tr h="580226">
                <a:tc>
                  <a:txBody>
                    <a:bodyPr/>
                    <a:lstStyle/>
                    <a:p>
                      <a:pPr marL="0" marR="0" algn="just">
                        <a:spcBef>
                          <a:spcPts val="0"/>
                        </a:spcBef>
                        <a:spcAft>
                          <a:spcPts val="0"/>
                        </a:spcAft>
                      </a:pPr>
                      <a:r>
                        <a:rPr lang="en-GB" sz="1400" b="0" i="0" dirty="0">
                          <a:effectLst/>
                          <a:latin typeface="+mn-lt"/>
                          <a:ea typeface="Times New Roman" panose="02020603050405020304" pitchFamily="18" charset="0"/>
                          <a:cs typeface="Arial" panose="020B0604020202020204" pitchFamily="34" charset="0"/>
                        </a:rPr>
                        <a:t>Objective</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b="1" i="0" dirty="0">
                          <a:effectLst/>
                          <a:latin typeface="+mn-lt"/>
                          <a:ea typeface="Times New Roman" panose="02020603050405020304" pitchFamily="18" charset="0"/>
                          <a:cs typeface="Arial" panose="020B0604020202020204" pitchFamily="34" charset="0"/>
                        </a:rPr>
                        <a:t>150 lawyers </a:t>
                      </a:r>
                      <a:r>
                        <a:rPr lang="en-GB" sz="1400" b="0" i="0" dirty="0">
                          <a:effectLst/>
                          <a:latin typeface="+mn-lt"/>
                          <a:ea typeface="Times New Roman" panose="02020603050405020304" pitchFamily="18" charset="0"/>
                          <a:cs typeface="Arial" panose="020B0604020202020204" pitchFamily="34" charset="0"/>
                        </a:rPr>
                        <a:t>trained</a:t>
                      </a:r>
                      <a:r>
                        <a:rPr lang="en-GB" sz="1400" b="1" i="0" dirty="0">
                          <a:effectLst/>
                          <a:latin typeface="+mn-lt"/>
                          <a:ea typeface="Times New Roman" panose="02020603050405020304" pitchFamily="18" charset="0"/>
                          <a:cs typeface="Arial" panose="020B0604020202020204" pitchFamily="34" charset="0"/>
                        </a:rPr>
                        <a:t> </a:t>
                      </a:r>
                      <a:r>
                        <a:rPr lang="en-GB" sz="1400" b="0" i="0" dirty="0">
                          <a:effectLst/>
                          <a:latin typeface="+mn-lt"/>
                          <a:ea typeface="Times New Roman" panose="02020603050405020304" pitchFamily="18" charset="0"/>
                          <a:cs typeface="Arial" panose="020B0604020202020204" pitchFamily="34" charset="0"/>
                        </a:rPr>
                        <a:t>(+20 lawyers than initial target)</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561508"/>
                  </a:ext>
                </a:extLst>
              </a:tr>
              <a:tr h="608830">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Satisfaction rate</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b="1" i="0" dirty="0">
                          <a:effectLst/>
                          <a:latin typeface="+mn-lt"/>
                          <a:ea typeface="Times New Roman" panose="02020603050405020304" pitchFamily="18" charset="0"/>
                          <a:cs typeface="Arial" panose="020B0604020202020204" pitchFamily="34" charset="0"/>
                        </a:rPr>
                        <a:t>4.22/5</a:t>
                      </a:r>
                      <a:r>
                        <a:rPr lang="en-GB" sz="1400" b="0" i="0" dirty="0">
                          <a:effectLst/>
                          <a:latin typeface="+mn-lt"/>
                          <a:ea typeface="Times New Roman" panose="02020603050405020304" pitchFamily="18" charset="0"/>
                          <a:cs typeface="Arial" panose="020B0604020202020204" pitchFamily="34" charset="0"/>
                        </a:rPr>
                        <a:t> (based on participants rating)</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353495"/>
                  </a:ext>
                </a:extLst>
              </a:tr>
              <a:tr h="1066656">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Sustainability</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Due to the project’s success, the same partners together with the Paris Bar have submitted a new project proposal (TRALIM 2) </a:t>
                      </a:r>
                      <a:r>
                        <a:rPr lang="en-US" sz="1400" b="0" i="0" dirty="0">
                          <a:effectLst/>
                          <a:highlight>
                            <a:srgbClr val="00FFFF"/>
                          </a:highlight>
                          <a:latin typeface="+mn-lt"/>
                          <a:ea typeface="Times New Roman" panose="02020603050405020304" pitchFamily="18" charset="0"/>
                          <a:cs typeface="Times New Roman" panose="02020603050405020304" pitchFamily="18" charset="0"/>
                        </a:rPr>
                        <a:t>to train 600 lawyers</a:t>
                      </a:r>
                      <a:r>
                        <a:rPr lang="en-US" sz="1400" b="0" i="0" dirty="0">
                          <a:effectLst/>
                          <a:latin typeface="+mn-lt"/>
                          <a:ea typeface="Times New Roman" panose="02020603050405020304" pitchFamily="18" charset="0"/>
                          <a:cs typeface="Times New Roman" panose="02020603050405020304" pitchFamily="18" charset="0"/>
                        </a:rPr>
                        <a:t>. The project would include seminars on EU immigration and asylum law, unaccompanied minors and short visits to reception </a:t>
                      </a:r>
                      <a:r>
                        <a:rPr lang="en-US" sz="1400" b="0" i="0" dirty="0" err="1">
                          <a:effectLst/>
                          <a:latin typeface="+mn-lt"/>
                          <a:ea typeface="Times New Roman" panose="02020603050405020304" pitchFamily="18" charset="0"/>
                          <a:cs typeface="Times New Roman" panose="02020603050405020304" pitchFamily="18" charset="0"/>
                        </a:rPr>
                        <a:t>centres</a:t>
                      </a:r>
                      <a:r>
                        <a:rPr lang="en-US" sz="1400" b="0" i="0" dirty="0">
                          <a:effectLst/>
                          <a:latin typeface="+mn-lt"/>
                          <a:ea typeface="Times New Roman" panose="02020603050405020304" pitchFamily="18" charset="0"/>
                          <a:cs typeface="Times New Roman" panose="02020603050405020304" pitchFamily="18" charset="0"/>
                        </a:rPr>
                        <a:t>. </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041912"/>
                  </a:ext>
                </a:extLst>
              </a:tr>
            </a:tbl>
          </a:graphicData>
        </a:graphic>
      </p:graphicFrame>
      <p:pic>
        <p:nvPicPr>
          <p:cNvPr id="4102" name="Picture 3">
            <a:extLst>
              <a:ext uri="{FF2B5EF4-FFF2-40B4-BE49-F238E27FC236}">
                <a16:creationId xmlns:a16="http://schemas.microsoft.com/office/drawing/2014/main" id="{84BB58A9-DF49-4104-ACFE-01994FE983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08889" y="1689101"/>
            <a:ext cx="2922587"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5E5BEC1-4A11-4A4F-A371-988F27BB7F8A}"/>
                  </a:ext>
                </a:extLst>
              </p14:cNvPr>
              <p14:cNvContentPartPr/>
              <p14:nvPr/>
            </p14:nvContentPartPr>
            <p14:xfrm>
              <a:off x="4230992" y="3933056"/>
              <a:ext cx="2793600" cy="36720"/>
            </p14:xfrm>
          </p:contentPart>
        </mc:Choice>
        <mc:Fallback xmlns="">
          <p:pic>
            <p:nvPicPr>
              <p:cNvPr id="3" name="Ink 2">
                <a:extLst>
                  <a:ext uri="{FF2B5EF4-FFF2-40B4-BE49-F238E27FC236}">
                    <a16:creationId xmlns:a16="http://schemas.microsoft.com/office/drawing/2014/main" id="{D5E5BEC1-4A11-4A4F-A371-988F27BB7F8A}"/>
                  </a:ext>
                </a:extLst>
              </p:cNvPr>
              <p:cNvPicPr/>
              <p:nvPr/>
            </p:nvPicPr>
            <p:blipFill>
              <a:blip r:embed="rId6"/>
              <a:stretch>
                <a:fillRect/>
              </a:stretch>
            </p:blipFill>
            <p:spPr>
              <a:xfrm>
                <a:off x="4185992" y="3843056"/>
                <a:ext cx="28832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12EC38CD-A0D8-4FDC-B9E8-06CC4F5A702E}"/>
                  </a:ext>
                </a:extLst>
              </p14:cNvPr>
              <p14:cNvContentPartPr/>
              <p14:nvPr/>
            </p14:nvContentPartPr>
            <p14:xfrm>
              <a:off x="4123458" y="5015063"/>
              <a:ext cx="2922840" cy="16200"/>
            </p14:xfrm>
          </p:contentPart>
        </mc:Choice>
        <mc:Fallback xmlns="">
          <p:pic>
            <p:nvPicPr>
              <p:cNvPr id="4" name="Ink 3">
                <a:extLst>
                  <a:ext uri="{FF2B5EF4-FFF2-40B4-BE49-F238E27FC236}">
                    <a16:creationId xmlns:a16="http://schemas.microsoft.com/office/drawing/2014/main" id="{12EC38CD-A0D8-4FDC-B9E8-06CC4F5A702E}"/>
                  </a:ext>
                </a:extLst>
              </p:cNvPr>
              <p:cNvPicPr/>
              <p:nvPr/>
            </p:nvPicPr>
            <p:blipFill>
              <a:blip r:embed="rId8"/>
              <a:stretch>
                <a:fillRect/>
              </a:stretch>
            </p:blipFill>
            <p:spPr>
              <a:xfrm>
                <a:off x="4078458" y="4925063"/>
                <a:ext cx="3012480" cy="195840"/>
              </a:xfrm>
              <a:prstGeom prst="rect">
                <a:avLst/>
              </a:prstGeom>
            </p:spPr>
          </p:pic>
        </mc:Fallback>
      </mc:AlternateContent>
    </p:spTree>
    <p:extLst>
      <p:ext uri="{BB962C8B-B14F-4D97-AF65-F5344CB8AC3E}">
        <p14:creationId xmlns:p14="http://schemas.microsoft.com/office/powerpoint/2010/main" val="141116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FDE688F-B36F-4AC1-B819-642477252BA6}"/>
              </a:ext>
            </a:extLst>
          </p:cNvPr>
          <p:cNvSpPr>
            <a:spLocks noGrp="1"/>
          </p:cNvSpPr>
          <p:nvPr>
            <p:ph type="ctrTitle"/>
          </p:nvPr>
        </p:nvSpPr>
        <p:spPr>
          <a:xfrm>
            <a:off x="2014538" y="219076"/>
            <a:ext cx="7772400" cy="1470025"/>
          </a:xfrm>
        </p:spPr>
        <p:txBody>
          <a:bodyPr/>
          <a:lstStyle/>
          <a:p>
            <a:pPr eaLnBrk="1" hangingPunct="1"/>
            <a:r>
              <a:rPr lang="fr-BE" altLang="en-US" b="1"/>
              <a:t>TRAVAW</a:t>
            </a:r>
          </a:p>
        </p:txBody>
      </p:sp>
      <p:pic>
        <p:nvPicPr>
          <p:cNvPr id="5123" name="Picture 2" descr="C:\Users\alonso.europe\Desktop\CCBE Foundation\Dissemination Foundation\LOGO\LOGO in EN\logo_ELF_paper_300dpi.jpg">
            <a:extLst>
              <a:ext uri="{FF2B5EF4-FFF2-40B4-BE49-F238E27FC236}">
                <a16:creationId xmlns:a16="http://schemas.microsoft.com/office/drawing/2014/main" id="{9418D2F2-6FD2-4371-BC17-00E180C20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888" y="55564"/>
            <a:ext cx="17637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
            <a:extLst>
              <a:ext uri="{FF2B5EF4-FFF2-40B4-BE49-F238E27FC236}">
                <a16:creationId xmlns:a16="http://schemas.microsoft.com/office/drawing/2014/main" id="{1DDCAC99-EADA-47F8-918D-6EE0BBEF79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55564"/>
            <a:ext cx="167957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E7B5D443-121D-42E4-8524-B2C3C3F444B7}"/>
              </a:ext>
            </a:extLst>
          </p:cNvPr>
          <p:cNvGraphicFramePr>
            <a:graphicFrameLocks noGrp="1"/>
          </p:cNvGraphicFramePr>
          <p:nvPr/>
        </p:nvGraphicFramePr>
        <p:xfrm>
          <a:off x="1787526" y="1689101"/>
          <a:ext cx="5821363" cy="5035551"/>
        </p:xfrm>
        <a:graphic>
          <a:graphicData uri="http://schemas.openxmlformats.org/drawingml/2006/table">
            <a:tbl>
              <a:tblPr firstRow="1" firstCol="1" bandRow="1"/>
              <a:tblGrid>
                <a:gridCol w="1782386">
                  <a:extLst>
                    <a:ext uri="{9D8B030D-6E8A-4147-A177-3AD203B41FA5}">
                      <a16:colId xmlns:a16="http://schemas.microsoft.com/office/drawing/2014/main" val="411250107"/>
                    </a:ext>
                  </a:extLst>
                </a:gridCol>
                <a:gridCol w="4038977">
                  <a:extLst>
                    <a:ext uri="{9D8B030D-6E8A-4147-A177-3AD203B41FA5}">
                      <a16:colId xmlns:a16="http://schemas.microsoft.com/office/drawing/2014/main" val="2905304967"/>
                    </a:ext>
                  </a:extLst>
                </a:gridCol>
              </a:tblGrid>
              <a:tr h="923885">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Project consortium</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Coordinator</a:t>
                      </a:r>
                      <a:r>
                        <a:rPr lang="en-US" sz="1400" b="0" i="0" dirty="0">
                          <a:effectLst/>
                          <a:latin typeface="+mn-lt"/>
                          <a:ea typeface="Times New Roman" panose="02020603050405020304" pitchFamily="18" charset="0"/>
                          <a:cs typeface="Times New Roman" panose="02020603050405020304" pitchFamily="18" charset="0"/>
                        </a:rPr>
                        <a:t>: European Lawyers Foundation</a:t>
                      </a:r>
                    </a:p>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Partners</a:t>
                      </a:r>
                      <a:r>
                        <a:rPr lang="en-US" sz="1400" b="0" i="0" dirty="0">
                          <a:effectLst/>
                          <a:latin typeface="+mn-lt"/>
                          <a:ea typeface="Times New Roman" panose="02020603050405020304" pitchFamily="18" charset="0"/>
                          <a:cs typeface="Times New Roman" panose="02020603050405020304" pitchFamily="18" charset="0"/>
                        </a:rPr>
                        <a:t>: Spain, Greece (Athens), Italy, Ireland, Poland (Legal Advisors), England &amp; Wales (Bar Council) and Northern Ireland (Bar Council)</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276215"/>
                  </a:ext>
                </a:extLst>
              </a:tr>
              <a:tr h="379610">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Project duration</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18 months</a:t>
                      </a:r>
                      <a:r>
                        <a:rPr lang="en-US" sz="1400" b="0" i="0" dirty="0">
                          <a:effectLst/>
                          <a:latin typeface="+mn-lt"/>
                          <a:ea typeface="Times New Roman" panose="02020603050405020304" pitchFamily="18" charset="0"/>
                          <a:cs typeface="Times New Roman" panose="02020603050405020304" pitchFamily="18" charset="0"/>
                        </a:rPr>
                        <a:t> (01/12/2016 – 31/05/2018)</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198633"/>
                  </a:ext>
                </a:extLst>
              </a:tr>
              <a:tr h="554461">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Project funds</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80%</a:t>
                      </a:r>
                      <a:r>
                        <a:rPr lang="en-US" sz="1400" b="0" i="0" dirty="0">
                          <a:effectLst/>
                          <a:latin typeface="+mn-lt"/>
                          <a:ea typeface="Times New Roman" panose="02020603050405020304" pitchFamily="18" charset="0"/>
                          <a:cs typeface="Times New Roman" panose="02020603050405020304" pitchFamily="18" charset="0"/>
                        </a:rPr>
                        <a:t> financed by DG Justice (REC Programme)</a:t>
                      </a:r>
                    </a:p>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20% </a:t>
                      </a:r>
                      <a:r>
                        <a:rPr lang="en-US" sz="1400" b="0" i="0" dirty="0">
                          <a:effectLst/>
                          <a:latin typeface="+mn-lt"/>
                          <a:ea typeface="Times New Roman" panose="02020603050405020304" pitchFamily="18" charset="0"/>
                          <a:cs typeface="Times New Roman" panose="02020603050405020304" pitchFamily="18" charset="0"/>
                        </a:rPr>
                        <a:t>financed by partners</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259801"/>
                  </a:ext>
                </a:extLst>
              </a:tr>
              <a:tr h="592239">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GB" sz="1400" b="0" i="0" dirty="0">
                          <a:effectLst/>
                          <a:latin typeface="+mn-lt"/>
                          <a:ea typeface="Times New Roman" panose="02020603050405020304" pitchFamily="18" charset="0"/>
                          <a:cs typeface="Arial" panose="020B0604020202020204" pitchFamily="34" charset="0"/>
                        </a:rPr>
                        <a:t>Number of seminars</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i="0" dirty="0">
                          <a:effectLst/>
                          <a:latin typeface="+mn-lt"/>
                          <a:ea typeface="Times New Roman" panose="02020603050405020304" pitchFamily="18" charset="0"/>
                          <a:cs typeface="Arial" panose="020B0604020202020204" pitchFamily="34" charset="0"/>
                        </a:rPr>
                        <a:t>7</a:t>
                      </a:r>
                      <a:r>
                        <a:rPr lang="en-GB" sz="1400" b="0" i="0" dirty="0">
                          <a:effectLst/>
                          <a:latin typeface="+mn-lt"/>
                          <a:ea typeface="Times New Roman" panose="02020603050405020304" pitchFamily="18" charset="0"/>
                          <a:cs typeface="Arial" panose="020B0604020202020204" pitchFamily="34" charset="0"/>
                        </a:rPr>
                        <a:t> (Spain, Greece, Ireland, Italy, Poland, England and Northern Ireland)</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36634"/>
                  </a:ext>
                </a:extLst>
              </a:tr>
              <a:tr h="884015">
                <a:tc>
                  <a:txBody>
                    <a:bodyPr/>
                    <a:lstStyle/>
                    <a:p>
                      <a:pPr marL="0" marR="0" algn="just">
                        <a:spcBef>
                          <a:spcPts val="0"/>
                        </a:spcBef>
                        <a:spcAft>
                          <a:spcPts val="0"/>
                        </a:spcAft>
                      </a:pPr>
                      <a:r>
                        <a:rPr lang="nl-NL" sz="1400" b="0" i="0" dirty="0">
                          <a:effectLst/>
                          <a:latin typeface="+mn-lt"/>
                          <a:ea typeface="Times New Roman" panose="02020603050405020304" pitchFamily="18" charset="0"/>
                          <a:cs typeface="Times New Roman" panose="02020603050405020304" pitchFamily="18" charset="0"/>
                        </a:rPr>
                        <a:t>Objective</a:t>
                      </a: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b="0" i="0" dirty="0">
                          <a:effectLst/>
                          <a:latin typeface="+mn-lt"/>
                          <a:ea typeface="Times New Roman" panose="02020603050405020304" pitchFamily="18" charset="0"/>
                          <a:cs typeface="Arial" panose="020B0604020202020204" pitchFamily="34" charset="0"/>
                        </a:rPr>
                        <a:t>To train </a:t>
                      </a:r>
                      <a:r>
                        <a:rPr lang="en-GB" sz="1400" b="1" i="0" dirty="0">
                          <a:effectLst/>
                          <a:latin typeface="+mn-lt"/>
                          <a:ea typeface="Times New Roman" panose="02020603050405020304" pitchFamily="18" charset="0"/>
                          <a:cs typeface="Arial" panose="020B0604020202020204" pitchFamily="34" charset="0"/>
                        </a:rPr>
                        <a:t>210 lawyers </a:t>
                      </a:r>
                      <a:r>
                        <a:rPr lang="en-GB" sz="1400" b="0" i="0" dirty="0">
                          <a:effectLst/>
                          <a:latin typeface="+mn-lt"/>
                          <a:ea typeface="Times New Roman" panose="02020603050405020304" pitchFamily="18" charset="0"/>
                          <a:cs typeface="Arial" panose="020B0604020202020204" pitchFamily="34" charset="0"/>
                        </a:rPr>
                        <a:t>(30 from each country)</a:t>
                      </a:r>
                    </a:p>
                    <a:p>
                      <a:pPr marL="0" marR="0" algn="ctr">
                        <a:spcBef>
                          <a:spcPts val="0"/>
                        </a:spcBef>
                        <a:spcAft>
                          <a:spcPts val="0"/>
                        </a:spcAft>
                      </a:pPr>
                      <a:endParaRPr lang="en-GB" sz="200" b="0" i="0" dirty="0">
                        <a:effectLst/>
                        <a:latin typeface="+mn-lt"/>
                        <a:ea typeface="Times New Roman" panose="02020603050405020304" pitchFamily="18" charset="0"/>
                        <a:cs typeface="Arial" panose="020B0604020202020204" pitchFamily="34" charset="0"/>
                      </a:endParaRPr>
                    </a:p>
                    <a:p>
                      <a:pPr marL="0" marR="0" algn="ctr">
                        <a:spcBef>
                          <a:spcPts val="0"/>
                        </a:spcBef>
                        <a:spcAft>
                          <a:spcPts val="0"/>
                        </a:spcAft>
                      </a:pPr>
                      <a:r>
                        <a:rPr lang="en-GB" sz="1400" b="1" i="0" dirty="0">
                          <a:effectLst/>
                          <a:latin typeface="+mn-lt"/>
                          <a:ea typeface="Times New Roman" panose="02020603050405020304" pitchFamily="18" charset="0"/>
                          <a:cs typeface="Arial" panose="020B0604020202020204" pitchFamily="34" charset="0"/>
                        </a:rPr>
                        <a:t>170</a:t>
                      </a:r>
                      <a:r>
                        <a:rPr lang="en-GB" sz="1400" b="0" i="0" dirty="0">
                          <a:effectLst/>
                          <a:latin typeface="+mn-lt"/>
                          <a:ea typeface="Times New Roman" panose="02020603050405020304" pitchFamily="18" charset="0"/>
                          <a:cs typeface="Arial" panose="020B0604020202020204" pitchFamily="34" charset="0"/>
                        </a:rPr>
                        <a:t> trained so far in 5 seminars (</a:t>
                      </a:r>
                      <a:r>
                        <a:rPr lang="en-GB" sz="1400" b="1" i="0" dirty="0">
                          <a:effectLst/>
                          <a:latin typeface="+mn-lt"/>
                          <a:ea typeface="Times New Roman" panose="02020603050405020304" pitchFamily="18" charset="0"/>
                          <a:cs typeface="Arial" panose="020B0604020202020204" pitchFamily="34" charset="0"/>
                        </a:rPr>
                        <a:t>+20 </a:t>
                      </a:r>
                      <a:r>
                        <a:rPr lang="en-GB" sz="1400" b="0" i="0" dirty="0">
                          <a:effectLst/>
                          <a:latin typeface="+mn-lt"/>
                          <a:ea typeface="Times New Roman" panose="02020603050405020304" pitchFamily="18" charset="0"/>
                          <a:cs typeface="Arial" panose="020B0604020202020204" pitchFamily="34" charset="0"/>
                        </a:rPr>
                        <a:t>from target)</a:t>
                      </a:r>
                      <a:endParaRPr lang="nl-NL" sz="1400" b="1" i="0" kern="1200" dirty="0">
                        <a:solidFill>
                          <a:schemeClr val="tx1"/>
                        </a:solidFill>
                        <a:effectLst/>
                        <a:latin typeface="+mn-lt"/>
                        <a:ea typeface="Times New Roman" panose="02020603050405020304" pitchFamily="18" charset="0"/>
                        <a:cs typeface="Arial" panose="020B0604020202020204" pitchFamily="34" charset="0"/>
                      </a:endParaRPr>
                    </a:p>
                    <a:p>
                      <a:pPr marL="0" marR="0" algn="ctr">
                        <a:spcBef>
                          <a:spcPts val="0"/>
                        </a:spcBef>
                        <a:spcAft>
                          <a:spcPts val="0"/>
                        </a:spcAft>
                      </a:pPr>
                      <a:r>
                        <a:rPr lang="nl-NL" sz="1400" b="0" i="0" kern="1200" dirty="0" err="1">
                          <a:solidFill>
                            <a:schemeClr val="tx1"/>
                          </a:solidFill>
                          <a:effectLst/>
                          <a:latin typeface="+mn-lt"/>
                          <a:ea typeface="Times New Roman" panose="02020603050405020304" pitchFamily="18" charset="0"/>
                          <a:cs typeface="Arial" panose="020B0604020202020204" pitchFamily="34" charset="0"/>
                        </a:rPr>
                        <a:t>Drafting</a:t>
                      </a:r>
                      <a:r>
                        <a:rPr lang="nl-NL" sz="1400" b="0" i="0" kern="1200" dirty="0">
                          <a:solidFill>
                            <a:schemeClr val="tx1"/>
                          </a:solidFill>
                          <a:effectLst/>
                          <a:latin typeface="+mn-lt"/>
                          <a:ea typeface="Times New Roman" panose="02020603050405020304" pitchFamily="18" charset="0"/>
                          <a:cs typeface="Arial" panose="020B0604020202020204" pitchFamily="34" charset="0"/>
                        </a:rPr>
                        <a:t> a Manual on </a:t>
                      </a:r>
                      <a:r>
                        <a:rPr lang="nl-NL" sz="1400" b="0" i="0" kern="1200" dirty="0" err="1">
                          <a:solidFill>
                            <a:schemeClr val="tx1"/>
                          </a:solidFill>
                          <a:effectLst/>
                          <a:latin typeface="+mn-lt"/>
                          <a:ea typeface="Times New Roman" panose="02020603050405020304" pitchFamily="18" charset="0"/>
                          <a:cs typeface="Arial" panose="020B0604020202020204" pitchFamily="34" charset="0"/>
                        </a:rPr>
                        <a:t>Violence</a:t>
                      </a:r>
                      <a:r>
                        <a:rPr lang="nl-NL" sz="1400" b="0" i="0" kern="1200" dirty="0">
                          <a:solidFill>
                            <a:schemeClr val="tx1"/>
                          </a:solidFill>
                          <a:effectLst/>
                          <a:latin typeface="+mn-lt"/>
                          <a:ea typeface="Times New Roman" panose="02020603050405020304" pitchFamily="18" charset="0"/>
                          <a:cs typeface="Arial" panose="020B0604020202020204" pitchFamily="34" charset="0"/>
                        </a:rPr>
                        <a:t> </a:t>
                      </a:r>
                      <a:r>
                        <a:rPr lang="nl-NL" sz="1400" b="0" i="0" kern="1200" dirty="0" err="1">
                          <a:solidFill>
                            <a:schemeClr val="tx1"/>
                          </a:solidFill>
                          <a:effectLst/>
                          <a:latin typeface="+mn-lt"/>
                          <a:ea typeface="Times New Roman" panose="02020603050405020304" pitchFamily="18" charset="0"/>
                          <a:cs typeface="Arial" panose="020B0604020202020204" pitchFamily="34" charset="0"/>
                        </a:rPr>
                        <a:t>Against</a:t>
                      </a:r>
                      <a:r>
                        <a:rPr lang="nl-NL" sz="1400" b="0" i="0" kern="1200" dirty="0">
                          <a:solidFill>
                            <a:schemeClr val="tx1"/>
                          </a:solidFill>
                          <a:effectLst/>
                          <a:latin typeface="+mn-lt"/>
                          <a:ea typeface="Times New Roman" panose="02020603050405020304" pitchFamily="18" charset="0"/>
                          <a:cs typeface="Arial" panose="020B0604020202020204" pitchFamily="34" charset="0"/>
                        </a:rPr>
                        <a:t> </a:t>
                      </a:r>
                      <a:r>
                        <a:rPr lang="nl-NL" sz="1400" b="0" i="0" kern="1200" dirty="0" err="1">
                          <a:solidFill>
                            <a:schemeClr val="tx1"/>
                          </a:solidFill>
                          <a:effectLst/>
                          <a:latin typeface="+mn-lt"/>
                          <a:ea typeface="Times New Roman" panose="02020603050405020304" pitchFamily="18" charset="0"/>
                          <a:cs typeface="Arial" panose="020B0604020202020204" pitchFamily="34" charset="0"/>
                        </a:rPr>
                        <a:t>Women</a:t>
                      </a:r>
                      <a:r>
                        <a:rPr lang="nl-NL" sz="1400" b="0" i="0" kern="1200" dirty="0">
                          <a:solidFill>
                            <a:schemeClr val="tx1"/>
                          </a:solidFill>
                          <a:effectLst/>
                          <a:latin typeface="+mn-lt"/>
                          <a:ea typeface="Times New Roman" panose="02020603050405020304" pitchFamily="18" charset="0"/>
                          <a:cs typeface="Arial" panose="020B0604020202020204" pitchFamily="34" charset="0"/>
                        </a:rPr>
                        <a:t> (</a:t>
                      </a:r>
                      <a:r>
                        <a:rPr lang="nl-NL" sz="1400" b="0" i="0" kern="1200" dirty="0" err="1">
                          <a:solidFill>
                            <a:schemeClr val="tx1"/>
                          </a:solidFill>
                          <a:effectLst/>
                          <a:latin typeface="+mn-lt"/>
                          <a:ea typeface="Times New Roman" panose="02020603050405020304" pitchFamily="18" charset="0"/>
                          <a:cs typeface="Arial" panose="020B0604020202020204" pitchFamily="34" charset="0"/>
                        </a:rPr>
                        <a:t>Foreword</a:t>
                      </a:r>
                      <a:r>
                        <a:rPr lang="nl-NL" sz="1400" b="0" i="0" kern="1200" dirty="0">
                          <a:solidFill>
                            <a:schemeClr val="tx1"/>
                          </a:solidFill>
                          <a:effectLst/>
                          <a:latin typeface="+mn-lt"/>
                          <a:ea typeface="Times New Roman" panose="02020603050405020304" pitchFamily="18" charset="0"/>
                          <a:cs typeface="Arial" panose="020B0604020202020204" pitchFamily="34" charset="0"/>
                        </a:rPr>
                        <a:t> </a:t>
                      </a:r>
                      <a:r>
                        <a:rPr lang="nl-NL" sz="1400" b="0" i="0" kern="1200" dirty="0" err="1">
                          <a:solidFill>
                            <a:schemeClr val="tx1"/>
                          </a:solidFill>
                          <a:effectLst/>
                          <a:latin typeface="+mn-lt"/>
                          <a:ea typeface="Times New Roman" panose="02020603050405020304" pitchFamily="18" charset="0"/>
                          <a:cs typeface="Arial" panose="020B0604020202020204" pitchFamily="34" charset="0"/>
                        </a:rPr>
                        <a:t>by</a:t>
                      </a:r>
                      <a:r>
                        <a:rPr lang="nl-NL" sz="1400" b="0" i="0" kern="1200" dirty="0">
                          <a:solidFill>
                            <a:schemeClr val="tx1"/>
                          </a:solidFill>
                          <a:effectLst/>
                          <a:latin typeface="+mn-lt"/>
                          <a:ea typeface="Times New Roman" panose="02020603050405020304" pitchFamily="18" charset="0"/>
                          <a:cs typeface="Arial" panose="020B0604020202020204" pitchFamily="34" charset="0"/>
                        </a:rPr>
                        <a:t> Commissioner </a:t>
                      </a:r>
                      <a:r>
                        <a:rPr lang="nl-NL" sz="1400" b="0" i="0" kern="1200" dirty="0" err="1">
                          <a:solidFill>
                            <a:schemeClr val="tx1"/>
                          </a:solidFill>
                          <a:effectLst/>
                          <a:latin typeface="+mn-lt"/>
                          <a:ea typeface="Times New Roman" panose="02020603050405020304" pitchFamily="18" charset="0"/>
                          <a:cs typeface="Arial" panose="020B0604020202020204" pitchFamily="34" charset="0"/>
                        </a:rPr>
                        <a:t>Jourová</a:t>
                      </a:r>
                      <a:r>
                        <a:rPr lang="nl-NL" sz="1400" b="0" i="0" kern="1200" dirty="0">
                          <a:solidFill>
                            <a:schemeClr val="tx1"/>
                          </a:solidFill>
                          <a:effectLst/>
                          <a:latin typeface="+mn-lt"/>
                          <a:ea typeface="Times New Roman" panose="02020603050405020304" pitchFamily="18" charset="0"/>
                          <a:cs typeface="Arial" panose="020B0604020202020204" pitchFamily="34" charset="0"/>
                        </a:rPr>
                        <a:t>)</a:t>
                      </a: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561508"/>
                  </a:ext>
                </a:extLst>
              </a:tr>
              <a:tr h="443254">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Satisfaction rate</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b="1" i="0" dirty="0">
                          <a:effectLst/>
                          <a:latin typeface="+mn-lt"/>
                          <a:ea typeface="Times New Roman" panose="02020603050405020304" pitchFamily="18" charset="0"/>
                          <a:cs typeface="Arial" panose="020B0604020202020204" pitchFamily="34" charset="0"/>
                        </a:rPr>
                        <a:t>4.35/5</a:t>
                      </a:r>
                      <a:r>
                        <a:rPr lang="en-GB" sz="1400" b="0" i="0" dirty="0">
                          <a:effectLst/>
                          <a:latin typeface="+mn-lt"/>
                          <a:ea typeface="Times New Roman" panose="02020603050405020304" pitchFamily="18" charset="0"/>
                          <a:cs typeface="Arial" panose="020B0604020202020204" pitchFamily="34" charset="0"/>
                        </a:rPr>
                        <a:t> (based on ratings from 5 seminars)</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353495"/>
                  </a:ext>
                </a:extLst>
              </a:tr>
              <a:tr h="1258087">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Dissemination</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TRAVAW features on the EU’s VAW dedicated website</a:t>
                      </a:r>
                    </a:p>
                    <a:p>
                      <a:pPr marL="0" marR="0" algn="ctr">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ELF participates at the EU’s </a:t>
                      </a:r>
                      <a:r>
                        <a:rPr lang="en-US" sz="1400" b="0" i="0" dirty="0" err="1">
                          <a:effectLst/>
                          <a:latin typeface="+mn-lt"/>
                          <a:ea typeface="Times New Roman" panose="02020603050405020304" pitchFamily="18" charset="0"/>
                          <a:cs typeface="Times New Roman" panose="02020603050405020304" pitchFamily="18" charset="0"/>
                        </a:rPr>
                        <a:t>Non.No.Nein</a:t>
                      </a:r>
                      <a:r>
                        <a:rPr lang="en-US" sz="1400" b="0" i="0" dirty="0">
                          <a:effectLst/>
                          <a:latin typeface="+mn-lt"/>
                          <a:ea typeface="Times New Roman" panose="02020603050405020304" pitchFamily="18" charset="0"/>
                          <a:cs typeface="Times New Roman" panose="02020603050405020304" pitchFamily="18" charset="0"/>
                        </a:rPr>
                        <a:t> Campaign </a:t>
                      </a:r>
                    </a:p>
                    <a:p>
                      <a:pPr marL="0" marR="0" algn="ctr">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ELF participated at the EC’s Annual Colloquium on Fundamental Rights 2017 (focus on Women’s Rights) and has been invited to other similar events</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041912"/>
                  </a:ext>
                </a:extLst>
              </a:tr>
            </a:tbl>
          </a:graphicData>
        </a:graphic>
      </p:graphicFrame>
      <p:pic>
        <p:nvPicPr>
          <p:cNvPr id="5151" name="Picture 4">
            <a:extLst>
              <a:ext uri="{FF2B5EF4-FFF2-40B4-BE49-F238E27FC236}">
                <a16:creationId xmlns:a16="http://schemas.microsoft.com/office/drawing/2014/main" id="{E14129D3-9C48-479F-B2B9-6290A71318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08888" y="1679575"/>
            <a:ext cx="27352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AF0AB432-3A83-4DB7-82A3-04DA9AF596A4}"/>
                  </a:ext>
                </a:extLst>
              </p14:cNvPr>
              <p14:cNvContentPartPr/>
              <p14:nvPr/>
            </p14:nvContentPartPr>
            <p14:xfrm>
              <a:off x="3971924" y="5229200"/>
              <a:ext cx="3168352" cy="360"/>
            </p14:xfrm>
          </p:contentPart>
        </mc:Choice>
        <mc:Fallback xmlns="">
          <p:pic>
            <p:nvPicPr>
              <p:cNvPr id="5" name="Ink 4">
                <a:extLst>
                  <a:ext uri="{FF2B5EF4-FFF2-40B4-BE49-F238E27FC236}">
                    <a16:creationId xmlns:a16="http://schemas.microsoft.com/office/drawing/2014/main" id="{AF0AB432-3A83-4DB7-82A3-04DA9AF596A4}"/>
                  </a:ext>
                </a:extLst>
              </p:cNvPr>
              <p:cNvPicPr/>
              <p:nvPr/>
            </p:nvPicPr>
            <p:blipFill>
              <a:blip r:embed="rId6"/>
              <a:stretch>
                <a:fillRect/>
              </a:stretch>
            </p:blipFill>
            <p:spPr>
              <a:xfrm>
                <a:off x="3926924" y="5139200"/>
                <a:ext cx="3257992"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C437D607-A36F-4BB1-844C-B484289A5974}"/>
                  </a:ext>
                </a:extLst>
              </p14:cNvPr>
              <p14:cNvContentPartPr/>
              <p14:nvPr/>
            </p14:nvContentPartPr>
            <p14:xfrm>
              <a:off x="3957364" y="4221163"/>
              <a:ext cx="740842" cy="0"/>
            </p14:xfrm>
          </p:contentPart>
        </mc:Choice>
        <mc:Fallback xmlns="">
          <p:pic>
            <p:nvPicPr>
              <p:cNvPr id="3" name="Ink 2">
                <a:extLst>
                  <a:ext uri="{FF2B5EF4-FFF2-40B4-BE49-F238E27FC236}">
                    <a16:creationId xmlns:a16="http://schemas.microsoft.com/office/drawing/2014/main" id="{C437D607-A36F-4BB1-844C-B484289A5974}"/>
                  </a:ext>
                </a:extLst>
              </p:cNvPr>
              <p:cNvPicPr/>
              <p:nvPr/>
            </p:nvPicPr>
            <p:blipFill>
              <a:blip r:embed="rId6"/>
              <a:stretch>
                <a:fillRect/>
              </a:stretch>
            </p:blipFill>
            <p:spPr>
              <a:xfrm>
                <a:off x="3946842" y="4221163"/>
                <a:ext cx="761802" cy="0"/>
              </a:xfrm>
              <a:prstGeom prst="rect">
                <a:avLst/>
              </a:prstGeom>
            </p:spPr>
          </p:pic>
        </mc:Fallback>
      </mc:AlternateContent>
    </p:spTree>
    <p:extLst>
      <p:ext uri="{BB962C8B-B14F-4D97-AF65-F5344CB8AC3E}">
        <p14:creationId xmlns:p14="http://schemas.microsoft.com/office/powerpoint/2010/main" val="55811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BC93887-B569-4FE1-BB4B-E9846E54623C}"/>
              </a:ext>
            </a:extLst>
          </p:cNvPr>
          <p:cNvSpPr>
            <a:spLocks noGrp="1"/>
          </p:cNvSpPr>
          <p:nvPr>
            <p:ph type="ctrTitle"/>
          </p:nvPr>
        </p:nvSpPr>
        <p:spPr>
          <a:xfrm>
            <a:off x="2014538" y="219076"/>
            <a:ext cx="7772400" cy="1470025"/>
          </a:xfrm>
        </p:spPr>
        <p:txBody>
          <a:bodyPr/>
          <a:lstStyle/>
          <a:p>
            <a:pPr eaLnBrk="1" hangingPunct="1"/>
            <a:r>
              <a:rPr lang="fr-BE" altLang="en-US" b="1"/>
              <a:t>MULTILAW</a:t>
            </a:r>
          </a:p>
        </p:txBody>
      </p:sp>
      <p:pic>
        <p:nvPicPr>
          <p:cNvPr id="6147" name="Picture 2" descr="C:\Users\alonso.europe\Desktop\CCBE Foundation\Dissemination Foundation\LOGO\LOGO in EN\logo_ELF_paper_300dpi.jpg">
            <a:extLst>
              <a:ext uri="{FF2B5EF4-FFF2-40B4-BE49-F238E27FC236}">
                <a16:creationId xmlns:a16="http://schemas.microsoft.com/office/drawing/2014/main" id="{F98340AB-85BD-4F55-9C36-C04541BD2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7763" y="55564"/>
            <a:ext cx="17637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
            <a:extLst>
              <a:ext uri="{FF2B5EF4-FFF2-40B4-BE49-F238E27FC236}">
                <a16:creationId xmlns:a16="http://schemas.microsoft.com/office/drawing/2014/main" id="{DEBEAF60-8881-4E4D-90DC-FA507E3198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55564"/>
            <a:ext cx="167957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E7B5D443-121D-42E4-8524-B2C3C3F444B7}"/>
              </a:ext>
            </a:extLst>
          </p:cNvPr>
          <p:cNvGraphicFramePr>
            <a:graphicFrameLocks noGrp="1"/>
          </p:cNvGraphicFramePr>
          <p:nvPr/>
        </p:nvGraphicFramePr>
        <p:xfrm>
          <a:off x="1787526" y="1689100"/>
          <a:ext cx="5821363" cy="5019674"/>
        </p:xfrm>
        <a:graphic>
          <a:graphicData uri="http://schemas.openxmlformats.org/drawingml/2006/table">
            <a:tbl>
              <a:tblPr firstRow="1" firstCol="1" bandRow="1"/>
              <a:tblGrid>
                <a:gridCol w="1782386">
                  <a:extLst>
                    <a:ext uri="{9D8B030D-6E8A-4147-A177-3AD203B41FA5}">
                      <a16:colId xmlns:a16="http://schemas.microsoft.com/office/drawing/2014/main" val="411250107"/>
                    </a:ext>
                  </a:extLst>
                </a:gridCol>
                <a:gridCol w="4038977">
                  <a:extLst>
                    <a:ext uri="{9D8B030D-6E8A-4147-A177-3AD203B41FA5}">
                      <a16:colId xmlns:a16="http://schemas.microsoft.com/office/drawing/2014/main" val="2905304967"/>
                    </a:ext>
                  </a:extLst>
                </a:gridCol>
              </a:tblGrid>
              <a:tr h="978094">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Project consortium</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Coordinator</a:t>
                      </a:r>
                      <a:r>
                        <a:rPr lang="en-US" sz="1400" b="0" i="0" dirty="0">
                          <a:effectLst/>
                          <a:latin typeface="+mn-lt"/>
                          <a:ea typeface="Times New Roman" panose="02020603050405020304" pitchFamily="18" charset="0"/>
                          <a:cs typeface="Times New Roman" panose="02020603050405020304" pitchFamily="18" charset="0"/>
                        </a:rPr>
                        <a:t>: European Lawyers Foundation</a:t>
                      </a:r>
                    </a:p>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Partners</a:t>
                      </a:r>
                      <a:r>
                        <a:rPr lang="en-US" sz="1400" b="0" i="0" dirty="0">
                          <a:effectLst/>
                          <a:latin typeface="+mn-lt"/>
                          <a:ea typeface="Times New Roman" panose="02020603050405020304" pitchFamily="18" charset="0"/>
                          <a:cs typeface="Times New Roman" panose="02020603050405020304" pitchFamily="18" charset="0"/>
                        </a:rPr>
                        <a:t>: Spain, Greece (Athens), France (Paris), Poland, Romania, Lithuania, Czech Republic</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276215"/>
                  </a:ext>
                </a:extLst>
              </a:tr>
              <a:tr h="401884">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Project duration</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24 months</a:t>
                      </a:r>
                      <a:r>
                        <a:rPr lang="en-US" sz="1400" b="0" i="0" dirty="0">
                          <a:effectLst/>
                          <a:latin typeface="+mn-lt"/>
                          <a:ea typeface="Times New Roman" panose="02020603050405020304" pitchFamily="18" charset="0"/>
                          <a:cs typeface="Times New Roman" panose="02020603050405020304" pitchFamily="18" charset="0"/>
                        </a:rPr>
                        <a:t> (01/07/2017 – 30/06/2019)</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198633"/>
                  </a:ext>
                </a:extLst>
              </a:tr>
              <a:tr h="586995">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Project funds</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80%</a:t>
                      </a:r>
                      <a:r>
                        <a:rPr lang="en-US" sz="1400" b="0" i="0" dirty="0">
                          <a:effectLst/>
                          <a:latin typeface="+mn-lt"/>
                          <a:ea typeface="Times New Roman" panose="02020603050405020304" pitchFamily="18" charset="0"/>
                          <a:cs typeface="Times New Roman" panose="02020603050405020304" pitchFamily="18" charset="0"/>
                        </a:rPr>
                        <a:t> financed by DG Justice (Justice Programme)</a:t>
                      </a:r>
                    </a:p>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20% </a:t>
                      </a:r>
                      <a:r>
                        <a:rPr lang="en-US" sz="1400" b="0" i="0" dirty="0">
                          <a:effectLst/>
                          <a:latin typeface="+mn-lt"/>
                          <a:ea typeface="Times New Roman" panose="02020603050405020304" pitchFamily="18" charset="0"/>
                          <a:cs typeface="Times New Roman" panose="02020603050405020304" pitchFamily="18" charset="0"/>
                        </a:rPr>
                        <a:t>financed by partners</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259801"/>
                  </a:ext>
                </a:extLst>
              </a:tr>
              <a:tr h="665867">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GB" sz="1400" b="0" i="0" dirty="0">
                          <a:effectLst/>
                          <a:latin typeface="+mn-lt"/>
                          <a:ea typeface="Times New Roman" panose="02020603050405020304" pitchFamily="18" charset="0"/>
                          <a:cs typeface="Arial" panose="020B0604020202020204" pitchFamily="34" charset="0"/>
                        </a:rPr>
                        <a:t>Objective</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prstClr val="black"/>
                          </a:solidFill>
                          <a:effectLst/>
                          <a:uLnTx/>
                          <a:uFillTx/>
                          <a:latin typeface="+mn-lt"/>
                          <a:ea typeface="+mn-ea"/>
                          <a:cs typeface="+mn-cs"/>
                        </a:rPr>
                        <a:t>Exchange of 75 lawyers (young lawyers with up to 5 years of professional experience) among the partner institutions for a period of 2 weeks</a:t>
                      </a: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36634"/>
                  </a:ext>
                </a:extLst>
              </a:tr>
              <a:tr h="9390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i="0" dirty="0">
                          <a:effectLst/>
                          <a:latin typeface="+mn-lt"/>
                          <a:ea typeface="Times New Roman" panose="02020603050405020304" pitchFamily="18" charset="0"/>
                          <a:cs typeface="Arial" panose="020B0604020202020204" pitchFamily="34" charset="0"/>
                        </a:rPr>
                        <a:t>Host institutions</a:t>
                      </a:r>
                      <a:endParaRPr lang="nl-NL" sz="1400" b="0" i="0" dirty="0">
                        <a:effectLst/>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858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GB" sz="1400" b="0" i="0" dirty="0">
                          <a:effectLst/>
                          <a:latin typeface="+mn-lt"/>
                          <a:ea typeface="Times New Roman" panose="02020603050405020304" pitchFamily="18" charset="0"/>
                          <a:cs typeface="Arial" panose="020B0604020202020204" pitchFamily="34" charset="0"/>
                        </a:rPr>
                        <a:t>National or local bars and private law firms in Spain, Greece, France, Poland, Romania, Lithuania, Czech Republic and the Netherlands (ELF)</a:t>
                      </a:r>
                      <a:endParaRPr kumimoji="0" lang="fr-BE" altLang="en-US" sz="1400" b="0" i="0" u="none" strike="noStrike" kern="1200" cap="none" spc="0" normalizeH="0" baseline="0" noProof="0" dirty="0">
                        <a:ln>
                          <a:noFill/>
                        </a:ln>
                        <a:solidFill>
                          <a:prstClr val="black"/>
                        </a:solidFill>
                        <a:effectLst/>
                        <a:uLnTx/>
                        <a:uFillTx/>
                        <a:latin typeface="+mn-lt"/>
                        <a:ea typeface="+mn-ea"/>
                        <a:cs typeface="+mn-cs"/>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561508"/>
                  </a:ext>
                </a:extLst>
              </a:tr>
              <a:tr h="694432">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State of play</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b="0" i="0" dirty="0">
                          <a:effectLst/>
                          <a:latin typeface="+mn-lt"/>
                          <a:ea typeface="Times New Roman" panose="02020603050405020304" pitchFamily="18" charset="0"/>
                          <a:cs typeface="Arial" panose="020B0604020202020204" pitchFamily="34" charset="0"/>
                        </a:rPr>
                        <a:t>First round of exchanges (18 participants) is ongoing from December 2017 until the end of February 2018. </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353495"/>
                  </a:ext>
                </a:extLst>
              </a:tr>
              <a:tr h="753355">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Sustainability</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MULTILAW aims to establish a permanent exchange scheme for lawyers, mirroring the good practice of EJTN for judges and prosecutors</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041912"/>
                  </a:ext>
                </a:extLst>
              </a:tr>
            </a:tbl>
          </a:graphicData>
        </a:graphic>
      </p:graphicFrame>
      <p:pic>
        <p:nvPicPr>
          <p:cNvPr id="6175" name="Picture 2">
            <a:extLst>
              <a:ext uri="{FF2B5EF4-FFF2-40B4-BE49-F238E27FC236}">
                <a16:creationId xmlns:a16="http://schemas.microsoft.com/office/drawing/2014/main" id="{2291FAAE-95C1-4180-BEF0-069A00F4E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825" y="1689101"/>
            <a:ext cx="291465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93C3F7BB-4743-4556-ABEE-263A96353131}"/>
                  </a:ext>
                </a:extLst>
              </p14:cNvPr>
              <p14:cNvContentPartPr/>
              <p14:nvPr/>
            </p14:nvContentPartPr>
            <p14:xfrm>
              <a:off x="3719736" y="3747182"/>
              <a:ext cx="1656184" cy="72008"/>
            </p14:xfrm>
          </p:contentPart>
        </mc:Choice>
        <mc:Fallback xmlns="">
          <p:pic>
            <p:nvPicPr>
              <p:cNvPr id="6" name="Ink 5">
                <a:extLst>
                  <a:ext uri="{FF2B5EF4-FFF2-40B4-BE49-F238E27FC236}">
                    <a16:creationId xmlns:a16="http://schemas.microsoft.com/office/drawing/2014/main" id="{93C3F7BB-4743-4556-ABEE-263A96353131}"/>
                  </a:ext>
                </a:extLst>
              </p:cNvPr>
              <p:cNvPicPr/>
              <p:nvPr/>
            </p:nvPicPr>
            <p:blipFill>
              <a:blip r:embed="rId6"/>
              <a:stretch>
                <a:fillRect/>
              </a:stretch>
            </p:blipFill>
            <p:spPr>
              <a:xfrm>
                <a:off x="3675081" y="3655801"/>
                <a:ext cx="1745853" cy="25440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4FF443B0-B488-49D6-A359-5940D81D7FDB}"/>
                  </a:ext>
                </a:extLst>
              </p14:cNvPr>
              <p14:cNvContentPartPr/>
              <p14:nvPr/>
            </p14:nvContentPartPr>
            <p14:xfrm>
              <a:off x="4547829" y="6093297"/>
              <a:ext cx="2924175" cy="15875"/>
            </p14:xfrm>
          </p:contentPart>
        </mc:Choice>
        <mc:Fallback xmlns="">
          <p:pic>
            <p:nvPicPr>
              <p:cNvPr id="7" name="Ink 6">
                <a:extLst>
                  <a:ext uri="{FF2B5EF4-FFF2-40B4-BE49-F238E27FC236}">
                    <a16:creationId xmlns:a16="http://schemas.microsoft.com/office/drawing/2014/main" id="{4FF443B0-B488-49D6-A359-5940D81D7FDB}"/>
                  </a:ext>
                </a:extLst>
              </p:cNvPr>
              <p:cNvPicPr/>
              <p:nvPr/>
            </p:nvPicPr>
            <p:blipFill>
              <a:blip r:embed="rId8"/>
              <a:stretch>
                <a:fillRect/>
              </a:stretch>
            </p:blipFill>
            <p:spPr>
              <a:xfrm>
                <a:off x="4502808" y="6003098"/>
                <a:ext cx="3013856" cy="195912"/>
              </a:xfrm>
              <a:prstGeom prst="rect">
                <a:avLst/>
              </a:prstGeom>
            </p:spPr>
          </p:pic>
        </mc:Fallback>
      </mc:AlternateContent>
      <p:pic>
        <p:nvPicPr>
          <p:cNvPr id="6178" name="Ink 7">
            <a:extLst>
              <a:ext uri="{FF2B5EF4-FFF2-40B4-BE49-F238E27FC236}">
                <a16:creationId xmlns:a16="http://schemas.microsoft.com/office/drawing/2014/main" id="{80B22ED7-093F-400A-A855-92D3ED65B3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6500" y="6226175"/>
            <a:ext cx="14366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1EA09DCF-04ED-4BC7-BC27-E5371B20FDC0}"/>
                  </a:ext>
                </a:extLst>
              </p14:cNvPr>
              <p14:cNvContentPartPr/>
              <p14:nvPr/>
            </p14:nvContentPartPr>
            <p14:xfrm flipV="1">
              <a:off x="3780042" y="6340394"/>
              <a:ext cx="1411083" cy="45719"/>
            </p14:xfrm>
          </p:contentPart>
        </mc:Choice>
        <mc:Fallback xmlns="">
          <p:pic>
            <p:nvPicPr>
              <p:cNvPr id="4" name="Ink 3">
                <a:extLst>
                  <a:ext uri="{FF2B5EF4-FFF2-40B4-BE49-F238E27FC236}">
                    <a16:creationId xmlns:a16="http://schemas.microsoft.com/office/drawing/2014/main" id="{1EA09DCF-04ED-4BC7-BC27-E5371B20FDC0}"/>
                  </a:ext>
                </a:extLst>
              </p:cNvPr>
              <p:cNvPicPr/>
              <p:nvPr/>
            </p:nvPicPr>
            <p:blipFill>
              <a:blip r:embed="rId11"/>
              <a:stretch>
                <a:fillRect/>
              </a:stretch>
            </p:blipFill>
            <p:spPr>
              <a:xfrm flipV="1">
                <a:off x="3735023" y="6246708"/>
                <a:ext cx="1500761" cy="232717"/>
              </a:xfrm>
              <a:prstGeom prst="rect">
                <a:avLst/>
              </a:prstGeom>
            </p:spPr>
          </p:pic>
        </mc:Fallback>
      </mc:AlternateContent>
    </p:spTree>
    <p:extLst>
      <p:ext uri="{BB962C8B-B14F-4D97-AF65-F5344CB8AC3E}">
        <p14:creationId xmlns:p14="http://schemas.microsoft.com/office/powerpoint/2010/main" val="982193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CF721D4-8C92-4780-97F5-C76CD639B529}"/>
              </a:ext>
            </a:extLst>
          </p:cNvPr>
          <p:cNvSpPr>
            <a:spLocks noGrp="1"/>
          </p:cNvSpPr>
          <p:nvPr>
            <p:ph type="ctrTitle"/>
          </p:nvPr>
        </p:nvSpPr>
        <p:spPr>
          <a:xfrm>
            <a:off x="2014538" y="219076"/>
            <a:ext cx="7772400" cy="1470025"/>
          </a:xfrm>
        </p:spPr>
        <p:txBody>
          <a:bodyPr/>
          <a:lstStyle/>
          <a:p>
            <a:pPr eaLnBrk="1" hangingPunct="1"/>
            <a:r>
              <a:rPr lang="fr-BE" altLang="en-US" b="1"/>
              <a:t>TRADATA</a:t>
            </a:r>
          </a:p>
        </p:txBody>
      </p:sp>
      <p:pic>
        <p:nvPicPr>
          <p:cNvPr id="7171" name="Picture 2" descr="C:\Users\alonso.europe\Desktop\CCBE Foundation\Dissemination Foundation\LOGO\LOGO in EN\logo_ELF_paper_300dpi.jpg">
            <a:extLst>
              <a:ext uri="{FF2B5EF4-FFF2-40B4-BE49-F238E27FC236}">
                <a16:creationId xmlns:a16="http://schemas.microsoft.com/office/drawing/2014/main" id="{9CDFE95B-BA56-4F2A-9390-5DE1F67F3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7763" y="55564"/>
            <a:ext cx="17637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a:extLst>
              <a:ext uri="{FF2B5EF4-FFF2-40B4-BE49-F238E27FC236}">
                <a16:creationId xmlns:a16="http://schemas.microsoft.com/office/drawing/2014/main" id="{ED9060F7-5500-4EC4-8DD4-46BC430A6C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55564"/>
            <a:ext cx="167957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E7B5D443-121D-42E4-8524-B2C3C3F444B7}"/>
              </a:ext>
            </a:extLst>
          </p:cNvPr>
          <p:cNvGraphicFramePr>
            <a:graphicFrameLocks noGrp="1"/>
          </p:cNvGraphicFramePr>
          <p:nvPr/>
        </p:nvGraphicFramePr>
        <p:xfrm>
          <a:off x="1787526" y="1689100"/>
          <a:ext cx="5821363" cy="4826000"/>
        </p:xfrm>
        <a:graphic>
          <a:graphicData uri="http://schemas.openxmlformats.org/drawingml/2006/table">
            <a:tbl>
              <a:tblPr firstRow="1" firstCol="1" bandRow="1"/>
              <a:tblGrid>
                <a:gridCol w="1782386">
                  <a:extLst>
                    <a:ext uri="{9D8B030D-6E8A-4147-A177-3AD203B41FA5}">
                      <a16:colId xmlns:a16="http://schemas.microsoft.com/office/drawing/2014/main" val="411250107"/>
                    </a:ext>
                  </a:extLst>
                </a:gridCol>
                <a:gridCol w="4038977">
                  <a:extLst>
                    <a:ext uri="{9D8B030D-6E8A-4147-A177-3AD203B41FA5}">
                      <a16:colId xmlns:a16="http://schemas.microsoft.com/office/drawing/2014/main" val="2905304967"/>
                    </a:ext>
                  </a:extLst>
                </a:gridCol>
              </a:tblGrid>
              <a:tr h="976293">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Project consortium</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Coordinator</a:t>
                      </a:r>
                      <a:r>
                        <a:rPr lang="en-US" sz="1400" b="0" i="0" dirty="0">
                          <a:effectLst/>
                          <a:latin typeface="+mn-lt"/>
                          <a:ea typeface="Times New Roman" panose="02020603050405020304" pitchFamily="18" charset="0"/>
                          <a:cs typeface="Times New Roman" panose="02020603050405020304" pitchFamily="18" charset="0"/>
                        </a:rPr>
                        <a:t>: European Lawyers Foundation</a:t>
                      </a:r>
                    </a:p>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Partners</a:t>
                      </a:r>
                      <a:r>
                        <a:rPr lang="en-US" sz="1400" b="0" i="0" dirty="0">
                          <a:effectLst/>
                          <a:latin typeface="+mn-lt"/>
                          <a:ea typeface="Times New Roman" panose="02020603050405020304" pitchFamily="18" charset="0"/>
                          <a:cs typeface="Times New Roman" panose="02020603050405020304" pitchFamily="18" charset="0"/>
                        </a:rPr>
                        <a:t>: Spain, France (Paris), Ireland, Northern Ireland, England, Italy, Germany, Montpellier (Training School) and Belgium </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276215"/>
                  </a:ext>
                </a:extLst>
              </a:tr>
              <a:tr h="401144">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Project duration</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24 months</a:t>
                      </a:r>
                      <a:r>
                        <a:rPr lang="en-US" sz="1400" b="0" i="0" dirty="0">
                          <a:effectLst/>
                          <a:latin typeface="+mn-lt"/>
                          <a:ea typeface="Times New Roman" panose="02020603050405020304" pitchFamily="18" charset="0"/>
                          <a:cs typeface="Times New Roman" panose="02020603050405020304" pitchFamily="18" charset="0"/>
                        </a:rPr>
                        <a:t> (15/11/2017 – 14/11/2019)</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198633"/>
                  </a:ext>
                </a:extLst>
              </a:tr>
              <a:tr h="585914">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Project funds</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80%</a:t>
                      </a:r>
                      <a:r>
                        <a:rPr lang="en-US" sz="1400" b="0" i="0" dirty="0">
                          <a:effectLst/>
                          <a:latin typeface="+mn-lt"/>
                          <a:ea typeface="Times New Roman" panose="02020603050405020304" pitchFamily="18" charset="0"/>
                          <a:cs typeface="Times New Roman" panose="02020603050405020304" pitchFamily="18" charset="0"/>
                        </a:rPr>
                        <a:t> financed by DG Justice (REC Programme)</a:t>
                      </a:r>
                    </a:p>
                    <a:p>
                      <a:pPr marL="0" marR="0" algn="ctr">
                        <a:spcBef>
                          <a:spcPts val="0"/>
                        </a:spcBef>
                        <a:spcAft>
                          <a:spcPts val="0"/>
                        </a:spcAft>
                      </a:pPr>
                      <a:r>
                        <a:rPr lang="en-US" sz="1400" b="1" i="0" dirty="0">
                          <a:effectLst/>
                          <a:latin typeface="+mn-lt"/>
                          <a:ea typeface="Times New Roman" panose="02020603050405020304" pitchFamily="18" charset="0"/>
                          <a:cs typeface="Times New Roman" panose="02020603050405020304" pitchFamily="18" charset="0"/>
                        </a:rPr>
                        <a:t>20% </a:t>
                      </a:r>
                      <a:r>
                        <a:rPr lang="en-US" sz="1400" b="0" i="0" dirty="0">
                          <a:effectLst/>
                          <a:latin typeface="+mn-lt"/>
                          <a:ea typeface="Times New Roman" panose="02020603050405020304" pitchFamily="18" charset="0"/>
                          <a:cs typeface="Times New Roman" panose="02020603050405020304" pitchFamily="18" charset="0"/>
                        </a:rPr>
                        <a:t>financed by partners</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259801"/>
                  </a:ext>
                </a:extLst>
              </a:tr>
              <a:tr h="480212">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400" b="0" i="0" dirty="0">
                          <a:effectLst/>
                          <a:latin typeface="+mn-lt"/>
                          <a:ea typeface="Times New Roman" panose="02020603050405020304" pitchFamily="18" charset="0"/>
                          <a:cs typeface="Times New Roman" panose="02020603050405020304" pitchFamily="18" charset="0"/>
                        </a:rPr>
                        <a:t>Objective</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chemeClr val="tx1"/>
                          </a:solidFill>
                          <a:effectLst/>
                          <a:uLnTx/>
                          <a:uFillTx/>
                          <a:latin typeface="+mn-lt"/>
                          <a:ea typeface="+mn-ea"/>
                          <a:cs typeface="+mn-cs"/>
                        </a:rPr>
                        <a:t>To train lawyers </a:t>
                      </a:r>
                      <a:r>
                        <a:rPr kumimoji="0" lang="en-GB" altLang="en-US" sz="1400" b="0" i="0" u="none" strike="noStrike" kern="1200" cap="none" spc="0" normalizeH="0" baseline="0" noProof="0" dirty="0">
                          <a:ln>
                            <a:noFill/>
                          </a:ln>
                          <a:solidFill>
                            <a:prstClr val="black"/>
                          </a:solidFill>
                          <a:effectLst/>
                          <a:uLnTx/>
                          <a:uFillTx/>
                          <a:latin typeface="+mn-lt"/>
                          <a:ea typeface="+mn-ea"/>
                          <a:cs typeface="+mn-cs"/>
                        </a:rPr>
                        <a:t>on the EU Data Protection Reform entering into force in May 2018</a:t>
                      </a: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36634"/>
                  </a:ext>
                </a:extLst>
              </a:tr>
              <a:tr h="93731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i="0" dirty="0">
                          <a:effectLst/>
                          <a:latin typeface="+mn-lt"/>
                          <a:ea typeface="Times New Roman" panose="02020603050405020304" pitchFamily="18" charset="0"/>
                          <a:cs typeface="Arial" panose="020B0604020202020204" pitchFamily="34" charset="0"/>
                        </a:rPr>
                        <a:t>Number of seminars</a:t>
                      </a:r>
                      <a:endParaRPr lang="nl-NL" sz="1400" b="0" i="0" dirty="0">
                        <a:effectLst/>
                        <a:latin typeface="+mn-lt"/>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858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altLang="en-US" sz="1400" b="0" i="0" u="none" strike="noStrike" kern="1200" cap="none" spc="0" normalizeH="0" baseline="0" noProof="0" dirty="0">
                          <a:ln>
                            <a:noFill/>
                          </a:ln>
                          <a:solidFill>
                            <a:prstClr val="black"/>
                          </a:solidFill>
                          <a:effectLst/>
                          <a:uLnTx/>
                          <a:uFillTx/>
                          <a:latin typeface="+mn-lt"/>
                          <a:ea typeface="+mn-ea"/>
                          <a:cs typeface="+mn-cs"/>
                        </a:rPr>
                        <a:t>21 training seminars in 21 different cities and 8 different jurisdictions will take place over the course of the project</a:t>
                      </a:r>
                      <a:endParaRPr kumimoji="0" lang="fr-BE" altLang="en-US" sz="1400" b="0" i="0" u="none" strike="noStrike" kern="1200" cap="none" spc="0" normalizeH="0" baseline="0" noProof="0" dirty="0">
                        <a:ln>
                          <a:noFill/>
                        </a:ln>
                        <a:solidFill>
                          <a:prstClr val="black"/>
                        </a:solidFill>
                        <a:effectLst/>
                        <a:uLnTx/>
                        <a:uFillTx/>
                        <a:latin typeface="+mn-lt"/>
                        <a:ea typeface="+mn-ea"/>
                        <a:cs typeface="+mn-cs"/>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561508"/>
                  </a:ext>
                </a:extLst>
              </a:tr>
              <a:tr h="693152">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GB" sz="1400" b="0" i="0" dirty="0">
                          <a:effectLst/>
                          <a:latin typeface="+mn-lt"/>
                          <a:ea typeface="Times New Roman" panose="02020603050405020304" pitchFamily="18" charset="0"/>
                          <a:cs typeface="Arial" panose="020B0604020202020204" pitchFamily="34" charset="0"/>
                        </a:rPr>
                        <a:t>Lawyers to be trained</a:t>
                      </a:r>
                      <a:endParaRPr lang="nl-NL" sz="1400" b="0" i="0" dirty="0">
                        <a:effectLst/>
                        <a:latin typeface="+mn-lt"/>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i="0" dirty="0">
                          <a:effectLst/>
                          <a:latin typeface="+mn-lt"/>
                          <a:ea typeface="Times New Roman" panose="02020603050405020304" pitchFamily="18" charset="0"/>
                          <a:cs typeface="Arial" panose="020B0604020202020204" pitchFamily="34" charset="0"/>
                        </a:rPr>
                        <a:t>630 lawyers from 8 jurisdictions will receive training on the new EU data protection reform</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353495"/>
                  </a:ext>
                </a:extLst>
              </a:tr>
              <a:tr h="751967">
                <a:tc>
                  <a:txBody>
                    <a:bodyPr/>
                    <a:lstStyle/>
                    <a:p>
                      <a:pPr marL="0" marR="0" algn="just">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Training material</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i="0" dirty="0">
                          <a:effectLst/>
                          <a:latin typeface="+mn-lt"/>
                          <a:ea typeface="Times New Roman" panose="02020603050405020304" pitchFamily="18" charset="0"/>
                          <a:cs typeface="Times New Roman" panose="02020603050405020304" pitchFamily="18" charset="0"/>
                        </a:rPr>
                        <a:t>Training material from the various seminars will be available on the ELF’s website for every legal professional to consult</a:t>
                      </a:r>
                      <a:endParaRPr lang="nl-NL" sz="1400" b="0" i="0" dirty="0">
                        <a:effectLst/>
                        <a:latin typeface="+mn-lt"/>
                        <a:ea typeface="Times New Roman" panose="02020603050405020304" pitchFamily="18"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041912"/>
                  </a:ext>
                </a:extLst>
              </a:tr>
            </a:tbl>
          </a:graphicData>
        </a:graphic>
      </p:graphicFrame>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3C3F7BB-4743-4556-ABEE-263A96353131}"/>
                  </a:ext>
                </a:extLst>
              </p14:cNvPr>
              <p14:cNvContentPartPr/>
              <p14:nvPr/>
            </p14:nvContentPartPr>
            <p14:xfrm>
              <a:off x="3647728" y="4346066"/>
              <a:ext cx="2924174" cy="112265"/>
            </p14:xfrm>
          </p:contentPart>
        </mc:Choice>
        <mc:Fallback xmlns="">
          <p:pic>
            <p:nvPicPr>
              <p:cNvPr id="6" name="Ink 5">
                <a:extLst>
                  <a:ext uri="{FF2B5EF4-FFF2-40B4-BE49-F238E27FC236}">
                    <a16:creationId xmlns:a16="http://schemas.microsoft.com/office/drawing/2014/main" id="{93C3F7BB-4743-4556-ABEE-263A96353131}"/>
                  </a:ext>
                </a:extLst>
              </p:cNvPr>
              <p:cNvPicPr/>
              <p:nvPr/>
            </p:nvPicPr>
            <p:blipFill>
              <a:blip r:embed="rId5"/>
              <a:stretch>
                <a:fillRect/>
              </a:stretch>
            </p:blipFill>
            <p:spPr>
              <a:xfrm>
                <a:off x="3603062" y="4254346"/>
                <a:ext cx="3013866" cy="29533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4FF443B0-B488-49D6-A359-5940D81D7FDB}"/>
                  </a:ext>
                </a:extLst>
              </p14:cNvPr>
              <p14:cNvContentPartPr/>
              <p14:nvPr/>
            </p14:nvContentPartPr>
            <p14:xfrm>
              <a:off x="3744729" y="5301208"/>
              <a:ext cx="2232248" cy="46484"/>
            </p14:xfrm>
          </p:contentPart>
        </mc:Choice>
        <mc:Fallback xmlns="">
          <p:pic>
            <p:nvPicPr>
              <p:cNvPr id="7" name="Ink 6">
                <a:extLst>
                  <a:ext uri="{FF2B5EF4-FFF2-40B4-BE49-F238E27FC236}">
                    <a16:creationId xmlns:a16="http://schemas.microsoft.com/office/drawing/2014/main" id="{4FF443B0-B488-49D6-A359-5940D81D7FDB}"/>
                  </a:ext>
                </a:extLst>
              </p:cNvPr>
              <p:cNvPicPr/>
              <p:nvPr/>
            </p:nvPicPr>
            <p:blipFill>
              <a:blip r:embed="rId7"/>
              <a:stretch>
                <a:fillRect/>
              </a:stretch>
            </p:blipFill>
            <p:spPr>
              <a:xfrm>
                <a:off x="3699717" y="5209704"/>
                <a:ext cx="2321912" cy="229126"/>
              </a:xfrm>
              <a:prstGeom prst="rect">
                <a:avLst/>
              </a:prstGeom>
            </p:spPr>
          </p:pic>
        </mc:Fallback>
      </mc:AlternateContent>
      <p:pic>
        <p:nvPicPr>
          <p:cNvPr id="7201" name="Picture 3">
            <a:extLst>
              <a:ext uri="{FF2B5EF4-FFF2-40B4-BE49-F238E27FC236}">
                <a16:creationId xmlns:a16="http://schemas.microsoft.com/office/drawing/2014/main" id="{53B96808-84A6-4679-83A3-3C15616EB0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8889" y="1670050"/>
            <a:ext cx="3024187"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569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7EBDA-D89A-4C8F-9241-C6A97A487B28}"/>
              </a:ext>
            </a:extLst>
          </p:cNvPr>
          <p:cNvSpPr>
            <a:spLocks noGrp="1"/>
          </p:cNvSpPr>
          <p:nvPr>
            <p:ph type="title"/>
          </p:nvPr>
        </p:nvSpPr>
        <p:spPr>
          <a:xfrm>
            <a:off x="838200" y="2788626"/>
            <a:ext cx="10515600" cy="872373"/>
          </a:xfrm>
        </p:spPr>
        <p:txBody>
          <a:bodyPr>
            <a:normAutofit/>
          </a:bodyPr>
          <a:lstStyle/>
          <a:p>
            <a:r>
              <a:rPr lang="en-GB" sz="4000" dirty="0"/>
              <a:t>EU funds for training of Lawyers</a:t>
            </a:r>
            <a:endParaRPr lang="fr-FR" sz="4000" dirty="0"/>
          </a:p>
        </p:txBody>
      </p:sp>
      <p:sp>
        <p:nvSpPr>
          <p:cNvPr id="3" name="Espace réservé du contenu 2">
            <a:extLst>
              <a:ext uri="{FF2B5EF4-FFF2-40B4-BE49-F238E27FC236}">
                <a16:creationId xmlns:a16="http://schemas.microsoft.com/office/drawing/2014/main" id="{449BF378-48DB-4E05-8C88-FB7167731EAD}"/>
              </a:ext>
            </a:extLst>
          </p:cNvPr>
          <p:cNvSpPr>
            <a:spLocks noGrp="1"/>
          </p:cNvSpPr>
          <p:nvPr>
            <p:ph idx="1"/>
          </p:nvPr>
        </p:nvSpPr>
        <p:spPr>
          <a:xfrm>
            <a:off x="1057923" y="3346881"/>
            <a:ext cx="9827580" cy="1185039"/>
          </a:xfrm>
        </p:spPr>
        <p:txBody>
          <a:bodyPr/>
          <a:lstStyle/>
          <a:p>
            <a:pPr marL="0" indent="0" algn="r">
              <a:buNone/>
            </a:pPr>
            <a:endParaRPr lang="en-GB" dirty="0"/>
          </a:p>
          <a:p>
            <a:pPr marL="0" indent="0" algn="ctr">
              <a:buNone/>
            </a:pPr>
            <a:r>
              <a:rPr lang="en-GB" sz="3200" dirty="0"/>
              <a:t>EMMANUELLE CRETIN-MAGAND</a:t>
            </a:r>
            <a:endParaRPr lang="fr-FR" sz="3200" dirty="0"/>
          </a:p>
        </p:txBody>
      </p:sp>
    </p:spTree>
    <p:extLst>
      <p:ext uri="{BB962C8B-B14F-4D97-AF65-F5344CB8AC3E}">
        <p14:creationId xmlns:p14="http://schemas.microsoft.com/office/powerpoint/2010/main" val="40715351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3EA05431-DFD4-4E44-86DD-C5D93E1D2C85}" vid="{76AFBF01-47B2-46D4-BB10-924D119E1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A9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ückblick">
  <a:themeElements>
    <a:clrScheme name="ERA Farben">
      <a:dk1>
        <a:srgbClr val="000000"/>
      </a:dk1>
      <a:lt1>
        <a:sysClr val="window" lastClr="FFFFFF"/>
      </a:lt1>
      <a:dk2>
        <a:srgbClr val="8B827B"/>
      </a:dk2>
      <a:lt2>
        <a:srgbClr val="D2D1D0"/>
      </a:lt2>
      <a:accent1>
        <a:srgbClr val="133C8B"/>
      </a:accent1>
      <a:accent2>
        <a:srgbClr val="8B827B"/>
      </a:accent2>
      <a:accent3>
        <a:srgbClr val="AE7F50"/>
      </a:accent3>
      <a:accent4>
        <a:srgbClr val="DECBB8"/>
      </a:accent4>
      <a:accent5>
        <a:srgbClr val="D2D1D0"/>
      </a:accent5>
      <a:accent6>
        <a:srgbClr val="FFFFFF"/>
      </a:accent6>
      <a:hlink>
        <a:srgbClr val="133C8B"/>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ummary Participation Evaluation 2012-2016" id="{66733853-235A-42C5-8D52-D312EA20DD95}" vid="{9E90839B-90AC-4785-A6EA-D2CD58B52A9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TotalTime>
  <Words>2293</Words>
  <Application>Microsoft Office PowerPoint</Application>
  <PresentationFormat>Widescreen</PresentationFormat>
  <Paragraphs>311</Paragraphs>
  <Slides>39</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39</vt:i4>
      </vt:variant>
    </vt:vector>
  </HeadingPairs>
  <TitlesOfParts>
    <vt:vector size="52" baseType="lpstr">
      <vt:lpstr>Arial</vt:lpstr>
      <vt:lpstr>Calibri</vt:lpstr>
      <vt:lpstr>Calibri Light</vt:lpstr>
      <vt:lpstr>Symbol</vt:lpstr>
      <vt:lpstr>Times New Roman</vt:lpstr>
      <vt:lpstr>Trebuchet MS</vt:lpstr>
      <vt:lpstr>Verdana</vt:lpstr>
      <vt:lpstr>Wingdings</vt:lpstr>
      <vt:lpstr>Thème Office</vt:lpstr>
      <vt:lpstr>Office Theme</vt:lpstr>
      <vt:lpstr>Default Design</vt:lpstr>
      <vt:lpstr>1_Office Theme</vt:lpstr>
      <vt:lpstr>Rückblick</vt:lpstr>
      <vt:lpstr>CCBE CONFERENCE:  TRAINING OF LAWYERS, CHALLENGES AND OPPORTUNITIES  WORKSHOP 1b EU FUNDS FOR TRAINING OF LAWYERS  WIFI L42 Pass: allfornet</vt:lpstr>
      <vt:lpstr>WORKSHOP 1b</vt:lpstr>
      <vt:lpstr>EU funds for training of Lawyers</vt:lpstr>
      <vt:lpstr>European Lawyers Foundation’s Training Projects</vt:lpstr>
      <vt:lpstr>TRALIM</vt:lpstr>
      <vt:lpstr>TRAVAW</vt:lpstr>
      <vt:lpstr>MULTILAW</vt:lpstr>
      <vt:lpstr>TRADATA</vt:lpstr>
      <vt:lpstr>EU funds for training of Lawyers</vt:lpstr>
      <vt:lpstr>EU Financial support to  European judicial training</vt:lpstr>
      <vt:lpstr>A national responsibility</vt:lpstr>
      <vt:lpstr>A European support competence</vt:lpstr>
      <vt:lpstr>A European support competence</vt:lpstr>
      <vt:lpstr>A European support competence</vt:lpstr>
      <vt:lpstr>The Justice programme</vt:lpstr>
      <vt:lpstr>The Justice programme</vt:lpstr>
      <vt:lpstr>The Justice programme</vt:lpstr>
      <vt:lpstr>The Justice programme</vt:lpstr>
      <vt:lpstr>Any questions?</vt:lpstr>
      <vt:lpstr>EU funds for training of Lawyers</vt:lpstr>
      <vt:lpstr>PowerPoint Presentation</vt:lpstr>
      <vt:lpstr>  Transition– from PRIAMOS to Participant Portal (PP):    </vt:lpstr>
      <vt:lpstr>Main consequences:</vt:lpstr>
      <vt:lpstr>How to work with Participant Portal?</vt:lpstr>
      <vt:lpstr>Once the topic is published on the portal: </vt:lpstr>
      <vt:lpstr>Preparation  </vt:lpstr>
      <vt:lpstr>2 steps application process:</vt:lpstr>
      <vt:lpstr>2 steps application process:</vt:lpstr>
      <vt:lpstr>Specific issues regarding project application:</vt:lpstr>
      <vt:lpstr>After submission</vt:lpstr>
      <vt:lpstr>PowerPoint Presentation</vt:lpstr>
      <vt:lpstr>EU funds for training of Lawyers</vt:lpstr>
      <vt:lpstr> EU funds for training of lawyers: the experience of ERA </vt:lpstr>
      <vt:lpstr>Before starting…</vt:lpstr>
      <vt:lpstr>Bars and schools of law teaming up with ERA in recent EU-funded projects</vt:lpstr>
      <vt:lpstr>Cross-border training on EU criminal law for defence counsel</vt:lpstr>
      <vt:lpstr>EU litigation for lawyers</vt:lpstr>
      <vt:lpstr>Free resources and training materials on the ERA website developed in the framework of EU projects (also of relevance for lawyers)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Beatrice Brandmayr</dc:creator>
  <cp:lastModifiedBy>Orianne van der Linden</cp:lastModifiedBy>
  <cp:revision>36</cp:revision>
  <dcterms:created xsi:type="dcterms:W3CDTF">2017-11-21T13:58:41Z</dcterms:created>
  <dcterms:modified xsi:type="dcterms:W3CDTF">2017-12-14T10:54:29Z</dcterms:modified>
</cp:coreProperties>
</file>