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sldIdLst>
    <p:sldId id="256" r:id="rId3"/>
    <p:sldId id="267" r:id="rId4"/>
    <p:sldId id="273" r:id="rId5"/>
    <p:sldId id="268" r:id="rId6"/>
    <p:sldId id="269" r:id="rId7"/>
    <p:sldId id="271" r:id="rId8"/>
    <p:sldId id="272" r:id="rId9"/>
    <p:sldId id="291" r:id="rId10"/>
    <p:sldId id="292" r:id="rId11"/>
    <p:sldId id="275" r:id="rId12"/>
    <p:sldId id="274" r:id="rId13"/>
    <p:sldId id="277" r:id="rId14"/>
    <p:sldId id="278" r:id="rId15"/>
    <p:sldId id="279" r:id="rId16"/>
    <p:sldId id="293" r:id="rId17"/>
    <p:sldId id="280" r:id="rId18"/>
    <p:sldId id="282" r:id="rId19"/>
    <p:sldId id="283" r:id="rId20"/>
    <p:sldId id="285" r:id="rId21"/>
    <p:sldId id="286" r:id="rId22"/>
    <p:sldId id="287" r:id="rId23"/>
    <p:sldId id="289" r:id="rId24"/>
    <p:sldId id="290" r:id="rId25"/>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76" autoAdjust="0"/>
  </p:normalViewPr>
  <p:slideViewPr>
    <p:cSldViewPr>
      <p:cViewPr varScale="1">
        <p:scale>
          <a:sx n="68" d="100"/>
          <a:sy n="68" d="100"/>
        </p:scale>
        <p:origin x="164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868BCE6-0576-4CA0-936E-041688C15977}" type="datetimeFigureOut">
              <a:rPr lang="en-US" smtClean="0"/>
              <a:t>28-Mar-18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0875936-6CC6-4024-80CC-92C59926E6B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68BCE6-0576-4CA0-936E-041688C15977}" type="datetimeFigureOut">
              <a:rPr lang="en-US" smtClean="0"/>
              <a:t>28-Mar-18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75936-6CC6-4024-80CC-92C59926E6B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68BCE6-0576-4CA0-936E-041688C15977}" type="datetimeFigureOut">
              <a:rPr lang="en-US" smtClean="0"/>
              <a:t>28-Mar-18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75936-6CC6-4024-80CC-92C59926E6B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75025-4E32-41B4-9D90-BF2387E42F7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4C772D7-6E18-4E7D-9750-16CFACE8C0B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8F103DD-495F-436D-BE87-FF8B54CFF3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24146-C5FE-4236-8337-BB7E23158FD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28-Mar-18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D363B3D-4E1E-4AE5-A271-7B309A6CE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10DB6B9-CBCD-4C70-A2F5-4CB0D06D3C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4A4D1-E72D-4329-BC2B-D3C4945F831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4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4F01F-B1D8-4282-9E51-3BCD5AF795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E085A-D2D8-4DFB-8105-E96BB2D391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B8F5E-277D-40E8-ABB3-5C7FC1238D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24146-C5FE-4236-8337-BB7E23158FD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28-Mar-18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CD18FAB-7F74-4BFB-B052-F97C376D05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FF5E610-79DF-4310-BB67-F8407255B0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4A4D1-E72D-4329-BC2B-D3C4945F831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405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3414-DB3D-44DD-9471-DF401B1311A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1960A3F-C53A-4F07-9AD5-1B41FD50512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36691E5-BA52-4007-A8C6-90D262EFFE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24146-C5FE-4236-8337-BB7E23158FD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28-Mar-18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B00D71B-D2CA-4264-8FA5-4DE75BC5C0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1920D51-50A5-4019-8A40-14C890341C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4A4D1-E72D-4329-BC2B-D3C4945F831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640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9E57-FA6F-4380-9323-7BCE2CD0BD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A1F20-F136-4AA4-8896-6F2BC3917C8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8448F1-4280-4DBF-B5C8-664E71CC503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85EFBC-5322-4729-A385-BD93031329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24146-C5FE-4236-8337-BB7E23158FD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28-Mar-18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FF3531B-BB80-4D4A-8FA9-2B2451ED67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8C5A181-2ABD-418C-AD03-5899264F01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4A4D1-E72D-4329-BC2B-D3C4945F831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190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613B-1F72-4FB3-B56F-26680D2D38E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00670D-7445-4E72-8419-D3ADC293B04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00216DF-941B-4331-9A94-A37C80CCF5D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D98925-D246-48CB-AD63-7A173452E72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544F5B6-FE86-440D-91C4-0B36DDC8AF0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44217D-9539-4E8D-AF18-50725FAECA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24146-C5FE-4236-8337-BB7E23158FD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28-Mar-18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75D9955-2531-42E1-B9D5-BFE05E2BF2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7B27766A-9DD7-4D63-9D79-E4301F8DEE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4A4D1-E72D-4329-BC2B-D3C4945F831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008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C7762-4D7E-4931-A64E-3417093F42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B70CDE-90A3-4EEB-8D15-D621B29C8EB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24146-C5FE-4236-8337-BB7E23158FD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28-Mar-18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6CB6DA-0BB4-464A-8090-8CD852179B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B1CFE8D-FC6D-4027-83B9-0E80663AEE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4A4D1-E72D-4329-BC2B-D3C4945F831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491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63A408-9D6F-446B-A92A-A41ACFB34A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24146-C5FE-4236-8337-BB7E23158FD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28-Mar-18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3E54D9FC-803F-4E28-9B45-4F4E87E207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CC85999-F74E-4CE0-A445-89FB169F51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4A4D1-E72D-4329-BC2B-D3C4945F831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647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AF45F-F03A-45B4-9C95-3EEC6497781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E1ACA76-3A2F-4860-A218-C03C8067D8E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BA4C6-8F2C-4A32-8AE1-FCED46C2221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CA58CCC-4ADC-46B6-9436-47E47131860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24146-C5FE-4236-8337-BB7E23158FD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28-Mar-18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A60039B-CE2D-4421-8B69-E8AE7CAD49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693C525-4575-4924-B6F3-25763186F5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4A4D1-E72D-4329-BC2B-D3C4945F831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812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68BCE6-0576-4CA0-936E-041688C15977}" type="datetimeFigureOut">
              <a:rPr lang="en-US" smtClean="0"/>
              <a:t>28-Mar-18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75936-6CC6-4024-80CC-92C59926E6BD}"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C03B1-C7BE-4F45-8848-FA3C57C648A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EC61428-F88F-42B5-82C0-3F398271CC2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AF5547AE-B145-4A37-AFD2-05824537FB8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E978176-97E3-4DA6-9925-C3992B745C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24146-C5FE-4236-8337-BB7E23158FD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28-Mar-18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FA1A3E3-DB39-4577-A74B-E5FC6E5EE4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B795D55-01B8-4F66-B94E-0EF6ACFFB1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4A4D1-E72D-4329-BC2B-D3C4945F831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639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1877-6739-4B5B-AA09-E67E1AE234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131B6-C63D-4378-BD80-4B58B648F9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5DCA1-3F26-4652-99B2-677194AE09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24146-C5FE-4236-8337-BB7E23158FD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28-Mar-18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00E6167-1F7D-4037-A83C-C8D89D4ECC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36250AB-2DED-4D89-9FB0-50BF6F022B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4A4D1-E72D-4329-BC2B-D3C4945F831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799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3B3F26-B3B1-45D1-9358-1CA066396A0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0E0E62-B853-4AD3-BC72-4AB1EA81A44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DCE8C-785E-4134-B244-D354929998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24146-C5FE-4236-8337-BB7E23158FD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28-Mar-18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A01F091-A868-47D4-9A2E-9E1FF0442B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26DFE59-36AD-4FF2-8E39-6DCE6BED8A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4A4D1-E72D-4329-BC2B-D3C4945F831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89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868BCE6-0576-4CA0-936E-041688C15977}" type="datetimeFigureOut">
              <a:rPr lang="en-US" smtClean="0"/>
              <a:t>28-Mar-18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75936-6CC6-4024-80CC-92C59926E6BD}"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68BCE6-0576-4CA0-936E-041688C15977}" type="datetimeFigureOut">
              <a:rPr lang="en-US" smtClean="0"/>
              <a:t>28-Mar-18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75936-6CC6-4024-80CC-92C59926E6BD}"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868BCE6-0576-4CA0-936E-041688C15977}" type="datetimeFigureOut">
              <a:rPr lang="en-US" smtClean="0"/>
              <a:t>28-Mar-18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875936-6CC6-4024-80CC-92C59926E6B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68BCE6-0576-4CA0-936E-041688C15977}" type="datetimeFigureOut">
              <a:rPr lang="en-US" smtClean="0"/>
              <a:t>28-Mar-18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875936-6CC6-4024-80CC-92C59926E6BD}"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8BCE6-0576-4CA0-936E-041688C15977}" type="datetimeFigureOut">
              <a:rPr lang="en-US" smtClean="0"/>
              <a:t>28-Mar-18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875936-6CC6-4024-80CC-92C59926E6B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868BCE6-0576-4CA0-936E-041688C15977}" type="datetimeFigureOut">
              <a:rPr lang="en-US" smtClean="0"/>
              <a:t>28-Mar-18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75936-6CC6-4024-80CC-92C59926E6B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868BCE6-0576-4CA0-936E-041688C15977}" type="datetimeFigureOut">
              <a:rPr lang="en-US" smtClean="0"/>
              <a:t>28-Mar-18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0875936-6CC6-4024-80CC-92C59926E6BD}"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68BCE6-0576-4CA0-936E-041688C15977}" type="datetimeFigureOut">
              <a:rPr lang="en-US" smtClean="0"/>
              <a:t>28-Mar-18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0875936-6CC6-4024-80CC-92C59926E6B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295C4E-ABF4-4591-9412-DA7113070C2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DBD552-7C75-424F-83D5-78CDF8BE08E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1B16FC-5698-43CA-8403-9BEA9F739A0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124146-C5FE-4236-8337-BB7E23158FDD}"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28-Mar-18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5B2562D-AD7D-49C7-9FCF-893C7CBFA58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F754621-5CC2-44AD-9B06-3E2E60086EE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44A4D1-E72D-4329-BC2B-D3C4945F831E}"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5460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375" y="1790700"/>
            <a:ext cx="8458200" cy="2552700"/>
          </a:xfrm>
        </p:spPr>
        <p:txBody>
          <a:bodyPr>
            <a:normAutofit fontScale="90000"/>
          </a:bodyPr>
          <a:lstStyle/>
          <a:p>
            <a:pPr algn="ctr"/>
            <a:br>
              <a:rPr lang="hy-AM" sz="3200" dirty="0"/>
            </a:br>
            <a:br>
              <a:rPr lang="hy-AM" sz="3200" dirty="0"/>
            </a:br>
            <a:br>
              <a:rPr lang="hy-AM" sz="3200" dirty="0"/>
            </a:br>
            <a:r>
              <a:rPr lang="en-US" sz="3200" dirty="0"/>
              <a:t>RULES OF LAWYER’S BEHAVIOUR</a:t>
            </a:r>
            <a:br>
              <a:rPr lang="hy-AM" sz="3200" dirty="0"/>
            </a:br>
            <a:br>
              <a:rPr lang="hy-AM" sz="3200" dirty="0"/>
            </a:br>
            <a:r>
              <a:rPr lang="en-US" sz="3200" dirty="0"/>
              <a:t>ECHR case law</a:t>
            </a:r>
          </a:p>
        </p:txBody>
      </p:sp>
      <p:grpSp>
        <p:nvGrpSpPr>
          <p:cNvPr id="5" name="Skupina 9"/>
          <p:cNvGrpSpPr/>
          <p:nvPr/>
        </p:nvGrpSpPr>
        <p:grpSpPr>
          <a:xfrm>
            <a:off x="571005" y="609600"/>
            <a:ext cx="8077200" cy="1338163"/>
            <a:chOff x="557645" y="492125"/>
            <a:chExt cx="8077200" cy="1338163"/>
          </a:xfrm>
        </p:grpSpPr>
        <p:pic>
          <p:nvPicPr>
            <p:cNvPr id="6" name="Picture 5"/>
            <p:cNvPicPr>
              <a:picLocks noChangeAspect="1" noChangeArrowheads="1"/>
            </p:cNvPicPr>
            <p:nvPr/>
          </p:nvPicPr>
          <p:blipFill>
            <a:blip r:embed="rId2"/>
            <a:srcRect/>
            <a:stretch>
              <a:fillRect/>
            </a:stretch>
          </p:blipFill>
          <p:spPr bwMode="auto">
            <a:xfrm>
              <a:off x="790575" y="492125"/>
              <a:ext cx="1190625" cy="971550"/>
            </a:xfrm>
            <a:prstGeom prst="rect">
              <a:avLst/>
            </a:prstGeom>
            <a:noFill/>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14350"/>
              <a:ext cx="990600" cy="9239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199" y="504825"/>
              <a:ext cx="7905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04824"/>
              <a:ext cx="1200150" cy="9239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57645" y="1491734"/>
              <a:ext cx="80772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t>Support to the implementation of the judicial reforms in Armenia</a:t>
              </a:r>
              <a:endParaRPr lang="en-US" sz="1600" b="1" dirty="0"/>
            </a:p>
          </p:txBody>
        </p:sp>
      </p:grpSp>
    </p:spTree>
    <p:extLst>
      <p:ext uri="{BB962C8B-B14F-4D97-AF65-F5344CB8AC3E}">
        <p14:creationId xmlns:p14="http://schemas.microsoft.com/office/powerpoint/2010/main" val="1980751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85800"/>
          </a:xfrm>
          <a:solidFill>
            <a:schemeClr val="accent1">
              <a:lumMod val="20000"/>
              <a:lumOff val="80000"/>
            </a:schemeClr>
          </a:solidFill>
        </p:spPr>
        <p:txBody>
          <a:bodyPr>
            <a:noAutofit/>
          </a:bodyPr>
          <a:lstStyle/>
          <a:p>
            <a:pPr lvl="0" algn="ctr"/>
            <a:br>
              <a:rPr lang="en-US" sz="2800" dirty="0">
                <a:solidFill>
                  <a:prstClr val="black"/>
                </a:solidFill>
                <a:latin typeface="Arial AM" panose="020B0604020202020204" pitchFamily="34" charset="0"/>
              </a:rPr>
            </a:br>
            <a:r>
              <a:rPr lang="ru-RU" sz="2800" dirty="0" err="1">
                <a:solidFill>
                  <a:prstClr val="black"/>
                </a:solidFill>
                <a:latin typeface="Arial AM" panose="020B0604020202020204" pitchFamily="34" charset="0"/>
              </a:rPr>
              <a:t>Attorney’s</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Special</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Status</a:t>
            </a:r>
            <a:endParaRPr lang="en-US" sz="2800" dirty="0"/>
          </a:p>
        </p:txBody>
      </p:sp>
      <p:sp>
        <p:nvSpPr>
          <p:cNvPr id="3" name="Content Placeholder 2"/>
          <p:cNvSpPr>
            <a:spLocks noGrp="1"/>
          </p:cNvSpPr>
          <p:nvPr>
            <p:ph idx="1"/>
          </p:nvPr>
        </p:nvSpPr>
        <p:spPr>
          <a:xfrm>
            <a:off x="304800" y="1066800"/>
            <a:ext cx="8001000" cy="3886200"/>
          </a:xfrm>
          <a:solidFill>
            <a:schemeClr val="bg1"/>
          </a:solidFill>
        </p:spPr>
        <p:txBody>
          <a:bodyPr>
            <a:normAutofit/>
          </a:bodyPr>
          <a:lstStyle/>
          <a:p>
            <a:pPr marR="0" algn="just">
              <a:spcBef>
                <a:spcPts val="0"/>
              </a:spcBef>
              <a:spcAft>
                <a:spcPts val="0"/>
              </a:spcAft>
              <a:buFont typeface="Wingdings" panose="05000000000000000000" pitchFamily="2" charset="2"/>
              <a:buChar char="q"/>
            </a:pPr>
            <a:r>
              <a:rPr lang="hy-AM" sz="2400" dirty="0">
                <a:latin typeface="GHEA Grapalat"/>
                <a:ea typeface="Times New Roman" panose="02020603050405020304" pitchFamily="18" charset="0"/>
                <a:cs typeface="Tahoma" panose="020B0604030504040204" pitchFamily="34" charset="0"/>
              </a:rPr>
              <a:t>  </a:t>
            </a:r>
            <a:r>
              <a:rPr lang="ru-RU" sz="2400" dirty="0" err="1">
                <a:latin typeface="GHEA Grapalat"/>
                <a:ea typeface="Times New Roman" panose="02020603050405020304" pitchFamily="18" charset="0"/>
                <a:cs typeface="Tahoma" panose="020B0604030504040204" pitchFamily="34" charset="0"/>
              </a:rPr>
              <a:t>Attorney’s</a:t>
            </a:r>
            <a:r>
              <a:rPr lang="ru-RU" sz="2400" dirty="0">
                <a:latin typeface="GHEA Grapalat"/>
                <a:ea typeface="Times New Roman" panose="02020603050405020304" pitchFamily="18" charset="0"/>
                <a:cs typeface="Tahoma" panose="020B0604030504040204" pitchFamily="34" charset="0"/>
              </a:rPr>
              <a:t> </a:t>
            </a:r>
            <a:r>
              <a:rPr lang="ru-RU" sz="2400" dirty="0" err="1">
                <a:latin typeface="GHEA Grapalat"/>
                <a:ea typeface="Times New Roman" panose="02020603050405020304" pitchFamily="18" charset="0"/>
                <a:cs typeface="Tahoma" panose="020B0604030504040204" pitchFamily="34" charset="0"/>
              </a:rPr>
              <a:t>special</a:t>
            </a:r>
            <a:r>
              <a:rPr lang="ru-RU" sz="2400" dirty="0">
                <a:latin typeface="GHEA Grapalat"/>
                <a:ea typeface="Times New Roman" panose="02020603050405020304" pitchFamily="18" charset="0"/>
                <a:cs typeface="Tahoma" panose="020B0604030504040204" pitchFamily="34" charset="0"/>
              </a:rPr>
              <a:t> </a:t>
            </a:r>
            <a:r>
              <a:rPr lang="ru-RU" sz="2400" dirty="0" err="1">
                <a:latin typeface="GHEA Grapalat"/>
                <a:ea typeface="Times New Roman" panose="02020603050405020304" pitchFamily="18" charset="0"/>
                <a:cs typeface="Tahoma" panose="020B0604030504040204" pitchFamily="34" charset="0"/>
              </a:rPr>
              <a:t>status</a:t>
            </a:r>
            <a:endParaRPr lang="hy-AM" sz="2400" dirty="0">
              <a:latin typeface="GHEA Grapalat"/>
              <a:ea typeface="Times New Roman" panose="02020603050405020304" pitchFamily="18" charset="0"/>
              <a:cs typeface="Tahoma" panose="020B0604030504040204" pitchFamily="34" charset="0"/>
            </a:endParaRPr>
          </a:p>
          <a:p>
            <a:pPr marL="0" marR="0" indent="0" algn="ctr">
              <a:spcBef>
                <a:spcPts val="0"/>
              </a:spcBef>
              <a:spcAft>
                <a:spcPts val="0"/>
              </a:spcAft>
              <a:buNone/>
            </a:pPr>
            <a:endParaRPr lang="en-US" sz="2600" dirty="0">
              <a:latin typeface="GHEA Grapalat"/>
              <a:ea typeface="Times New Roman" panose="02020603050405020304" pitchFamily="18" charset="0"/>
              <a:cs typeface="Tahoma" panose="020B0604030504040204" pitchFamily="34" charset="0"/>
            </a:endParaRPr>
          </a:p>
          <a:p>
            <a:pPr marL="0" marR="0" indent="0" algn="ctr">
              <a:spcBef>
                <a:spcPts val="0"/>
              </a:spcBef>
              <a:spcAft>
                <a:spcPts val="0"/>
              </a:spcAft>
              <a:buNone/>
            </a:pPr>
            <a:endParaRPr lang="en-US" sz="2600" dirty="0">
              <a:latin typeface="GHEA Grapalat"/>
              <a:ea typeface="Times New Roman" panose="02020603050405020304" pitchFamily="18" charset="0"/>
              <a:cs typeface="Tahoma" panose="020B0604030504040204" pitchFamily="34" charset="0"/>
            </a:endParaRPr>
          </a:p>
          <a:p>
            <a:pPr marL="0" marR="0" indent="0" algn="ctr">
              <a:spcBef>
                <a:spcPts val="0"/>
              </a:spcBef>
              <a:spcAft>
                <a:spcPts val="0"/>
              </a:spcAft>
              <a:buNone/>
            </a:pPr>
            <a:r>
              <a:rPr lang="ru-RU" sz="2800" dirty="0" err="1">
                <a:latin typeface="GHEA Grapalat"/>
                <a:ea typeface="Times New Roman" panose="02020603050405020304" pitchFamily="18" charset="0"/>
                <a:cs typeface="Tahoma" panose="020B0604030504040204" pitchFamily="34" charset="0"/>
              </a:rPr>
              <a:t>Intermediary</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between</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court</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and</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society</a:t>
            </a:r>
            <a:endParaRPr lang="hy-AM" sz="2800" i="1" dirty="0">
              <a:latin typeface="GHEA Grapalat"/>
              <a:ea typeface="Times New Roman" panose="02020603050405020304" pitchFamily="18" charset="0"/>
              <a:cs typeface="Tahoma" panose="020B0604030504040204" pitchFamily="34" charset="0"/>
            </a:endParaRPr>
          </a:p>
          <a:p>
            <a:pPr marL="0" marR="0" indent="0" algn="just">
              <a:spcBef>
                <a:spcPts val="0"/>
              </a:spcBef>
              <a:spcAft>
                <a:spcPts val="0"/>
              </a:spcAft>
              <a:buNone/>
            </a:pPr>
            <a:endParaRPr lang="hy-AM" sz="2800" b="1" dirty="0">
              <a:solidFill>
                <a:srgbClr val="000000"/>
              </a:solidFill>
              <a:latin typeface="Sylfaen" panose="010A0502050306030303" pitchFamily="18" charset="0"/>
            </a:endParaRPr>
          </a:p>
        </p:txBody>
      </p:sp>
    </p:spTree>
    <p:extLst>
      <p:ext uri="{BB962C8B-B14F-4D97-AF65-F5344CB8AC3E}">
        <p14:creationId xmlns:p14="http://schemas.microsoft.com/office/powerpoint/2010/main" val="1412419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85800"/>
          </a:xfrm>
          <a:solidFill>
            <a:schemeClr val="accent1">
              <a:lumMod val="20000"/>
              <a:lumOff val="80000"/>
            </a:schemeClr>
          </a:solidFill>
        </p:spPr>
        <p:txBody>
          <a:bodyPr>
            <a:noAutofit/>
          </a:bodyPr>
          <a:lstStyle/>
          <a:p>
            <a:pPr lvl="0" algn="ctr"/>
            <a:r>
              <a:rPr lang="ru-RU" sz="2800" dirty="0" err="1">
                <a:solidFill>
                  <a:prstClr val="black"/>
                </a:solidFill>
                <a:latin typeface="Arial AM" panose="020B0604020202020204" pitchFamily="34" charset="0"/>
              </a:rPr>
              <a:t>Attorney’s</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Special</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Role</a:t>
            </a:r>
            <a:br>
              <a:rPr lang="en-US" sz="2800" dirty="0">
                <a:solidFill>
                  <a:prstClr val="black"/>
                </a:solidFill>
                <a:latin typeface="Arial AM" panose="020B0604020202020204" pitchFamily="34" charset="0"/>
              </a:rPr>
            </a:br>
            <a:endParaRPr lang="en-US" sz="2800" dirty="0"/>
          </a:p>
        </p:txBody>
      </p:sp>
      <p:sp>
        <p:nvSpPr>
          <p:cNvPr id="3" name="Content Placeholder 2"/>
          <p:cNvSpPr>
            <a:spLocks noGrp="1"/>
          </p:cNvSpPr>
          <p:nvPr>
            <p:ph idx="1"/>
          </p:nvPr>
        </p:nvSpPr>
        <p:spPr>
          <a:xfrm>
            <a:off x="609600" y="1828800"/>
            <a:ext cx="7848600" cy="2971800"/>
          </a:xfrm>
          <a:solidFill>
            <a:schemeClr val="bg1"/>
          </a:solidFill>
        </p:spPr>
        <p:txBody>
          <a:bodyPr>
            <a:normAutofit/>
          </a:bodyPr>
          <a:lstStyle/>
          <a:p>
            <a:pPr marL="0" marR="0" algn="just">
              <a:spcBef>
                <a:spcPts val="0"/>
              </a:spcBef>
              <a:spcAft>
                <a:spcPts val="0"/>
              </a:spcAft>
            </a:pPr>
            <a:endParaRPr lang="hy-AM" sz="2400" dirty="0">
              <a:latin typeface="GHEA Grapalat"/>
              <a:ea typeface="Times New Roman" panose="02020603050405020304" pitchFamily="18" charset="0"/>
              <a:cs typeface="Tahoma" panose="020B0604030504040204" pitchFamily="34" charset="0"/>
            </a:endParaRPr>
          </a:p>
          <a:p>
            <a:pPr marL="0" marR="0" indent="0" algn="ctr">
              <a:lnSpc>
                <a:spcPct val="150000"/>
              </a:lnSpc>
              <a:spcBef>
                <a:spcPts val="0"/>
              </a:spcBef>
              <a:spcAft>
                <a:spcPts val="0"/>
              </a:spcAft>
              <a:buNone/>
            </a:pPr>
            <a:r>
              <a:rPr lang="ru-RU" sz="2600" dirty="0" err="1">
                <a:latin typeface="GHEA Grapalat"/>
                <a:ea typeface="Times New Roman" panose="02020603050405020304" pitchFamily="18" charset="0"/>
                <a:cs typeface="Tahoma" panose="020B0604030504040204" pitchFamily="34" charset="0"/>
              </a:rPr>
              <a:t>Important</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role</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in</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maintenance</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of</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court’s</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authority</a:t>
            </a:r>
            <a:endParaRPr lang="hy-AM" sz="2400" dirty="0">
              <a:latin typeface="GHEA Grapalat"/>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1511723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85800"/>
          </a:xfrm>
          <a:solidFill>
            <a:schemeClr val="accent1">
              <a:lumMod val="20000"/>
              <a:lumOff val="80000"/>
            </a:schemeClr>
          </a:solidFill>
        </p:spPr>
        <p:txBody>
          <a:bodyPr>
            <a:noAutofit/>
          </a:bodyPr>
          <a:lstStyle/>
          <a:p>
            <a:pPr lvl="0" algn="ctr"/>
            <a:br>
              <a:rPr lang="en-US" sz="2800" dirty="0">
                <a:solidFill>
                  <a:prstClr val="black"/>
                </a:solidFill>
                <a:latin typeface="Arial AM" panose="020B0604020202020204" pitchFamily="34" charset="0"/>
              </a:rPr>
            </a:br>
            <a:r>
              <a:rPr lang="ru-RU" sz="2800" dirty="0" err="1">
                <a:solidFill>
                  <a:prstClr val="black"/>
                </a:solidFill>
                <a:latin typeface="Arial AM" panose="020B0604020202020204" pitchFamily="34" charset="0"/>
              </a:rPr>
              <a:t>Attorney’s</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Special</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Role</a:t>
            </a:r>
            <a:br>
              <a:rPr lang="en-US" sz="2800" dirty="0">
                <a:solidFill>
                  <a:prstClr val="black"/>
                </a:solidFill>
                <a:latin typeface="Arial AM" panose="020B0604020202020204" pitchFamily="34" charset="0"/>
              </a:rPr>
            </a:br>
            <a:br>
              <a:rPr lang="hy-AM" sz="2800" dirty="0">
                <a:solidFill>
                  <a:prstClr val="black"/>
                </a:solidFill>
              </a:rPr>
            </a:br>
            <a:endParaRPr lang="en-US" sz="2800" dirty="0"/>
          </a:p>
        </p:txBody>
      </p:sp>
      <p:sp>
        <p:nvSpPr>
          <p:cNvPr id="3" name="Content Placeholder 2"/>
          <p:cNvSpPr>
            <a:spLocks noGrp="1"/>
          </p:cNvSpPr>
          <p:nvPr>
            <p:ph idx="1"/>
          </p:nvPr>
        </p:nvSpPr>
        <p:spPr>
          <a:xfrm>
            <a:off x="876300" y="1143000"/>
            <a:ext cx="7315200" cy="4191000"/>
          </a:xfrm>
          <a:solidFill>
            <a:schemeClr val="bg1"/>
          </a:solidFill>
        </p:spPr>
        <p:txBody>
          <a:bodyPr>
            <a:normAutofit/>
          </a:bodyPr>
          <a:lstStyle/>
          <a:p>
            <a:pPr marL="0" marR="0" algn="just">
              <a:spcBef>
                <a:spcPts val="0"/>
              </a:spcBef>
              <a:spcAft>
                <a:spcPts val="0"/>
              </a:spcAft>
            </a:pPr>
            <a:endParaRPr lang="hy-AM" sz="2400" dirty="0">
              <a:latin typeface="GHEA Grapalat"/>
              <a:ea typeface="Times New Roman" panose="02020603050405020304" pitchFamily="18" charset="0"/>
              <a:cs typeface="Tahoma" panose="020B0604030504040204" pitchFamily="34" charset="0"/>
            </a:endParaRPr>
          </a:p>
          <a:p>
            <a:pPr marL="0" marR="0" indent="0" algn="ctr">
              <a:lnSpc>
                <a:spcPct val="150000"/>
              </a:lnSpc>
              <a:spcBef>
                <a:spcPts val="0"/>
              </a:spcBef>
              <a:spcAft>
                <a:spcPts val="0"/>
              </a:spcAft>
              <a:buNone/>
            </a:pPr>
            <a:r>
              <a:rPr lang="ru-RU" sz="2800" dirty="0" err="1">
                <a:latin typeface="GHEA Grapalat"/>
                <a:ea typeface="Times New Roman" panose="02020603050405020304" pitchFamily="18" charset="0"/>
                <a:cs typeface="Tahoma" panose="020B0604030504040204" pitchFamily="34" charset="0"/>
              </a:rPr>
              <a:t>The</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society</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should</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also</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ascertain</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that</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the</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attorney</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can</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carry</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out</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protection</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effectively</a:t>
            </a:r>
            <a:r>
              <a:rPr lang="ru-RU" sz="2800" dirty="0">
                <a:latin typeface="GHEA Grapalat"/>
                <a:ea typeface="Times New Roman" panose="02020603050405020304" pitchFamily="18" charset="0"/>
                <a:cs typeface="Tahoma" panose="020B0604030504040204" pitchFamily="34" charset="0"/>
              </a:rPr>
              <a:t>. </a:t>
            </a:r>
            <a:endParaRPr lang="hy-AM" sz="2800" b="1" dirty="0">
              <a:solidFill>
                <a:srgbClr val="000000"/>
              </a:solidFill>
              <a:latin typeface="Sylfaen" panose="010A0502050306030303" pitchFamily="18" charset="0"/>
            </a:endParaRPr>
          </a:p>
        </p:txBody>
      </p:sp>
    </p:spTree>
    <p:extLst>
      <p:ext uri="{BB962C8B-B14F-4D97-AF65-F5344CB8AC3E}">
        <p14:creationId xmlns:p14="http://schemas.microsoft.com/office/powerpoint/2010/main" val="134894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85800"/>
          </a:xfrm>
          <a:solidFill>
            <a:schemeClr val="accent1">
              <a:lumMod val="20000"/>
              <a:lumOff val="80000"/>
            </a:schemeClr>
          </a:solidFill>
        </p:spPr>
        <p:txBody>
          <a:bodyPr>
            <a:noAutofit/>
          </a:bodyPr>
          <a:lstStyle/>
          <a:p>
            <a:pPr lvl="0" algn="ctr"/>
            <a:br>
              <a:rPr lang="en-US" sz="2800" dirty="0">
                <a:solidFill>
                  <a:prstClr val="black"/>
                </a:solidFill>
                <a:latin typeface="Arial AM" panose="020B0604020202020204" pitchFamily="34" charset="0"/>
              </a:rPr>
            </a:br>
            <a:r>
              <a:rPr lang="ru-RU" sz="2800" dirty="0" err="1">
                <a:solidFill>
                  <a:prstClr val="black"/>
                </a:solidFill>
                <a:latin typeface="Arial AM" panose="020B0604020202020204" pitchFamily="34" charset="0"/>
              </a:rPr>
              <a:t>Attorney’s</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Special</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Role</a:t>
            </a:r>
            <a:br>
              <a:rPr lang="en-US" sz="2800" dirty="0">
                <a:solidFill>
                  <a:prstClr val="black"/>
                </a:solidFill>
                <a:latin typeface="Arial AM" panose="020B0604020202020204" pitchFamily="34" charset="0"/>
              </a:rPr>
            </a:br>
            <a:br>
              <a:rPr lang="hy-AM" sz="2800" dirty="0">
                <a:solidFill>
                  <a:prstClr val="black"/>
                </a:solidFill>
              </a:rPr>
            </a:br>
            <a:endParaRPr lang="en-US" sz="2800" dirty="0"/>
          </a:p>
        </p:txBody>
      </p:sp>
      <p:sp>
        <p:nvSpPr>
          <p:cNvPr id="3" name="Content Placeholder 2"/>
          <p:cNvSpPr>
            <a:spLocks noGrp="1"/>
          </p:cNvSpPr>
          <p:nvPr>
            <p:ph idx="1"/>
          </p:nvPr>
        </p:nvSpPr>
        <p:spPr>
          <a:xfrm>
            <a:off x="838200" y="1828800"/>
            <a:ext cx="7315200" cy="3733800"/>
          </a:xfrm>
          <a:solidFill>
            <a:schemeClr val="bg1"/>
          </a:solidFill>
        </p:spPr>
        <p:txBody>
          <a:bodyPr>
            <a:normAutofit/>
          </a:bodyPr>
          <a:lstStyle/>
          <a:p>
            <a:pPr marL="0" marR="0" indent="0" algn="ctr">
              <a:lnSpc>
                <a:spcPct val="150000"/>
              </a:lnSpc>
              <a:spcBef>
                <a:spcPts val="0"/>
              </a:spcBef>
              <a:spcAft>
                <a:spcPts val="0"/>
              </a:spcAft>
              <a:buNone/>
            </a:pPr>
            <a:r>
              <a:rPr lang="ru-RU" sz="2800" dirty="0" err="1">
                <a:latin typeface="GHEA Grapalat"/>
                <a:ea typeface="Times New Roman" panose="02020603050405020304" pitchFamily="18" charset="0"/>
                <a:cs typeface="Tahoma" panose="020B0604030504040204" pitchFamily="34" charset="0"/>
              </a:rPr>
              <a:t>Attorney’s</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special</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status</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and</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independence</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of</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the</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legal</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profession</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set</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forth</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several</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obligations</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for</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an</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attorney</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including</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ones</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of</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behaveoural</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nature</a:t>
            </a:r>
            <a:r>
              <a:rPr lang="ru-RU" sz="2800" dirty="0">
                <a:latin typeface="GHEA Grapalat"/>
                <a:ea typeface="Times New Roman" panose="02020603050405020304" pitchFamily="18" charset="0"/>
                <a:cs typeface="Tahoma" panose="020B0604030504040204" pitchFamily="34" charset="0"/>
              </a:rPr>
              <a:t>. </a:t>
            </a:r>
            <a:endParaRPr lang="hy-AM" sz="2800" b="1" dirty="0">
              <a:solidFill>
                <a:srgbClr val="000000"/>
              </a:solidFill>
              <a:latin typeface="Sylfaen" panose="010A0502050306030303" pitchFamily="18" charset="0"/>
            </a:endParaRPr>
          </a:p>
        </p:txBody>
      </p:sp>
    </p:spTree>
    <p:extLst>
      <p:ext uri="{BB962C8B-B14F-4D97-AF65-F5344CB8AC3E}">
        <p14:creationId xmlns:p14="http://schemas.microsoft.com/office/powerpoint/2010/main" val="3579502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85800"/>
          </a:xfrm>
          <a:solidFill>
            <a:schemeClr val="accent1">
              <a:lumMod val="20000"/>
              <a:lumOff val="80000"/>
            </a:schemeClr>
          </a:solidFill>
        </p:spPr>
        <p:txBody>
          <a:bodyPr>
            <a:noAutofit/>
          </a:bodyPr>
          <a:lstStyle/>
          <a:p>
            <a:pPr lvl="0" algn="ctr"/>
            <a:br>
              <a:rPr lang="en-US" sz="2800" dirty="0">
                <a:solidFill>
                  <a:prstClr val="black"/>
                </a:solidFill>
                <a:latin typeface="Arial AM" panose="020B0604020202020204" pitchFamily="34" charset="0"/>
              </a:rPr>
            </a:br>
            <a:r>
              <a:rPr lang="ru-RU" sz="2800" dirty="0" err="1">
                <a:solidFill>
                  <a:prstClr val="black"/>
                </a:solidFill>
                <a:latin typeface="Arial AM" panose="020B0604020202020204" pitchFamily="34" charset="0"/>
              </a:rPr>
              <a:t>Attorney’s</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Special</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Role</a:t>
            </a:r>
            <a:endParaRPr lang="en-US" sz="2800" dirty="0"/>
          </a:p>
        </p:txBody>
      </p:sp>
      <p:sp>
        <p:nvSpPr>
          <p:cNvPr id="3" name="Content Placeholder 2"/>
          <p:cNvSpPr>
            <a:spLocks noGrp="1"/>
          </p:cNvSpPr>
          <p:nvPr>
            <p:ph idx="1"/>
          </p:nvPr>
        </p:nvSpPr>
        <p:spPr>
          <a:xfrm>
            <a:off x="876300" y="1295400"/>
            <a:ext cx="7315200" cy="3733800"/>
          </a:xfrm>
          <a:solidFill>
            <a:schemeClr val="bg1"/>
          </a:solidFill>
        </p:spPr>
        <p:txBody>
          <a:bodyPr>
            <a:normAutofit/>
          </a:bodyPr>
          <a:lstStyle/>
          <a:p>
            <a:pPr marL="0" marR="0" indent="0" algn="ctr">
              <a:lnSpc>
                <a:spcPct val="150000"/>
              </a:lnSpc>
              <a:spcBef>
                <a:spcPts val="0"/>
              </a:spcBef>
              <a:spcAft>
                <a:spcPts val="0"/>
              </a:spcAft>
              <a:buNone/>
            </a:pPr>
            <a:r>
              <a:rPr lang="en-US" sz="2800" dirty="0">
                <a:latin typeface="GHEA Grapalat"/>
                <a:ea typeface="Times New Roman" panose="02020603050405020304" pitchFamily="18" charset="0"/>
                <a:cs typeface="Tahoma" panose="020B0604030504040204" pitchFamily="34" charset="0"/>
              </a:rPr>
              <a:t>The freedom of expression serves as a means to protect himself/herself, however, at the same time, the attorney is committed to maintain the authority of court in public. </a:t>
            </a:r>
            <a:endParaRPr lang="hy-AM" sz="2800" b="1" dirty="0">
              <a:solidFill>
                <a:srgbClr val="000000"/>
              </a:solidFill>
              <a:latin typeface="Sylfaen" panose="010A0502050306030303" pitchFamily="18" charset="0"/>
            </a:endParaRPr>
          </a:p>
        </p:txBody>
      </p:sp>
    </p:spTree>
    <p:extLst>
      <p:ext uri="{BB962C8B-B14F-4D97-AF65-F5344CB8AC3E}">
        <p14:creationId xmlns:p14="http://schemas.microsoft.com/office/powerpoint/2010/main" val="2746523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85800"/>
          </a:xfrm>
          <a:solidFill>
            <a:schemeClr val="accent1">
              <a:lumMod val="20000"/>
              <a:lumOff val="80000"/>
            </a:schemeClr>
          </a:solidFill>
        </p:spPr>
        <p:txBody>
          <a:bodyPr>
            <a:noAutofit/>
          </a:bodyPr>
          <a:lstStyle/>
          <a:p>
            <a:pPr lvl="0" algn="ctr"/>
            <a:br>
              <a:rPr lang="en-US" sz="2800" dirty="0">
                <a:solidFill>
                  <a:prstClr val="black"/>
                </a:solidFill>
                <a:latin typeface="Arial AM" panose="020B0604020202020204" pitchFamily="34" charset="0"/>
              </a:rPr>
            </a:br>
            <a:r>
              <a:rPr lang="ru-RU" sz="2800" dirty="0" err="1">
                <a:solidFill>
                  <a:prstClr val="black"/>
                </a:solidFill>
                <a:latin typeface="Arial AM" panose="020B0604020202020204" pitchFamily="34" charset="0"/>
              </a:rPr>
              <a:t>Important</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Factors</a:t>
            </a:r>
            <a:endParaRPr lang="en-US" sz="2800" dirty="0"/>
          </a:p>
        </p:txBody>
      </p:sp>
      <p:sp>
        <p:nvSpPr>
          <p:cNvPr id="3" name="Content Placeholder 2"/>
          <p:cNvSpPr>
            <a:spLocks noGrp="1"/>
          </p:cNvSpPr>
          <p:nvPr>
            <p:ph idx="1"/>
          </p:nvPr>
        </p:nvSpPr>
        <p:spPr>
          <a:xfrm>
            <a:off x="304800" y="1295400"/>
            <a:ext cx="8458200" cy="4191000"/>
          </a:xfrm>
          <a:solidFill>
            <a:schemeClr val="bg1"/>
          </a:solidFill>
        </p:spPr>
        <p:txBody>
          <a:bodyPr>
            <a:normAutofit/>
          </a:bodyPr>
          <a:lstStyle/>
          <a:p>
            <a:pPr marR="0">
              <a:lnSpc>
                <a:spcPct val="100000"/>
              </a:lnSpc>
              <a:spcBef>
                <a:spcPts val="0"/>
              </a:spcBef>
              <a:spcAft>
                <a:spcPts val="0"/>
              </a:spcAft>
              <a:buFont typeface="Wingdings" panose="05000000000000000000" pitchFamily="2" charset="2"/>
              <a:buChar char="§"/>
            </a:pPr>
            <a:r>
              <a:rPr lang="ru-RU" sz="2200" dirty="0" err="1">
                <a:solidFill>
                  <a:srgbClr val="000000"/>
                </a:solidFill>
                <a:latin typeface="Sylfaen" panose="010A0502050306030303" pitchFamily="18" charset="0"/>
              </a:rPr>
              <a:t>Attorney’s</a:t>
            </a:r>
            <a:r>
              <a:rPr lang="ru-RU" sz="2200" dirty="0">
                <a:solidFill>
                  <a:srgbClr val="000000"/>
                </a:solidFill>
                <a:latin typeface="Sylfaen" panose="010A0502050306030303" pitchFamily="18" charset="0"/>
              </a:rPr>
              <a:t> </a:t>
            </a:r>
            <a:r>
              <a:rPr lang="ru-RU" sz="2200" dirty="0" err="1">
                <a:solidFill>
                  <a:srgbClr val="000000"/>
                </a:solidFill>
                <a:latin typeface="Sylfaen" panose="010A0502050306030303" pitchFamily="18" charset="0"/>
              </a:rPr>
              <a:t>status</a:t>
            </a:r>
            <a:endParaRPr lang="en-US" sz="2200" dirty="0">
              <a:solidFill>
                <a:srgbClr val="000000"/>
              </a:solidFill>
              <a:latin typeface="Sylfaen" panose="010A0502050306030303" pitchFamily="18" charset="0"/>
            </a:endParaRPr>
          </a:p>
          <a:p>
            <a:pPr marR="0">
              <a:lnSpc>
                <a:spcPct val="100000"/>
              </a:lnSpc>
              <a:spcBef>
                <a:spcPts val="0"/>
              </a:spcBef>
              <a:spcAft>
                <a:spcPts val="0"/>
              </a:spcAft>
              <a:buFont typeface="Wingdings" panose="05000000000000000000" pitchFamily="2" charset="2"/>
              <a:buChar char="§"/>
            </a:pPr>
            <a:r>
              <a:rPr lang="ru-RU" sz="2200" dirty="0" err="1">
                <a:solidFill>
                  <a:srgbClr val="000000"/>
                </a:solidFill>
                <a:latin typeface="Sylfaen" panose="010A0502050306030303" pitchFamily="18" charset="0"/>
              </a:rPr>
              <a:t>Addition</a:t>
            </a:r>
            <a:r>
              <a:rPr lang="ru-RU" sz="2200" dirty="0">
                <a:solidFill>
                  <a:srgbClr val="000000"/>
                </a:solidFill>
                <a:latin typeface="Sylfaen" panose="010A0502050306030303" pitchFamily="18" charset="0"/>
              </a:rPr>
              <a:t> </a:t>
            </a:r>
            <a:r>
              <a:rPr lang="ru-RU" sz="2200" dirty="0" err="1">
                <a:solidFill>
                  <a:srgbClr val="000000"/>
                </a:solidFill>
                <a:latin typeface="Sylfaen" panose="010A0502050306030303" pitchFamily="18" charset="0"/>
              </a:rPr>
              <a:t>to</a:t>
            </a:r>
            <a:r>
              <a:rPr lang="ru-RU" sz="2200" dirty="0">
                <a:solidFill>
                  <a:srgbClr val="000000"/>
                </a:solidFill>
                <a:latin typeface="Sylfaen" panose="010A0502050306030303" pitchFamily="18" charset="0"/>
              </a:rPr>
              <a:t> </a:t>
            </a:r>
            <a:r>
              <a:rPr lang="ru-RU" sz="2200" dirty="0" err="1">
                <a:solidFill>
                  <a:srgbClr val="000000"/>
                </a:solidFill>
                <a:latin typeface="Sylfaen" panose="010A0502050306030303" pitchFamily="18" charset="0"/>
              </a:rPr>
              <a:t>the</a:t>
            </a:r>
            <a:r>
              <a:rPr lang="ru-RU" sz="2200" dirty="0">
                <a:solidFill>
                  <a:srgbClr val="000000"/>
                </a:solidFill>
                <a:latin typeface="Sylfaen" panose="010A0502050306030303" pitchFamily="18" charset="0"/>
              </a:rPr>
              <a:t> </a:t>
            </a:r>
            <a:r>
              <a:rPr lang="ru-RU" sz="2200" dirty="0" err="1">
                <a:solidFill>
                  <a:srgbClr val="000000"/>
                </a:solidFill>
                <a:latin typeface="Sylfaen" panose="010A0502050306030303" pitchFamily="18" charset="0"/>
              </a:rPr>
              <a:t>open</a:t>
            </a:r>
            <a:r>
              <a:rPr lang="ru-RU" sz="2200" dirty="0">
                <a:solidFill>
                  <a:srgbClr val="000000"/>
                </a:solidFill>
                <a:latin typeface="Sylfaen" panose="010A0502050306030303" pitchFamily="18" charset="0"/>
              </a:rPr>
              <a:t> </a:t>
            </a:r>
            <a:r>
              <a:rPr lang="ru-RU" sz="2200" dirty="0" err="1">
                <a:solidFill>
                  <a:srgbClr val="000000"/>
                </a:solidFill>
                <a:latin typeface="Sylfaen" panose="010A0502050306030303" pitchFamily="18" charset="0"/>
              </a:rPr>
              <a:t>public</a:t>
            </a:r>
            <a:r>
              <a:rPr lang="ru-RU" sz="2200" dirty="0">
                <a:solidFill>
                  <a:srgbClr val="000000"/>
                </a:solidFill>
                <a:latin typeface="Sylfaen" panose="010A0502050306030303" pitchFamily="18" charset="0"/>
              </a:rPr>
              <a:t> </a:t>
            </a:r>
            <a:r>
              <a:rPr lang="ru-RU" sz="2200" dirty="0" err="1">
                <a:solidFill>
                  <a:srgbClr val="000000"/>
                </a:solidFill>
                <a:latin typeface="Sylfaen" panose="010A0502050306030303" pitchFamily="18" charset="0"/>
              </a:rPr>
              <a:t>debate</a:t>
            </a:r>
            <a:r>
              <a:rPr lang="ru-RU" sz="2200" dirty="0">
                <a:solidFill>
                  <a:srgbClr val="000000"/>
                </a:solidFill>
                <a:latin typeface="Sylfaen" panose="010A0502050306030303" pitchFamily="18" charset="0"/>
              </a:rPr>
              <a:t> </a:t>
            </a:r>
            <a:r>
              <a:rPr lang="hy-AM" sz="2200" dirty="0">
                <a:solidFill>
                  <a:srgbClr val="000000"/>
                </a:solidFill>
                <a:latin typeface="Sylfaen" panose="010A0502050306030303" pitchFamily="18" charset="0"/>
              </a:rPr>
              <a:t>/</a:t>
            </a:r>
            <a:r>
              <a:rPr lang="ru-RU" sz="2200" dirty="0">
                <a:solidFill>
                  <a:srgbClr val="000000"/>
                </a:solidFill>
                <a:latin typeface="Sylfaen" panose="010A0502050306030303" pitchFamily="18" charset="0"/>
              </a:rPr>
              <a:t> </a:t>
            </a:r>
            <a:r>
              <a:rPr lang="ru-RU" sz="2200" dirty="0" err="1">
                <a:solidFill>
                  <a:srgbClr val="000000"/>
                </a:solidFill>
                <a:latin typeface="Sylfaen" panose="010A0502050306030303" pitchFamily="18" charset="0"/>
              </a:rPr>
              <a:t>an</a:t>
            </a:r>
            <a:r>
              <a:rPr lang="ru-RU" sz="2200" dirty="0">
                <a:solidFill>
                  <a:srgbClr val="000000"/>
                </a:solidFill>
                <a:latin typeface="Sylfaen" panose="010A0502050306030303" pitchFamily="18" charset="0"/>
              </a:rPr>
              <a:t> </a:t>
            </a:r>
            <a:r>
              <a:rPr lang="ru-RU" sz="2200" dirty="0" err="1">
                <a:solidFill>
                  <a:srgbClr val="000000"/>
                </a:solidFill>
                <a:latin typeface="Sylfaen" panose="010A0502050306030303" pitchFamily="18" charset="0"/>
              </a:rPr>
              <a:t>issue</a:t>
            </a:r>
            <a:r>
              <a:rPr lang="ru-RU" sz="2200" dirty="0">
                <a:solidFill>
                  <a:srgbClr val="000000"/>
                </a:solidFill>
                <a:latin typeface="Sylfaen" panose="010A0502050306030303" pitchFamily="18" charset="0"/>
              </a:rPr>
              <a:t> </a:t>
            </a:r>
            <a:r>
              <a:rPr lang="ru-RU" sz="2200" dirty="0" err="1">
                <a:solidFill>
                  <a:srgbClr val="000000"/>
                </a:solidFill>
                <a:latin typeface="Sylfaen" panose="010A0502050306030303" pitchFamily="18" charset="0"/>
              </a:rPr>
              <a:t>of</a:t>
            </a:r>
            <a:r>
              <a:rPr lang="ru-RU" sz="2200" dirty="0">
                <a:solidFill>
                  <a:srgbClr val="000000"/>
                </a:solidFill>
                <a:latin typeface="Sylfaen" panose="010A0502050306030303" pitchFamily="18" charset="0"/>
              </a:rPr>
              <a:t> </a:t>
            </a:r>
            <a:r>
              <a:rPr lang="ru-RU" sz="2200" dirty="0" err="1">
                <a:solidFill>
                  <a:srgbClr val="000000"/>
                </a:solidFill>
                <a:latin typeface="Sylfaen" panose="010A0502050306030303" pitchFamily="18" charset="0"/>
              </a:rPr>
              <a:t>public</a:t>
            </a:r>
            <a:r>
              <a:rPr lang="ru-RU" sz="2200" dirty="0">
                <a:solidFill>
                  <a:srgbClr val="000000"/>
                </a:solidFill>
                <a:latin typeface="Sylfaen" panose="010A0502050306030303" pitchFamily="18" charset="0"/>
              </a:rPr>
              <a:t> </a:t>
            </a:r>
            <a:r>
              <a:rPr lang="ru-RU" sz="2200" dirty="0" err="1">
                <a:solidFill>
                  <a:srgbClr val="000000"/>
                </a:solidFill>
                <a:latin typeface="Sylfaen" panose="010A0502050306030303" pitchFamily="18" charset="0"/>
              </a:rPr>
              <a:t>interest</a:t>
            </a:r>
            <a:endParaRPr lang="en-US" sz="2200" dirty="0">
              <a:solidFill>
                <a:srgbClr val="000000"/>
              </a:solidFill>
              <a:latin typeface="Sylfaen" panose="010A0502050306030303" pitchFamily="18" charset="0"/>
            </a:endParaRPr>
          </a:p>
          <a:p>
            <a:pPr marR="0">
              <a:lnSpc>
                <a:spcPct val="100000"/>
              </a:lnSpc>
              <a:spcBef>
                <a:spcPts val="0"/>
              </a:spcBef>
              <a:spcAft>
                <a:spcPts val="0"/>
              </a:spcAft>
              <a:buFont typeface="Wingdings" panose="05000000000000000000" pitchFamily="2" charset="2"/>
              <a:buChar char="§"/>
            </a:pPr>
            <a:r>
              <a:rPr lang="ru-RU" sz="2200" dirty="0" err="1">
                <a:solidFill>
                  <a:srgbClr val="000000"/>
                </a:solidFill>
                <a:latin typeface="Sylfaen" panose="010A0502050306030303" pitchFamily="18" charset="0"/>
              </a:rPr>
              <a:t>The</a:t>
            </a:r>
            <a:r>
              <a:rPr lang="ru-RU" sz="2200" dirty="0">
                <a:solidFill>
                  <a:srgbClr val="000000"/>
                </a:solidFill>
                <a:latin typeface="Sylfaen" panose="010A0502050306030303" pitchFamily="18" charset="0"/>
              </a:rPr>
              <a:t> </a:t>
            </a:r>
            <a:r>
              <a:rPr lang="ru-RU" sz="2200" dirty="0" err="1">
                <a:solidFill>
                  <a:srgbClr val="000000"/>
                </a:solidFill>
                <a:latin typeface="Sylfaen" panose="010A0502050306030303" pitchFamily="18" charset="0"/>
              </a:rPr>
              <a:t>nature</a:t>
            </a:r>
            <a:r>
              <a:rPr lang="ru-RU" sz="2200" dirty="0">
                <a:solidFill>
                  <a:srgbClr val="000000"/>
                </a:solidFill>
                <a:latin typeface="Sylfaen" panose="010A0502050306030303" pitchFamily="18" charset="0"/>
              </a:rPr>
              <a:t> </a:t>
            </a:r>
            <a:r>
              <a:rPr lang="ru-RU" sz="2200" dirty="0" err="1">
                <a:solidFill>
                  <a:srgbClr val="000000"/>
                </a:solidFill>
                <a:latin typeface="Sylfaen" panose="010A0502050306030303" pitchFamily="18" charset="0"/>
              </a:rPr>
              <a:t>of</a:t>
            </a:r>
            <a:r>
              <a:rPr lang="ru-RU" sz="2200" dirty="0">
                <a:solidFill>
                  <a:srgbClr val="000000"/>
                </a:solidFill>
                <a:latin typeface="Sylfaen" panose="010A0502050306030303" pitchFamily="18" charset="0"/>
              </a:rPr>
              <a:t> </a:t>
            </a:r>
            <a:r>
              <a:rPr lang="ru-RU" sz="2200" dirty="0" err="1">
                <a:solidFill>
                  <a:srgbClr val="000000"/>
                </a:solidFill>
                <a:latin typeface="Sylfaen" panose="010A0502050306030303" pitchFamily="18" charset="0"/>
              </a:rPr>
              <a:t>contentious</a:t>
            </a:r>
            <a:r>
              <a:rPr lang="ru-RU" sz="2200" dirty="0">
                <a:solidFill>
                  <a:srgbClr val="000000"/>
                </a:solidFill>
                <a:latin typeface="Sylfaen" panose="010A0502050306030303" pitchFamily="18" charset="0"/>
              </a:rPr>
              <a:t> </a:t>
            </a:r>
            <a:r>
              <a:rPr lang="ru-RU" sz="2200" dirty="0" err="1">
                <a:solidFill>
                  <a:srgbClr val="000000"/>
                </a:solidFill>
                <a:latin typeface="Sylfaen" panose="010A0502050306030303" pitchFamily="18" charset="0"/>
              </a:rPr>
              <a:t>statement</a:t>
            </a:r>
            <a:endParaRPr lang="hy-AM" sz="2200" dirty="0">
              <a:solidFill>
                <a:srgbClr val="000000"/>
              </a:solidFill>
              <a:latin typeface="Sylfaen" panose="010A0502050306030303" pitchFamily="18" charset="0"/>
            </a:endParaRPr>
          </a:p>
          <a:p>
            <a:pPr marR="0">
              <a:lnSpc>
                <a:spcPct val="100000"/>
              </a:lnSpc>
              <a:spcBef>
                <a:spcPts val="0"/>
              </a:spcBef>
              <a:spcAft>
                <a:spcPts val="0"/>
              </a:spcAft>
              <a:buFont typeface="Wingdings" panose="05000000000000000000" pitchFamily="2" charset="2"/>
              <a:buChar char="§"/>
            </a:pPr>
            <a:endParaRPr lang="hy-AM" sz="2200" dirty="0">
              <a:solidFill>
                <a:srgbClr val="000000"/>
              </a:solidFill>
              <a:latin typeface="Sylfaen" panose="010A0502050306030303" pitchFamily="18" charset="0"/>
            </a:endParaRPr>
          </a:p>
          <a:p>
            <a:pPr marR="0">
              <a:lnSpc>
                <a:spcPct val="100000"/>
              </a:lnSpc>
              <a:spcBef>
                <a:spcPts val="0"/>
              </a:spcBef>
              <a:spcAft>
                <a:spcPts val="0"/>
              </a:spcAft>
              <a:buFont typeface="Wingdings" panose="05000000000000000000" pitchFamily="2" charset="2"/>
              <a:buChar char="§"/>
            </a:pPr>
            <a:r>
              <a:rPr lang="ru-RU" sz="2200" dirty="0" err="1">
                <a:solidFill>
                  <a:srgbClr val="000000"/>
                </a:solidFill>
                <a:latin typeface="Sylfaen" panose="010A0502050306030303" pitchFamily="18" charset="0"/>
              </a:rPr>
              <a:t>Special</a:t>
            </a:r>
            <a:r>
              <a:rPr lang="ru-RU" sz="2200" dirty="0">
                <a:solidFill>
                  <a:srgbClr val="000000"/>
                </a:solidFill>
                <a:latin typeface="Sylfaen" panose="010A0502050306030303" pitchFamily="18" charset="0"/>
              </a:rPr>
              <a:t> </a:t>
            </a:r>
            <a:r>
              <a:rPr lang="ru-RU" sz="2200" dirty="0" err="1">
                <a:solidFill>
                  <a:srgbClr val="000000"/>
                </a:solidFill>
                <a:latin typeface="Sylfaen" panose="010A0502050306030303" pitchFamily="18" charset="0"/>
              </a:rPr>
              <a:t>circumstances</a:t>
            </a:r>
            <a:endParaRPr lang="en-US" sz="2200" dirty="0">
              <a:solidFill>
                <a:srgbClr val="000000"/>
              </a:solidFill>
              <a:latin typeface="Sylfaen" panose="010A0502050306030303" pitchFamily="18" charset="0"/>
            </a:endParaRPr>
          </a:p>
          <a:p>
            <a:pPr marR="0">
              <a:lnSpc>
                <a:spcPct val="100000"/>
              </a:lnSpc>
              <a:spcBef>
                <a:spcPts val="0"/>
              </a:spcBef>
              <a:spcAft>
                <a:spcPts val="0"/>
              </a:spcAft>
              <a:buFont typeface="Wingdings" panose="05000000000000000000" pitchFamily="2" charset="2"/>
              <a:buChar char="§"/>
            </a:pPr>
            <a:endParaRPr lang="en-US" sz="2200" dirty="0">
              <a:solidFill>
                <a:srgbClr val="000000"/>
              </a:solidFill>
              <a:latin typeface="Sylfaen" panose="010A0502050306030303" pitchFamily="18" charset="0"/>
            </a:endParaRPr>
          </a:p>
          <a:p>
            <a:pPr marR="0" algn="just">
              <a:lnSpc>
                <a:spcPct val="100000"/>
              </a:lnSpc>
              <a:spcBef>
                <a:spcPts val="0"/>
              </a:spcBef>
              <a:spcAft>
                <a:spcPts val="0"/>
              </a:spcAft>
              <a:buFont typeface="Wingdings" panose="05000000000000000000" pitchFamily="2" charset="2"/>
              <a:buChar char="§"/>
            </a:pPr>
            <a:endParaRPr lang="hy-AM" sz="2200" dirty="0">
              <a:solidFill>
                <a:srgbClr val="000000"/>
              </a:solidFill>
              <a:latin typeface="Sylfaen" panose="010A0502050306030303" pitchFamily="18" charset="0"/>
            </a:endParaRPr>
          </a:p>
        </p:txBody>
      </p:sp>
    </p:spTree>
    <p:extLst>
      <p:ext uri="{BB962C8B-B14F-4D97-AF65-F5344CB8AC3E}">
        <p14:creationId xmlns:p14="http://schemas.microsoft.com/office/powerpoint/2010/main" val="693776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85800"/>
          </a:xfrm>
          <a:solidFill>
            <a:schemeClr val="accent1">
              <a:lumMod val="20000"/>
              <a:lumOff val="80000"/>
            </a:schemeClr>
          </a:solidFill>
        </p:spPr>
        <p:txBody>
          <a:bodyPr>
            <a:noAutofit/>
          </a:bodyPr>
          <a:lstStyle/>
          <a:p>
            <a:pPr lvl="0" algn="ctr"/>
            <a:br>
              <a:rPr lang="en-US" sz="2800" dirty="0">
                <a:solidFill>
                  <a:prstClr val="black"/>
                </a:solidFill>
                <a:latin typeface="Arial AM" panose="020B0604020202020204" pitchFamily="34" charset="0"/>
              </a:rPr>
            </a:br>
            <a:r>
              <a:rPr lang="ru-RU" sz="2800" dirty="0" err="1">
                <a:solidFill>
                  <a:prstClr val="black"/>
                </a:solidFill>
                <a:latin typeface="Arial AM" panose="020B0604020202020204" pitchFamily="34" charset="0"/>
              </a:rPr>
              <a:t>Attorney’s</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Special</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Role</a:t>
            </a:r>
            <a:endParaRPr lang="en-US" sz="2800" dirty="0"/>
          </a:p>
        </p:txBody>
      </p:sp>
      <p:sp>
        <p:nvSpPr>
          <p:cNvPr id="3" name="Content Placeholder 2"/>
          <p:cNvSpPr>
            <a:spLocks noGrp="1"/>
          </p:cNvSpPr>
          <p:nvPr>
            <p:ph idx="1"/>
          </p:nvPr>
        </p:nvSpPr>
        <p:spPr>
          <a:xfrm>
            <a:off x="838200" y="1828800"/>
            <a:ext cx="7315200" cy="3733800"/>
          </a:xfrm>
          <a:solidFill>
            <a:schemeClr val="bg1"/>
          </a:solidFill>
        </p:spPr>
        <p:txBody>
          <a:bodyPr>
            <a:normAutofit/>
          </a:bodyPr>
          <a:lstStyle/>
          <a:p>
            <a:pPr marL="0" marR="0" indent="0" algn="ctr">
              <a:lnSpc>
                <a:spcPct val="150000"/>
              </a:lnSpc>
              <a:spcBef>
                <a:spcPts val="0"/>
              </a:spcBef>
              <a:spcAft>
                <a:spcPts val="0"/>
              </a:spcAft>
              <a:buNone/>
            </a:pPr>
            <a:r>
              <a:rPr lang="ru-RU" sz="2800" dirty="0" err="1">
                <a:latin typeface="GHEA Grapalat"/>
                <a:ea typeface="Times New Roman" panose="02020603050405020304" pitchFamily="18" charset="0"/>
                <a:cs typeface="Tahoma" panose="020B0604030504040204" pitchFamily="34" charset="0"/>
              </a:rPr>
              <a:t>The</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freedom</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of</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expression</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protects</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not</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only</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the</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content</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of</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expression</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but</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also</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its</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means</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and</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method</a:t>
            </a:r>
            <a:r>
              <a:rPr lang="ru-RU" sz="2800" dirty="0">
                <a:latin typeface="GHEA Grapalat"/>
                <a:ea typeface="Times New Roman" panose="02020603050405020304" pitchFamily="18" charset="0"/>
                <a:cs typeface="Tahoma" panose="020B0604030504040204" pitchFamily="34" charset="0"/>
              </a:rPr>
              <a:t>.</a:t>
            </a:r>
            <a:endParaRPr lang="hy-AM" sz="2800" b="1" dirty="0">
              <a:solidFill>
                <a:srgbClr val="000000"/>
              </a:solidFill>
              <a:latin typeface="Sylfaen" panose="010A0502050306030303" pitchFamily="18" charset="0"/>
            </a:endParaRPr>
          </a:p>
        </p:txBody>
      </p:sp>
    </p:spTree>
    <p:extLst>
      <p:ext uri="{BB962C8B-B14F-4D97-AF65-F5344CB8AC3E}">
        <p14:creationId xmlns:p14="http://schemas.microsoft.com/office/powerpoint/2010/main" val="4187738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85800"/>
          </a:xfrm>
          <a:solidFill>
            <a:schemeClr val="accent1">
              <a:lumMod val="20000"/>
              <a:lumOff val="80000"/>
            </a:schemeClr>
          </a:solidFill>
        </p:spPr>
        <p:txBody>
          <a:bodyPr>
            <a:noAutofit/>
          </a:bodyPr>
          <a:lstStyle/>
          <a:p>
            <a:pPr lvl="0" algn="ctr"/>
            <a:br>
              <a:rPr lang="en-US" sz="2800" dirty="0">
                <a:solidFill>
                  <a:prstClr val="black"/>
                </a:solidFill>
                <a:latin typeface="Arial AM" panose="020B0604020202020204" pitchFamily="34" charset="0"/>
              </a:rPr>
            </a:br>
            <a:r>
              <a:rPr lang="ru-RU" sz="2800" dirty="0" err="1">
                <a:solidFill>
                  <a:prstClr val="black"/>
                </a:solidFill>
                <a:latin typeface="Arial AM" panose="020B0604020202020204" pitchFamily="34" charset="0"/>
              </a:rPr>
              <a:t>Attorney’s</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Special</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Role</a:t>
            </a:r>
            <a:br>
              <a:rPr lang="hy-AM" sz="2800" dirty="0">
                <a:solidFill>
                  <a:prstClr val="black"/>
                </a:solidFill>
              </a:rPr>
            </a:br>
            <a:endParaRPr lang="en-US" sz="2800" dirty="0"/>
          </a:p>
        </p:txBody>
      </p:sp>
      <p:sp>
        <p:nvSpPr>
          <p:cNvPr id="3" name="Content Placeholder 2"/>
          <p:cNvSpPr>
            <a:spLocks noGrp="1"/>
          </p:cNvSpPr>
          <p:nvPr>
            <p:ph idx="1"/>
          </p:nvPr>
        </p:nvSpPr>
        <p:spPr>
          <a:xfrm>
            <a:off x="838200" y="1828800"/>
            <a:ext cx="7315200" cy="3733800"/>
          </a:xfrm>
          <a:solidFill>
            <a:schemeClr val="bg1"/>
          </a:solidFill>
        </p:spPr>
        <p:txBody>
          <a:bodyPr>
            <a:normAutofit/>
          </a:bodyPr>
          <a:lstStyle/>
          <a:p>
            <a:pPr marL="0" marR="0" indent="0" algn="ctr">
              <a:lnSpc>
                <a:spcPct val="150000"/>
              </a:lnSpc>
              <a:spcBef>
                <a:spcPts val="0"/>
              </a:spcBef>
              <a:spcAft>
                <a:spcPts val="0"/>
              </a:spcAft>
              <a:buNone/>
            </a:pPr>
            <a:r>
              <a:rPr lang="ru-RU" sz="2800" dirty="0" err="1">
                <a:latin typeface="GHEA Grapalat"/>
                <a:ea typeface="Times New Roman" panose="02020603050405020304" pitchFamily="18" charset="0"/>
                <a:cs typeface="Tahoma" panose="020B0604030504040204" pitchFamily="34" charset="0"/>
              </a:rPr>
              <a:t>Consequently</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attorneys</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have</a:t>
            </a:r>
            <a:r>
              <a:rPr lang="ru-RU" sz="2800" dirty="0">
                <a:latin typeface="GHEA Grapalat"/>
                <a:ea typeface="Times New Roman" panose="02020603050405020304" pitchFamily="18" charset="0"/>
                <a:cs typeface="Tahoma" panose="020B0604030504040204" pitchFamily="34" charset="0"/>
              </a:rPr>
              <a:t> a </a:t>
            </a:r>
            <a:r>
              <a:rPr lang="ru-RU" sz="2800" dirty="0" err="1">
                <a:latin typeface="GHEA Grapalat"/>
                <a:ea typeface="Times New Roman" panose="02020603050405020304" pitchFamily="18" charset="0"/>
                <a:cs typeface="Tahoma" panose="020B0604030504040204" pitchFamily="34" charset="0"/>
              </a:rPr>
              <a:t>right</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to</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express</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their</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opinions</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in</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public</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about</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administration</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of</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justice</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unless</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their</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critisism</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exceeds</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certain</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threshold</a:t>
            </a:r>
            <a:r>
              <a:rPr lang="ru-RU" sz="2800" dirty="0">
                <a:latin typeface="GHEA Grapalat"/>
                <a:ea typeface="Times New Roman" panose="02020603050405020304" pitchFamily="18" charset="0"/>
                <a:cs typeface="Tahoma" panose="020B0604030504040204" pitchFamily="34" charset="0"/>
              </a:rPr>
              <a:t>.</a:t>
            </a:r>
            <a:endParaRPr lang="hy-AM" sz="2800" b="1" dirty="0">
              <a:solidFill>
                <a:srgbClr val="000000"/>
              </a:solidFill>
              <a:latin typeface="Sylfaen" panose="010A0502050306030303" pitchFamily="18" charset="0"/>
            </a:endParaRPr>
          </a:p>
        </p:txBody>
      </p:sp>
    </p:spTree>
    <p:extLst>
      <p:ext uri="{BB962C8B-B14F-4D97-AF65-F5344CB8AC3E}">
        <p14:creationId xmlns:p14="http://schemas.microsoft.com/office/powerpoint/2010/main" val="147900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85800"/>
          </a:xfrm>
          <a:solidFill>
            <a:schemeClr val="accent1">
              <a:lumMod val="20000"/>
              <a:lumOff val="80000"/>
            </a:schemeClr>
          </a:solidFill>
        </p:spPr>
        <p:txBody>
          <a:bodyPr>
            <a:noAutofit/>
          </a:bodyPr>
          <a:lstStyle/>
          <a:p>
            <a:pPr lvl="0" algn="ctr"/>
            <a:r>
              <a:rPr lang="ru-RU" sz="2800" dirty="0" err="1">
                <a:solidFill>
                  <a:prstClr val="black"/>
                </a:solidFill>
                <a:latin typeface="Arial AM" panose="020B0604020202020204" pitchFamily="34" charset="0"/>
              </a:rPr>
              <a:t>Attorney’s</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Special</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Role</a:t>
            </a:r>
            <a:br>
              <a:rPr lang="hy-AM" sz="2800" dirty="0">
                <a:solidFill>
                  <a:prstClr val="black"/>
                </a:solidFill>
              </a:rPr>
            </a:br>
            <a:br>
              <a:rPr lang="en-US" sz="2800" dirty="0">
                <a:solidFill>
                  <a:prstClr val="black"/>
                </a:solidFill>
                <a:latin typeface="Arial AM" panose="020B0604020202020204" pitchFamily="34" charset="0"/>
              </a:rPr>
            </a:br>
            <a:endParaRPr lang="en-US" sz="2800" dirty="0"/>
          </a:p>
        </p:txBody>
      </p:sp>
      <p:sp>
        <p:nvSpPr>
          <p:cNvPr id="3" name="Content Placeholder 2"/>
          <p:cNvSpPr>
            <a:spLocks noGrp="1"/>
          </p:cNvSpPr>
          <p:nvPr>
            <p:ph idx="1"/>
          </p:nvPr>
        </p:nvSpPr>
        <p:spPr>
          <a:xfrm>
            <a:off x="838200" y="1828800"/>
            <a:ext cx="7315200" cy="3733800"/>
          </a:xfrm>
          <a:solidFill>
            <a:schemeClr val="bg1"/>
          </a:solidFill>
        </p:spPr>
        <p:txBody>
          <a:bodyPr>
            <a:normAutofit/>
          </a:bodyPr>
          <a:lstStyle/>
          <a:p>
            <a:pPr marL="0" marR="0" indent="0" algn="ctr">
              <a:lnSpc>
                <a:spcPct val="150000"/>
              </a:lnSpc>
              <a:spcBef>
                <a:spcPts val="0"/>
              </a:spcBef>
              <a:spcAft>
                <a:spcPts val="0"/>
              </a:spcAft>
              <a:buNone/>
            </a:pPr>
            <a:r>
              <a:rPr lang="ru-RU" sz="2800" dirty="0" err="1">
                <a:latin typeface="GHEA Grapalat"/>
                <a:ea typeface="Times New Roman" panose="02020603050405020304" pitchFamily="18" charset="0"/>
                <a:cs typeface="Tahoma" panose="020B0604030504040204" pitchFamily="34" charset="0"/>
              </a:rPr>
              <a:t>Limits</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on</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freedom</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of</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expression</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are</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located</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within</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the</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norms</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of</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attorney’s</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conduct</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in</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accordance</a:t>
            </a:r>
            <a:r>
              <a:rPr lang="ru-RU" sz="2800" dirty="0">
                <a:latin typeface="GHEA Grapalat"/>
                <a:ea typeface="Times New Roman" panose="02020603050405020304" pitchFamily="18" charset="0"/>
                <a:cs typeface="Tahoma" panose="020B0604030504040204" pitchFamily="34" charset="0"/>
              </a:rPr>
              <a:t> </a:t>
            </a:r>
            <a:r>
              <a:rPr lang="ru-RU" sz="2800" dirty="0" err="1">
                <a:latin typeface="GHEA Grapalat"/>
                <a:ea typeface="Times New Roman" panose="02020603050405020304" pitchFamily="18" charset="0"/>
                <a:cs typeface="Tahoma" panose="020B0604030504040204" pitchFamily="34" charset="0"/>
              </a:rPr>
              <a:t>with</a:t>
            </a:r>
            <a:r>
              <a:rPr lang="ru-RU" sz="2800" dirty="0">
                <a:latin typeface="GHEA Grapalat"/>
                <a:ea typeface="Times New Roman" panose="02020603050405020304" pitchFamily="18" charset="0"/>
                <a:cs typeface="Tahoma" panose="020B0604030504040204" pitchFamily="34" charset="0"/>
              </a:rPr>
              <a:t> CCBE 10 </a:t>
            </a:r>
            <a:r>
              <a:rPr lang="ru-RU" sz="2800" dirty="0" err="1">
                <a:latin typeface="GHEA Grapalat"/>
                <a:ea typeface="Times New Roman" panose="02020603050405020304" pitchFamily="18" charset="0"/>
                <a:cs typeface="Tahoma" panose="020B0604030504040204" pitchFamily="34" charset="0"/>
              </a:rPr>
              <a:t>rules</a:t>
            </a:r>
            <a:r>
              <a:rPr lang="ru-RU" sz="2800" dirty="0">
                <a:latin typeface="GHEA Grapalat"/>
                <a:ea typeface="Times New Roman" panose="02020603050405020304" pitchFamily="18" charset="0"/>
                <a:cs typeface="Tahoma" panose="020B0604030504040204" pitchFamily="34" charset="0"/>
              </a:rPr>
              <a:t>. </a:t>
            </a:r>
            <a:endParaRPr lang="hy-AM" sz="2800" b="1" dirty="0">
              <a:solidFill>
                <a:srgbClr val="000000"/>
              </a:solidFill>
              <a:latin typeface="Sylfaen" panose="010A0502050306030303" pitchFamily="18" charset="0"/>
            </a:endParaRPr>
          </a:p>
        </p:txBody>
      </p:sp>
    </p:spTree>
    <p:extLst>
      <p:ext uri="{BB962C8B-B14F-4D97-AF65-F5344CB8AC3E}">
        <p14:creationId xmlns:p14="http://schemas.microsoft.com/office/powerpoint/2010/main" val="3262202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7315200" cy="4800600"/>
          </a:xfrm>
          <a:solidFill>
            <a:schemeClr val="tx2">
              <a:lumMod val="20000"/>
              <a:lumOff val="80000"/>
            </a:schemeClr>
          </a:solidFill>
        </p:spPr>
        <p:txBody>
          <a:bodyPr>
            <a:normAutofit/>
          </a:bodyPr>
          <a:lstStyle/>
          <a:p>
            <a:pPr marL="0" marR="0" indent="0" algn="ctr">
              <a:lnSpc>
                <a:spcPct val="150000"/>
              </a:lnSpc>
              <a:spcBef>
                <a:spcPts val="0"/>
              </a:spcBef>
              <a:spcAft>
                <a:spcPts val="0"/>
              </a:spcAft>
              <a:buNone/>
            </a:pPr>
            <a:r>
              <a:rPr lang="ru-RU" sz="2600" dirty="0" err="1">
                <a:latin typeface="GHEA Grapalat"/>
                <a:ea typeface="Times New Roman" panose="02020603050405020304" pitchFamily="18" charset="0"/>
                <a:cs typeface="Tahoma" panose="020B0604030504040204" pitchFamily="34" charset="0"/>
              </a:rPr>
              <a:t>The</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rules</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protect</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judicial</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power</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from</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unfounded</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and</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irrelevant</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attacks</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which</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can</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be</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used</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exclusively</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for</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the</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purpose</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of</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shifting</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judicial</a:t>
            </a:r>
            <a:r>
              <a:rPr lang="en-US" sz="2600" dirty="0">
                <a:latin typeface="GHEA Grapalat"/>
                <a:ea typeface="Times New Roman" panose="02020603050405020304" pitchFamily="18" charset="0"/>
                <a:cs typeface="Tahoma" panose="020B0604030504040204" pitchFamily="34" charset="0"/>
              </a:rPr>
              <a:t> controversy to the </a:t>
            </a:r>
            <a:r>
              <a:rPr lang="ru-RU" sz="2600" dirty="0" err="1">
                <a:latin typeface="GHEA Grapalat"/>
                <a:ea typeface="Times New Roman" panose="02020603050405020304" pitchFamily="18" charset="0"/>
                <a:cs typeface="Tahoma" panose="020B0604030504040204" pitchFamily="34" charset="0"/>
              </a:rPr>
              <a:t>field</a:t>
            </a:r>
            <a:r>
              <a:rPr lang="ru-RU" sz="2600" dirty="0">
                <a:latin typeface="GHEA Grapalat"/>
                <a:ea typeface="Times New Roman" panose="02020603050405020304" pitchFamily="18" charset="0"/>
                <a:cs typeface="Tahoma" panose="020B0604030504040204" pitchFamily="34" charset="0"/>
              </a:rPr>
              <a:t> </a:t>
            </a:r>
            <a:r>
              <a:rPr lang="en-US" sz="2600" dirty="0">
                <a:latin typeface="GHEA Grapalat"/>
                <a:ea typeface="Times New Roman" panose="02020603050405020304" pitchFamily="18" charset="0"/>
                <a:cs typeface="Tahoma" panose="020B0604030504040204" pitchFamily="34" charset="0"/>
              </a:rPr>
              <a:t>of media or to</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settle</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the</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score</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with</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the</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judge</a:t>
            </a:r>
            <a:r>
              <a:rPr lang="ru-RU" sz="2600" dirty="0">
                <a:latin typeface="GHEA Grapalat"/>
                <a:ea typeface="Times New Roman" panose="02020603050405020304" pitchFamily="18" charset="0"/>
                <a:cs typeface="Tahoma" panose="020B0604030504040204" pitchFamily="34" charset="0"/>
              </a:rPr>
              <a:t>.  </a:t>
            </a:r>
            <a:endParaRPr lang="hy-AM" sz="2800" b="1" dirty="0">
              <a:solidFill>
                <a:srgbClr val="000000"/>
              </a:solidFill>
              <a:latin typeface="Sylfaen" panose="010A0502050306030303" pitchFamily="18" charset="0"/>
            </a:endParaRPr>
          </a:p>
        </p:txBody>
      </p:sp>
    </p:spTree>
    <p:extLst>
      <p:ext uri="{BB962C8B-B14F-4D97-AF65-F5344CB8AC3E}">
        <p14:creationId xmlns:p14="http://schemas.microsoft.com/office/powerpoint/2010/main" val="56090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2400"/>
            <a:ext cx="8568952" cy="685800"/>
          </a:xfrm>
          <a:solidFill>
            <a:schemeClr val="accent1">
              <a:lumMod val="20000"/>
              <a:lumOff val="80000"/>
            </a:schemeClr>
          </a:solidFill>
        </p:spPr>
        <p:txBody>
          <a:bodyPr>
            <a:noAutofit/>
          </a:bodyPr>
          <a:lstStyle/>
          <a:p>
            <a:pPr lvl="0" algn="ctr"/>
            <a:br>
              <a:rPr lang="en-US" sz="2800" dirty="0">
                <a:solidFill>
                  <a:prstClr val="black"/>
                </a:solidFill>
                <a:latin typeface="Arial AM" panose="020B0604020202020204" pitchFamily="34" charset="0"/>
              </a:rPr>
            </a:br>
            <a:r>
              <a:rPr lang="en-US" sz="2800" dirty="0">
                <a:solidFill>
                  <a:prstClr val="black"/>
                </a:solidFill>
                <a:latin typeface="Arial AM" panose="020B0604020202020204" pitchFamily="34" charset="0"/>
              </a:rPr>
              <a:t>Art. </a:t>
            </a:r>
            <a:r>
              <a:rPr lang="en-US" sz="2600" dirty="0">
                <a:solidFill>
                  <a:prstClr val="black"/>
                </a:solidFill>
                <a:latin typeface="Arial AM" panose="020B0604020202020204" pitchFamily="34" charset="0"/>
              </a:rPr>
              <a:t>10 Freedom of Expression</a:t>
            </a:r>
            <a:br>
              <a:rPr lang="hy-AM" sz="2800" dirty="0">
                <a:solidFill>
                  <a:prstClr val="black"/>
                </a:solidFill>
              </a:rPr>
            </a:br>
            <a:endParaRPr lang="en-US" sz="2800" dirty="0"/>
          </a:p>
        </p:txBody>
      </p:sp>
      <p:sp>
        <p:nvSpPr>
          <p:cNvPr id="3" name="Content Placeholder 2"/>
          <p:cNvSpPr>
            <a:spLocks noGrp="1"/>
          </p:cNvSpPr>
          <p:nvPr>
            <p:ph idx="1"/>
          </p:nvPr>
        </p:nvSpPr>
        <p:spPr>
          <a:xfrm>
            <a:off x="251520" y="1219200"/>
            <a:ext cx="8568952" cy="4724400"/>
          </a:xfrm>
          <a:solidFill>
            <a:schemeClr val="accent1">
              <a:lumMod val="20000"/>
              <a:lumOff val="80000"/>
            </a:schemeClr>
          </a:solidFill>
        </p:spPr>
        <p:txBody>
          <a:bodyPr>
            <a:normAutofit/>
          </a:bodyPr>
          <a:lstStyle/>
          <a:p>
            <a:pPr marL="280988" lvl="2" indent="-280988">
              <a:lnSpc>
                <a:spcPct val="100000"/>
              </a:lnSpc>
              <a:spcBef>
                <a:spcPts val="0"/>
              </a:spcBef>
              <a:buNone/>
            </a:pPr>
            <a:endParaRPr lang="en-US" sz="2400" b="1" dirty="0"/>
          </a:p>
          <a:p>
            <a:pPr marL="280988" lvl="2" indent="-280988">
              <a:lnSpc>
                <a:spcPct val="100000"/>
              </a:lnSpc>
              <a:spcBef>
                <a:spcPts val="0"/>
              </a:spcBef>
              <a:buNone/>
            </a:pPr>
            <a:endParaRPr lang="en-US" sz="2400" b="1" dirty="0"/>
          </a:p>
          <a:p>
            <a:pPr marL="0" lvl="0" indent="0" defTabSz="914400" fontAlgn="base">
              <a:lnSpc>
                <a:spcPct val="100000"/>
              </a:lnSpc>
              <a:spcBef>
                <a:spcPct val="0"/>
              </a:spcBef>
              <a:spcAft>
                <a:spcPct val="0"/>
              </a:spcAft>
              <a:buNone/>
            </a:pPr>
            <a:endParaRPr lang="hy-AM" sz="2400" dirty="0">
              <a:solidFill>
                <a:prstClr val="black"/>
              </a:solidFill>
            </a:endParaRPr>
          </a:p>
          <a:p>
            <a:pPr marL="0" lvl="0" indent="0" algn="ctr" defTabSz="914400">
              <a:lnSpc>
                <a:spcPct val="100000"/>
              </a:lnSpc>
              <a:spcBef>
                <a:spcPts val="0"/>
              </a:spcBef>
              <a:buNone/>
            </a:pPr>
            <a:r>
              <a:rPr lang="hy-AM" sz="2400" dirty="0">
                <a:solidFill>
                  <a:prstClr val="black"/>
                </a:solidFill>
              </a:rPr>
              <a:t> </a:t>
            </a:r>
            <a:r>
              <a:rPr lang="en-US" sz="2400" dirty="0">
                <a:solidFill>
                  <a:prstClr val="black"/>
                </a:solidFill>
              </a:rPr>
              <a:t>General principles/factors, that are considered by the ECHR</a:t>
            </a:r>
            <a:endParaRPr lang="hy-AM" sz="2400" dirty="0">
              <a:solidFill>
                <a:prstClr val="black"/>
              </a:solidFill>
              <a:cs typeface="Arial" pitchFamily="34" charset="0"/>
            </a:endParaRPr>
          </a:p>
          <a:p>
            <a:pPr marL="460375" lvl="2" indent="0">
              <a:lnSpc>
                <a:spcPct val="100000"/>
              </a:lnSpc>
              <a:spcBef>
                <a:spcPts val="0"/>
              </a:spcBef>
              <a:buNone/>
            </a:pPr>
            <a:endParaRPr lang="hy-AM" sz="2400" dirty="0">
              <a:solidFill>
                <a:prstClr val="black"/>
              </a:solidFill>
              <a:cs typeface="Arial" pitchFamily="34" charset="0"/>
            </a:endParaRPr>
          </a:p>
          <a:p>
            <a:pPr marL="460375" lvl="2" indent="0" algn="ctr">
              <a:lnSpc>
                <a:spcPct val="100000"/>
              </a:lnSpc>
              <a:spcBef>
                <a:spcPts val="0"/>
              </a:spcBef>
              <a:buNone/>
            </a:pPr>
            <a:r>
              <a:rPr lang="en-US" sz="2400" dirty="0">
                <a:solidFill>
                  <a:prstClr val="black"/>
                </a:solidFill>
                <a:cs typeface="Arial" pitchFamily="34" charset="0"/>
              </a:rPr>
              <a:t>Analogy with a journalists</a:t>
            </a:r>
            <a:endParaRPr lang="en-US" sz="2400" dirty="0"/>
          </a:p>
          <a:p>
            <a:pPr marL="460375" lvl="2" indent="0">
              <a:lnSpc>
                <a:spcPct val="100000"/>
              </a:lnSpc>
              <a:spcBef>
                <a:spcPts val="0"/>
              </a:spcBef>
              <a:buNone/>
            </a:pPr>
            <a:endParaRPr lang="en-US" sz="2800" dirty="0"/>
          </a:p>
          <a:p>
            <a:pPr marL="803275" lvl="2" indent="-342900">
              <a:lnSpc>
                <a:spcPct val="100000"/>
              </a:lnSpc>
              <a:spcBef>
                <a:spcPts val="0"/>
              </a:spcBef>
            </a:pPr>
            <a:endParaRPr lang="en-US" sz="2800" dirty="0"/>
          </a:p>
          <a:p>
            <a:pPr marL="460375" lvl="2" indent="0">
              <a:lnSpc>
                <a:spcPct val="100000"/>
              </a:lnSpc>
              <a:spcBef>
                <a:spcPts val="0"/>
              </a:spcBef>
              <a:buNone/>
            </a:pPr>
            <a:r>
              <a:rPr lang="en-US" sz="1800" b="1" dirty="0" err="1">
                <a:solidFill>
                  <a:schemeClr val="accent1">
                    <a:lumMod val="75000"/>
                  </a:schemeClr>
                </a:solidFill>
              </a:rPr>
              <a:t>Moris</a:t>
            </a:r>
            <a:r>
              <a:rPr lang="en-US" sz="1800" b="1" dirty="0">
                <a:solidFill>
                  <a:schemeClr val="accent1">
                    <a:lumMod val="75000"/>
                  </a:schemeClr>
                </a:solidFill>
              </a:rPr>
              <a:t> v France, 29369/10, 23/04/15, </a:t>
            </a:r>
            <a:r>
              <a:rPr lang="en-GB" sz="1800" b="1" dirty="0">
                <a:solidFill>
                  <a:schemeClr val="accent1">
                    <a:lumMod val="75000"/>
                  </a:schemeClr>
                </a:solidFill>
                <a:latin typeface="GHEA Grapalat"/>
                <a:ea typeface="Times New Roman" panose="02020603050405020304" pitchFamily="18" charset="0"/>
                <a:cs typeface="Calibri" panose="020F0502020204030204" pitchFamily="34" charset="0"/>
              </a:rPr>
              <a:t>§§ 124-178</a:t>
            </a:r>
            <a:endParaRPr lang="en-US" sz="1800" b="1" dirty="0">
              <a:solidFill>
                <a:schemeClr val="accent1">
                  <a:lumMod val="75000"/>
                </a:schemeClr>
              </a:solidFill>
            </a:endParaRPr>
          </a:p>
          <a:p>
            <a:pPr marL="633412" lvl="3" indent="0">
              <a:lnSpc>
                <a:spcPct val="100000"/>
              </a:lnSpc>
              <a:spcBef>
                <a:spcPts val="0"/>
              </a:spcBef>
              <a:buNone/>
            </a:pPr>
            <a:endParaRPr lang="en-US" sz="2000" dirty="0">
              <a:solidFill>
                <a:srgbClr val="000000"/>
              </a:solidFill>
              <a:latin typeface="Times New Roman" panose="02020603050405020304" pitchFamily="18" charset="0"/>
            </a:endParaRPr>
          </a:p>
          <a:p>
            <a:pPr marL="796925" lvl="3" indent="-163513">
              <a:lnSpc>
                <a:spcPct val="100000"/>
              </a:lnSpc>
              <a:spcBef>
                <a:spcPts val="0"/>
              </a:spcBef>
            </a:pPr>
            <a:endParaRPr lang="en-US"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8644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315200" cy="4800600"/>
          </a:xfrm>
          <a:solidFill>
            <a:schemeClr val="tx2">
              <a:lumMod val="20000"/>
              <a:lumOff val="80000"/>
            </a:schemeClr>
          </a:solidFill>
        </p:spPr>
        <p:txBody>
          <a:bodyPr>
            <a:normAutofit/>
          </a:bodyPr>
          <a:lstStyle/>
          <a:p>
            <a:pPr marL="0" marR="0" indent="0" algn="ctr">
              <a:lnSpc>
                <a:spcPct val="150000"/>
              </a:lnSpc>
              <a:spcBef>
                <a:spcPts val="0"/>
              </a:spcBef>
              <a:spcAft>
                <a:spcPts val="0"/>
              </a:spcAft>
              <a:buNone/>
            </a:pPr>
            <a:r>
              <a:rPr lang="ru-RU" sz="2800" i="1" dirty="0" err="1">
                <a:latin typeface="GHEA Grapalat"/>
                <a:ea typeface="Times New Roman" panose="02020603050405020304" pitchFamily="18" charset="0"/>
                <a:cs typeface="Tahoma" panose="020B0604030504040204" pitchFamily="34" charset="0"/>
              </a:rPr>
              <a:t>Only</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in</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exceptional</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cases</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the</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restriction</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of</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an</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attorney’s</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freedom</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of</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expression</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even</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if</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the</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criminal</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liability</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is</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mild</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may</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be</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regarded</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as</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necessary</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in</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the</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democratic</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society</a:t>
            </a:r>
            <a:r>
              <a:rPr lang="ru-RU" sz="2800" i="1" dirty="0">
                <a:latin typeface="GHEA Grapalat"/>
                <a:ea typeface="Times New Roman" panose="02020603050405020304" pitchFamily="18" charset="0"/>
                <a:cs typeface="Tahoma" panose="020B0604030504040204" pitchFamily="34" charset="0"/>
              </a:rPr>
              <a:t>.</a:t>
            </a:r>
            <a:endParaRPr lang="hy-AM" sz="2800" b="1" dirty="0">
              <a:solidFill>
                <a:srgbClr val="000000"/>
              </a:solidFill>
              <a:latin typeface="Sylfaen" panose="010A0502050306030303" pitchFamily="18" charset="0"/>
            </a:endParaRPr>
          </a:p>
        </p:txBody>
      </p:sp>
    </p:spTree>
    <p:extLst>
      <p:ext uri="{BB962C8B-B14F-4D97-AF65-F5344CB8AC3E}">
        <p14:creationId xmlns:p14="http://schemas.microsoft.com/office/powerpoint/2010/main" val="3646739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371600"/>
            <a:ext cx="7315200" cy="3505200"/>
          </a:xfrm>
          <a:solidFill>
            <a:schemeClr val="tx2">
              <a:lumMod val="20000"/>
              <a:lumOff val="80000"/>
            </a:schemeClr>
          </a:solidFill>
        </p:spPr>
        <p:txBody>
          <a:bodyPr>
            <a:normAutofit/>
          </a:bodyPr>
          <a:lstStyle/>
          <a:p>
            <a:pPr marL="0" marR="0" indent="0" algn="ctr">
              <a:lnSpc>
                <a:spcPct val="150000"/>
              </a:lnSpc>
              <a:spcBef>
                <a:spcPts val="0"/>
              </a:spcBef>
              <a:spcAft>
                <a:spcPts val="0"/>
              </a:spcAft>
              <a:buNone/>
            </a:pPr>
            <a:endParaRPr lang="hy-AM" sz="2800" i="1" dirty="0">
              <a:solidFill>
                <a:srgbClr val="000000"/>
              </a:solidFill>
              <a:latin typeface="GHEA Grapalat"/>
              <a:ea typeface="Times New Roman" panose="02020603050405020304" pitchFamily="18" charset="0"/>
              <a:cs typeface="Arial" panose="020B0604020202020204" pitchFamily="34" charset="0"/>
            </a:endParaRPr>
          </a:p>
          <a:p>
            <a:pPr marL="0" marR="0" indent="0" algn="ctr">
              <a:lnSpc>
                <a:spcPct val="150000"/>
              </a:lnSpc>
              <a:spcBef>
                <a:spcPts val="0"/>
              </a:spcBef>
              <a:spcAft>
                <a:spcPts val="0"/>
              </a:spcAft>
              <a:buNone/>
            </a:pPr>
            <a:r>
              <a:rPr lang="ru-RU" sz="2800" i="1" dirty="0" err="1">
                <a:solidFill>
                  <a:srgbClr val="000000"/>
                </a:solidFill>
                <a:latin typeface="GHEA Grapalat"/>
                <a:ea typeface="Times New Roman" panose="02020603050405020304" pitchFamily="18" charset="0"/>
                <a:cs typeface="Arial" panose="020B0604020202020204" pitchFamily="34" charset="0"/>
              </a:rPr>
              <a:t>Difference</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shall</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be</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struck</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between</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attorney’s</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actions</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in</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court</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and</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those</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outside</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court</a:t>
            </a:r>
            <a:r>
              <a:rPr lang="ru-RU" sz="2800" i="1" dirty="0">
                <a:solidFill>
                  <a:srgbClr val="000000"/>
                </a:solidFill>
                <a:latin typeface="GHEA Grapalat"/>
                <a:ea typeface="Times New Roman" panose="02020603050405020304" pitchFamily="18" charset="0"/>
                <a:cs typeface="Arial" panose="020B0604020202020204" pitchFamily="34" charset="0"/>
              </a:rPr>
              <a:t>. </a:t>
            </a:r>
            <a:endParaRPr lang="hy-AM" sz="2800" b="1" dirty="0">
              <a:solidFill>
                <a:srgbClr val="000000"/>
              </a:solidFill>
              <a:latin typeface="Sylfaen" panose="010A0502050306030303" pitchFamily="18" charset="0"/>
            </a:endParaRPr>
          </a:p>
        </p:txBody>
      </p:sp>
    </p:spTree>
    <p:extLst>
      <p:ext uri="{BB962C8B-B14F-4D97-AF65-F5344CB8AC3E}">
        <p14:creationId xmlns:p14="http://schemas.microsoft.com/office/powerpoint/2010/main" val="2157101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371600"/>
            <a:ext cx="7315200" cy="4191000"/>
          </a:xfrm>
          <a:solidFill>
            <a:schemeClr val="tx2">
              <a:lumMod val="20000"/>
              <a:lumOff val="80000"/>
            </a:schemeClr>
          </a:solidFill>
        </p:spPr>
        <p:txBody>
          <a:bodyPr>
            <a:normAutofit fontScale="92500" lnSpcReduction="10000"/>
          </a:bodyPr>
          <a:lstStyle/>
          <a:p>
            <a:pPr marL="0" marR="0" indent="0" algn="ctr">
              <a:lnSpc>
                <a:spcPct val="150000"/>
              </a:lnSpc>
              <a:spcBef>
                <a:spcPts val="0"/>
              </a:spcBef>
              <a:spcAft>
                <a:spcPts val="0"/>
              </a:spcAft>
              <a:buNone/>
            </a:pPr>
            <a:endParaRPr lang="hy-AM" sz="2800" i="1" dirty="0">
              <a:solidFill>
                <a:srgbClr val="000000"/>
              </a:solidFill>
              <a:latin typeface="GHEA Grapalat"/>
              <a:ea typeface="Times New Roman" panose="02020603050405020304" pitchFamily="18" charset="0"/>
              <a:cs typeface="Arial" panose="020B0604020202020204" pitchFamily="34" charset="0"/>
            </a:endParaRPr>
          </a:p>
          <a:p>
            <a:pPr marL="0" marR="0" indent="0" algn="ctr">
              <a:lnSpc>
                <a:spcPct val="150000"/>
              </a:lnSpc>
              <a:spcBef>
                <a:spcPts val="0"/>
              </a:spcBef>
              <a:spcAft>
                <a:spcPts val="0"/>
              </a:spcAft>
              <a:buNone/>
            </a:pPr>
            <a:r>
              <a:rPr lang="ru-RU" sz="2800" dirty="0" err="1">
                <a:solidFill>
                  <a:srgbClr val="000000"/>
                </a:solidFill>
                <a:latin typeface="Sylfaen" panose="010A0502050306030303" pitchFamily="18" charset="0"/>
              </a:rPr>
              <a:t>Attorneys</a:t>
            </a:r>
            <a:r>
              <a:rPr lang="ru-RU" sz="2800" dirty="0">
                <a:solidFill>
                  <a:srgbClr val="000000"/>
                </a:solidFill>
                <a:latin typeface="Sylfaen" panose="010A0502050306030303" pitchFamily="18" charset="0"/>
              </a:rPr>
              <a:t> </a:t>
            </a:r>
            <a:r>
              <a:rPr lang="ru-RU" sz="2800" dirty="0" err="1">
                <a:solidFill>
                  <a:srgbClr val="000000"/>
                </a:solidFill>
                <a:latin typeface="Sylfaen" panose="010A0502050306030303" pitchFamily="18" charset="0"/>
              </a:rPr>
              <a:t>shall</a:t>
            </a:r>
            <a:r>
              <a:rPr lang="ru-RU" sz="2800" dirty="0">
                <a:solidFill>
                  <a:srgbClr val="000000"/>
                </a:solidFill>
                <a:latin typeface="Sylfaen" panose="010A0502050306030303" pitchFamily="18" charset="0"/>
              </a:rPr>
              <a:t> </a:t>
            </a:r>
            <a:r>
              <a:rPr lang="ru-RU" sz="2800" dirty="0" err="1">
                <a:solidFill>
                  <a:srgbClr val="000000"/>
                </a:solidFill>
                <a:latin typeface="Sylfaen" panose="010A0502050306030303" pitchFamily="18" charset="0"/>
              </a:rPr>
              <a:t>not</a:t>
            </a:r>
            <a:r>
              <a:rPr lang="ru-RU" sz="2800" dirty="0">
                <a:solidFill>
                  <a:srgbClr val="000000"/>
                </a:solidFill>
                <a:latin typeface="Sylfaen" panose="010A0502050306030303" pitchFamily="18" charset="0"/>
              </a:rPr>
              <a:t> </a:t>
            </a:r>
            <a:r>
              <a:rPr lang="ru-RU" sz="2800" dirty="0" err="1">
                <a:solidFill>
                  <a:srgbClr val="000000"/>
                </a:solidFill>
                <a:latin typeface="Sylfaen" panose="010A0502050306030303" pitchFamily="18" charset="0"/>
              </a:rPr>
              <a:t>make</a:t>
            </a:r>
            <a:r>
              <a:rPr lang="ru-RU" sz="2800" dirty="0">
                <a:solidFill>
                  <a:srgbClr val="000000"/>
                </a:solidFill>
                <a:latin typeface="Sylfaen" panose="010A0502050306030303" pitchFamily="18" charset="0"/>
              </a:rPr>
              <a:t> </a:t>
            </a:r>
            <a:r>
              <a:rPr lang="ru-RU" sz="2800" dirty="0" err="1">
                <a:solidFill>
                  <a:srgbClr val="000000"/>
                </a:solidFill>
                <a:latin typeface="Sylfaen" panose="010A0502050306030303" pitchFamily="18" charset="0"/>
              </a:rPr>
              <a:t>expressions</a:t>
            </a:r>
            <a:r>
              <a:rPr lang="ru-RU" sz="2800" dirty="0">
                <a:solidFill>
                  <a:srgbClr val="000000"/>
                </a:solidFill>
                <a:latin typeface="Sylfaen" panose="010A0502050306030303" pitchFamily="18" charset="0"/>
              </a:rPr>
              <a:t>, </a:t>
            </a:r>
            <a:r>
              <a:rPr lang="ru-RU" sz="2800" dirty="0" err="1">
                <a:solidFill>
                  <a:srgbClr val="000000"/>
                </a:solidFill>
                <a:latin typeface="Sylfaen" panose="010A0502050306030303" pitchFamily="18" charset="0"/>
              </a:rPr>
              <a:t>which</a:t>
            </a:r>
            <a:r>
              <a:rPr lang="ru-RU" sz="2800" dirty="0">
                <a:solidFill>
                  <a:srgbClr val="000000"/>
                </a:solidFill>
                <a:latin typeface="Sylfaen" panose="010A0502050306030303" pitchFamily="18" charset="0"/>
              </a:rPr>
              <a:t> </a:t>
            </a:r>
            <a:r>
              <a:rPr lang="ru-RU" sz="2800" dirty="0" err="1">
                <a:solidFill>
                  <a:srgbClr val="000000"/>
                </a:solidFill>
                <a:latin typeface="Sylfaen" panose="010A0502050306030303" pitchFamily="18" charset="0"/>
              </a:rPr>
              <a:t>are</a:t>
            </a:r>
            <a:r>
              <a:rPr lang="ru-RU" sz="2800" dirty="0">
                <a:solidFill>
                  <a:srgbClr val="000000"/>
                </a:solidFill>
                <a:latin typeface="Sylfaen" panose="010A0502050306030303" pitchFamily="18" charset="0"/>
              </a:rPr>
              <a:t> </a:t>
            </a:r>
            <a:r>
              <a:rPr lang="ru-RU" sz="2800" dirty="0" err="1">
                <a:solidFill>
                  <a:srgbClr val="000000"/>
                </a:solidFill>
                <a:latin typeface="Sylfaen" panose="010A0502050306030303" pitchFamily="18" charset="0"/>
              </a:rPr>
              <a:t>lack</a:t>
            </a:r>
            <a:r>
              <a:rPr lang="ru-RU" sz="2800" dirty="0">
                <a:solidFill>
                  <a:srgbClr val="000000"/>
                </a:solidFill>
                <a:latin typeface="Sylfaen" panose="010A0502050306030303" pitchFamily="18" charset="0"/>
              </a:rPr>
              <a:t> </a:t>
            </a:r>
            <a:r>
              <a:rPr lang="ru-RU" sz="2800" dirty="0" err="1">
                <a:solidFill>
                  <a:srgbClr val="000000"/>
                </a:solidFill>
                <a:latin typeface="Sylfaen" panose="010A0502050306030303" pitchFamily="18" charset="0"/>
              </a:rPr>
              <a:t>of</a:t>
            </a:r>
            <a:r>
              <a:rPr lang="ru-RU" sz="2800" dirty="0">
                <a:solidFill>
                  <a:srgbClr val="000000"/>
                </a:solidFill>
                <a:latin typeface="Sylfaen" panose="010A0502050306030303" pitchFamily="18" charset="0"/>
              </a:rPr>
              <a:t> </a:t>
            </a:r>
            <a:r>
              <a:rPr lang="ru-RU" sz="2800" dirty="0" err="1">
                <a:solidFill>
                  <a:srgbClr val="000000"/>
                </a:solidFill>
                <a:latin typeface="Sylfaen" panose="010A0502050306030303" pitchFamily="18" charset="0"/>
              </a:rPr>
              <a:t>factual</a:t>
            </a:r>
            <a:r>
              <a:rPr lang="ru-RU" sz="2800" dirty="0">
                <a:solidFill>
                  <a:srgbClr val="000000"/>
                </a:solidFill>
                <a:latin typeface="Sylfaen" panose="010A0502050306030303" pitchFamily="18" charset="0"/>
              </a:rPr>
              <a:t> </a:t>
            </a:r>
            <a:r>
              <a:rPr lang="ru-RU" sz="2800" dirty="0" err="1">
                <a:solidFill>
                  <a:srgbClr val="000000"/>
                </a:solidFill>
                <a:latin typeface="Sylfaen" panose="010A0502050306030303" pitchFamily="18" charset="0"/>
              </a:rPr>
              <a:t>bases</a:t>
            </a:r>
            <a:r>
              <a:rPr lang="ru-RU" sz="2800" dirty="0">
                <a:solidFill>
                  <a:srgbClr val="000000"/>
                </a:solidFill>
                <a:latin typeface="Sylfaen" panose="010A0502050306030303" pitchFamily="18" charset="0"/>
              </a:rPr>
              <a:t>, </a:t>
            </a:r>
            <a:r>
              <a:rPr lang="ru-RU" sz="2800" dirty="0" err="1">
                <a:solidFill>
                  <a:srgbClr val="000000"/>
                </a:solidFill>
                <a:latin typeface="Sylfaen" panose="010A0502050306030303" pitchFamily="18" charset="0"/>
              </a:rPr>
              <a:t>as</a:t>
            </a:r>
            <a:r>
              <a:rPr lang="ru-RU" sz="2800" dirty="0">
                <a:solidFill>
                  <a:srgbClr val="000000"/>
                </a:solidFill>
                <a:latin typeface="Sylfaen" panose="010A0502050306030303" pitchFamily="18" charset="0"/>
              </a:rPr>
              <a:t> </a:t>
            </a:r>
            <a:r>
              <a:rPr lang="ru-RU" sz="2800" dirty="0" err="1">
                <a:solidFill>
                  <a:srgbClr val="000000"/>
                </a:solidFill>
                <a:latin typeface="Sylfaen" panose="010A0502050306030303" pitchFamily="18" charset="0"/>
              </a:rPr>
              <a:t>well</a:t>
            </a:r>
            <a:r>
              <a:rPr lang="en-US" sz="2800" dirty="0">
                <a:solidFill>
                  <a:srgbClr val="000000"/>
                </a:solidFill>
                <a:latin typeface="Sylfaen" panose="010A0502050306030303" pitchFamily="18" charset="0"/>
              </a:rPr>
              <a:t> as</a:t>
            </a:r>
            <a:r>
              <a:rPr lang="ru-RU" sz="2800" dirty="0">
                <a:solidFill>
                  <a:srgbClr val="000000"/>
                </a:solidFill>
                <a:latin typeface="Sylfaen" panose="010A0502050306030303" pitchFamily="18" charset="0"/>
              </a:rPr>
              <a:t> </a:t>
            </a:r>
            <a:r>
              <a:rPr lang="ru-RU" sz="2800" dirty="0" err="1">
                <a:solidFill>
                  <a:srgbClr val="000000"/>
                </a:solidFill>
                <a:latin typeface="Sylfaen" panose="010A0502050306030303" pitchFamily="18" charset="0"/>
              </a:rPr>
              <a:t>are</a:t>
            </a:r>
            <a:r>
              <a:rPr lang="ru-RU" sz="2800" dirty="0">
                <a:solidFill>
                  <a:srgbClr val="000000"/>
                </a:solidFill>
                <a:latin typeface="Sylfaen" panose="010A0502050306030303" pitchFamily="18" charset="0"/>
              </a:rPr>
              <a:t> </a:t>
            </a:r>
            <a:r>
              <a:rPr lang="ru-RU" sz="2800" dirty="0" err="1">
                <a:solidFill>
                  <a:srgbClr val="000000"/>
                </a:solidFill>
                <a:latin typeface="Sylfaen" panose="010A0502050306030303" pitchFamily="18" charset="0"/>
              </a:rPr>
              <a:t>obliged</a:t>
            </a:r>
            <a:r>
              <a:rPr lang="ru-RU" sz="2800" dirty="0">
                <a:solidFill>
                  <a:srgbClr val="000000"/>
                </a:solidFill>
                <a:latin typeface="Sylfaen" panose="010A0502050306030303" pitchFamily="18" charset="0"/>
              </a:rPr>
              <a:t> </a:t>
            </a:r>
            <a:r>
              <a:rPr lang="ru-RU" sz="2800" dirty="0" err="1">
                <a:solidFill>
                  <a:srgbClr val="000000"/>
                </a:solidFill>
                <a:latin typeface="Sylfaen" panose="010A0502050306030303" pitchFamily="18" charset="0"/>
              </a:rPr>
              <a:t>to</a:t>
            </a:r>
            <a:r>
              <a:rPr lang="ru-RU" sz="2800" dirty="0">
                <a:solidFill>
                  <a:srgbClr val="000000"/>
                </a:solidFill>
                <a:latin typeface="Sylfaen" panose="010A0502050306030303" pitchFamily="18" charset="0"/>
              </a:rPr>
              <a:t> </a:t>
            </a:r>
            <a:r>
              <a:rPr lang="ru-RU" sz="2800" dirty="0" err="1">
                <a:solidFill>
                  <a:srgbClr val="000000"/>
                </a:solidFill>
                <a:latin typeface="Sylfaen" panose="010A0502050306030303" pitchFamily="18" charset="0"/>
              </a:rPr>
              <a:t>refrain</a:t>
            </a:r>
            <a:r>
              <a:rPr lang="ru-RU" sz="2800" dirty="0">
                <a:solidFill>
                  <a:srgbClr val="000000"/>
                </a:solidFill>
                <a:latin typeface="Sylfaen" panose="010A0502050306030303" pitchFamily="18" charset="0"/>
              </a:rPr>
              <a:t> </a:t>
            </a:r>
            <a:r>
              <a:rPr lang="ru-RU" sz="2800" dirty="0" err="1">
                <a:solidFill>
                  <a:srgbClr val="000000"/>
                </a:solidFill>
                <a:latin typeface="Sylfaen" panose="010A0502050306030303" pitchFamily="18" charset="0"/>
              </a:rPr>
              <a:t>from</a:t>
            </a:r>
            <a:r>
              <a:rPr lang="ru-RU" sz="2800" dirty="0">
                <a:solidFill>
                  <a:srgbClr val="000000"/>
                </a:solidFill>
                <a:latin typeface="Sylfaen" panose="010A0502050306030303" pitchFamily="18" charset="0"/>
              </a:rPr>
              <a:t> </a:t>
            </a:r>
            <a:r>
              <a:rPr lang="ru-RU" sz="2800" dirty="0" err="1">
                <a:solidFill>
                  <a:srgbClr val="000000"/>
                </a:solidFill>
                <a:latin typeface="Sylfaen" panose="010A0502050306030303" pitchFamily="18" charset="0"/>
              </a:rPr>
              <a:t>voicing</a:t>
            </a:r>
            <a:r>
              <a:rPr lang="ru-RU" sz="2800" dirty="0">
                <a:solidFill>
                  <a:srgbClr val="000000"/>
                </a:solidFill>
                <a:latin typeface="Sylfaen" panose="010A0502050306030303" pitchFamily="18" charset="0"/>
              </a:rPr>
              <a:t> </a:t>
            </a:r>
            <a:r>
              <a:rPr lang="en-US" sz="2800" dirty="0">
                <a:solidFill>
                  <a:srgbClr val="000000"/>
                </a:solidFill>
                <a:latin typeface="Sylfaen" panose="010A0502050306030303" pitchFamily="18" charset="0"/>
              </a:rPr>
              <a:t>insults. Courts assesses an expression within its general context to clarify, whether the expression made can be qualified as misleading or irrelevant personal attack. </a:t>
            </a:r>
            <a:endParaRPr lang="hy-AM" sz="2800" dirty="0">
              <a:solidFill>
                <a:srgbClr val="000000"/>
              </a:solidFill>
              <a:latin typeface="Sylfaen" panose="010A0502050306030303" pitchFamily="18" charset="0"/>
            </a:endParaRPr>
          </a:p>
        </p:txBody>
      </p:sp>
    </p:spTree>
    <p:extLst>
      <p:ext uri="{BB962C8B-B14F-4D97-AF65-F5344CB8AC3E}">
        <p14:creationId xmlns:p14="http://schemas.microsoft.com/office/powerpoint/2010/main" val="2680410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7315200" cy="4191000"/>
          </a:xfrm>
          <a:solidFill>
            <a:schemeClr val="tx2">
              <a:lumMod val="20000"/>
              <a:lumOff val="80000"/>
            </a:schemeClr>
          </a:solidFill>
        </p:spPr>
        <p:txBody>
          <a:bodyPr>
            <a:normAutofit/>
          </a:bodyPr>
          <a:lstStyle/>
          <a:p>
            <a:pPr marL="0" marR="0" indent="0" algn="ctr">
              <a:lnSpc>
                <a:spcPct val="150000"/>
              </a:lnSpc>
              <a:spcBef>
                <a:spcPts val="0"/>
              </a:spcBef>
              <a:spcAft>
                <a:spcPts val="0"/>
              </a:spcAft>
              <a:buNone/>
            </a:pPr>
            <a:r>
              <a:rPr lang="en-US" sz="2800" i="1" dirty="0">
                <a:solidFill>
                  <a:srgbClr val="000000"/>
                </a:solidFill>
                <a:latin typeface="GHEA Grapalat"/>
                <a:ea typeface="Times New Roman" panose="02020603050405020304" pitchFamily="18" charset="0"/>
                <a:cs typeface="Arial" panose="020B0604020202020204" pitchFamily="34" charset="0"/>
              </a:rPr>
              <a:t>The contentious expressions were not a result of applicants personal deeds</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impelled</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by</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desire</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to</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take</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revenge</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but</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rather</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were</a:t>
            </a:r>
            <a:r>
              <a:rPr lang="ru-RU" sz="2800" i="1" dirty="0">
                <a:solidFill>
                  <a:srgbClr val="000000"/>
                </a:solidFill>
                <a:latin typeface="GHEA Grapalat"/>
                <a:ea typeface="Times New Roman" panose="02020603050405020304" pitchFamily="18" charset="0"/>
                <a:cs typeface="Arial" panose="020B0604020202020204" pitchFamily="34" charset="0"/>
              </a:rPr>
              <a:t> a </a:t>
            </a:r>
            <a:r>
              <a:rPr lang="ru-RU" sz="2800" i="1" dirty="0" err="1">
                <a:solidFill>
                  <a:srgbClr val="000000"/>
                </a:solidFill>
                <a:latin typeface="GHEA Grapalat"/>
                <a:ea typeface="Times New Roman" panose="02020603050405020304" pitchFamily="18" charset="0"/>
                <a:cs typeface="Arial" panose="020B0604020202020204" pitchFamily="34" charset="0"/>
              </a:rPr>
              <a:t>part</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of</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two</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attorneys</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personal</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initiative</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within</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which</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they</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wanted</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to</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reveal</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serious</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deficiences</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in</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the</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judicial</a:t>
            </a:r>
            <a:r>
              <a:rPr lang="ru-RU" sz="2800" i="1" dirty="0">
                <a:solidFill>
                  <a:srgbClr val="000000"/>
                </a:solidFill>
                <a:latin typeface="GHEA Grapalat"/>
                <a:ea typeface="Times New Roman" panose="02020603050405020304" pitchFamily="18" charset="0"/>
                <a:cs typeface="Arial" panose="020B0604020202020204" pitchFamily="34" charset="0"/>
              </a:rPr>
              <a:t> </a:t>
            </a:r>
            <a:r>
              <a:rPr lang="ru-RU" sz="2800" i="1" dirty="0" err="1">
                <a:solidFill>
                  <a:srgbClr val="000000"/>
                </a:solidFill>
                <a:latin typeface="GHEA Grapalat"/>
                <a:ea typeface="Times New Roman" panose="02020603050405020304" pitchFamily="18" charset="0"/>
                <a:cs typeface="Arial" panose="020B0604020202020204" pitchFamily="34" charset="0"/>
              </a:rPr>
              <a:t>system</a:t>
            </a:r>
            <a:r>
              <a:rPr lang="ru-RU" sz="2800" i="1" dirty="0">
                <a:solidFill>
                  <a:srgbClr val="000000"/>
                </a:solidFill>
                <a:latin typeface="GHEA Grapalat"/>
                <a:ea typeface="Times New Roman" panose="02020603050405020304" pitchFamily="18" charset="0"/>
                <a:cs typeface="Arial" panose="020B0604020202020204" pitchFamily="34" charset="0"/>
              </a:rPr>
              <a:t>. </a:t>
            </a:r>
            <a:endParaRPr lang="hy-AM" sz="2800" dirty="0">
              <a:solidFill>
                <a:srgbClr val="000000"/>
              </a:solidFill>
              <a:latin typeface="Sylfaen" panose="010A0502050306030303" pitchFamily="18" charset="0"/>
            </a:endParaRPr>
          </a:p>
        </p:txBody>
      </p:sp>
    </p:spTree>
    <p:extLst>
      <p:ext uri="{BB962C8B-B14F-4D97-AF65-F5344CB8AC3E}">
        <p14:creationId xmlns:p14="http://schemas.microsoft.com/office/powerpoint/2010/main" val="2628830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85800"/>
          </a:xfrm>
          <a:solidFill>
            <a:schemeClr val="accent1">
              <a:lumMod val="20000"/>
              <a:lumOff val="80000"/>
            </a:schemeClr>
          </a:solidFill>
        </p:spPr>
        <p:txBody>
          <a:bodyPr>
            <a:noAutofit/>
          </a:bodyPr>
          <a:lstStyle/>
          <a:p>
            <a:pPr lvl="0" algn="ctr"/>
            <a:r>
              <a:rPr lang="en-US" sz="2800" b="1" dirty="0">
                <a:solidFill>
                  <a:prstClr val="black"/>
                </a:solidFill>
                <a:latin typeface="Arial AM" panose="020B0604020202020204" pitchFamily="34" charset="0"/>
              </a:rPr>
              <a:t>General Principles</a:t>
            </a:r>
            <a:endParaRPr lang="en-US" sz="2800" b="1" dirty="0"/>
          </a:p>
        </p:txBody>
      </p:sp>
      <p:sp>
        <p:nvSpPr>
          <p:cNvPr id="3" name="Content Placeholder 2"/>
          <p:cNvSpPr>
            <a:spLocks noGrp="1"/>
          </p:cNvSpPr>
          <p:nvPr>
            <p:ph idx="1"/>
          </p:nvPr>
        </p:nvSpPr>
        <p:spPr>
          <a:xfrm>
            <a:off x="533400" y="914400"/>
            <a:ext cx="7772400" cy="5562600"/>
          </a:xfrm>
          <a:solidFill>
            <a:schemeClr val="bg1"/>
          </a:solidFill>
        </p:spPr>
        <p:txBody>
          <a:bodyPr>
            <a:normAutofit/>
          </a:bodyPr>
          <a:lstStyle/>
          <a:p>
            <a:pPr marL="0" marR="0" algn="just">
              <a:spcBef>
                <a:spcPts val="0"/>
              </a:spcBef>
              <a:spcAft>
                <a:spcPts val="0"/>
              </a:spcAft>
            </a:pPr>
            <a:endParaRPr lang="hy-AM" sz="2400" i="1" dirty="0">
              <a:latin typeface="GHEA Grapalat"/>
              <a:ea typeface="Times New Roman" panose="02020603050405020304" pitchFamily="18" charset="0"/>
              <a:cs typeface="Tahoma" panose="020B0604030504040204" pitchFamily="34" charset="0"/>
            </a:endParaRPr>
          </a:p>
          <a:p>
            <a:pPr marL="342900" marR="90170" lvl="0" indent="-342900" algn="just">
              <a:lnSpc>
                <a:spcPct val="115000"/>
              </a:lnSpc>
              <a:spcBef>
                <a:spcPts val="0"/>
              </a:spcBef>
              <a:spcAft>
                <a:spcPts val="0"/>
              </a:spcAft>
              <a:buFont typeface="Symbol" panose="05050102010706020507" pitchFamily="18" charset="2"/>
              <a:buChar char=""/>
              <a:tabLst>
                <a:tab pos="0" algn="l"/>
                <a:tab pos="914400" algn="l"/>
              </a:tabLst>
            </a:pPr>
            <a:r>
              <a:rPr lang="en-US" sz="2400" b="1" i="1" dirty="0">
                <a:solidFill>
                  <a:srgbClr val="000000"/>
                </a:solidFill>
                <a:latin typeface="GHEA Grapalat"/>
                <a:ea typeface="Times New Roman" panose="02020603050405020304" pitchFamily="18" charset="0"/>
                <a:cs typeface="Arial" panose="020B0604020202020204" pitchFamily="34" charset="0"/>
              </a:rPr>
              <a:t>Importance of  the freedom of expression</a:t>
            </a:r>
            <a:endParaRPr lang="hy-AM" sz="2400" b="1" i="1" dirty="0">
              <a:solidFill>
                <a:srgbClr val="000000"/>
              </a:solidFill>
              <a:latin typeface="GHEA Grapalat"/>
              <a:ea typeface="Times New Roman" panose="02020603050405020304" pitchFamily="18" charset="0"/>
              <a:cs typeface="Arial" panose="020B0604020202020204" pitchFamily="34" charset="0"/>
            </a:endParaRPr>
          </a:p>
          <a:p>
            <a:pPr marL="627063" marR="90170" lvl="1" indent="-284163" algn="just">
              <a:lnSpc>
                <a:spcPct val="115000"/>
              </a:lnSpc>
              <a:spcBef>
                <a:spcPts val="0"/>
              </a:spcBef>
              <a:buFont typeface="Courier New" panose="02070309020205020404" pitchFamily="49" charset="0"/>
              <a:buChar char="o"/>
              <a:tabLst>
                <a:tab pos="0" algn="l"/>
                <a:tab pos="914400" algn="l"/>
              </a:tabLst>
            </a:pPr>
            <a:r>
              <a:rPr lang="en-US" sz="2100" i="1" dirty="0">
                <a:solidFill>
                  <a:srgbClr val="000000"/>
                </a:solidFill>
                <a:latin typeface="GHEA Grapalat"/>
                <a:ea typeface="Times New Roman" panose="02020603050405020304" pitchFamily="18" charset="0"/>
                <a:cs typeface="Arial" panose="020B0604020202020204" pitchFamily="34" charset="0"/>
              </a:rPr>
              <a:t>Open public debate</a:t>
            </a:r>
            <a:endParaRPr lang="hy-AM" sz="2100" i="1" dirty="0">
              <a:solidFill>
                <a:srgbClr val="000000"/>
              </a:solidFill>
              <a:latin typeface="GHEA Grapalat"/>
              <a:ea typeface="Times New Roman" panose="02020603050405020304" pitchFamily="18" charset="0"/>
              <a:cs typeface="Arial" panose="020B0604020202020204" pitchFamily="34" charset="0"/>
            </a:endParaRPr>
          </a:p>
          <a:p>
            <a:pPr marL="627063" marR="90170" lvl="1" indent="-284163" algn="just">
              <a:lnSpc>
                <a:spcPct val="115000"/>
              </a:lnSpc>
              <a:spcBef>
                <a:spcPts val="0"/>
              </a:spcBef>
              <a:buFont typeface="Courier New" panose="02070309020205020404" pitchFamily="49" charset="0"/>
              <a:buChar char="o"/>
              <a:tabLst>
                <a:tab pos="0" algn="l"/>
                <a:tab pos="914400" algn="l"/>
              </a:tabLst>
            </a:pPr>
            <a:r>
              <a:rPr lang="en-US" sz="2100" i="1" dirty="0">
                <a:solidFill>
                  <a:srgbClr val="000000"/>
                </a:solidFill>
                <a:latin typeface="GHEA Grapalat"/>
                <a:ea typeface="Times New Roman" panose="02020603050405020304" pitchFamily="18" charset="0"/>
                <a:cs typeface="Arial" panose="020B0604020202020204" pitchFamily="34" charset="0"/>
              </a:rPr>
              <a:t>Special protection</a:t>
            </a:r>
            <a:endParaRPr lang="hy-AM" sz="2100" i="1" dirty="0">
              <a:solidFill>
                <a:srgbClr val="000000"/>
              </a:solidFill>
              <a:latin typeface="GHEA Grapalat"/>
              <a:ea typeface="Times New Roman" panose="02020603050405020304" pitchFamily="18" charset="0"/>
              <a:cs typeface="Arial" panose="020B0604020202020204" pitchFamily="34" charset="0"/>
            </a:endParaRPr>
          </a:p>
          <a:p>
            <a:pPr marL="342900" marR="90170" lvl="0" indent="-342900" algn="just">
              <a:lnSpc>
                <a:spcPct val="115000"/>
              </a:lnSpc>
              <a:spcBef>
                <a:spcPts val="0"/>
              </a:spcBef>
              <a:spcAft>
                <a:spcPts val="0"/>
              </a:spcAft>
              <a:buFont typeface="Symbol" panose="05050102010706020507" pitchFamily="18" charset="2"/>
              <a:buChar char=""/>
              <a:tabLst>
                <a:tab pos="0" algn="l"/>
                <a:tab pos="914400" algn="l"/>
              </a:tabLst>
            </a:pPr>
            <a:r>
              <a:rPr lang="en-US" sz="2400" b="1" i="1" dirty="0">
                <a:solidFill>
                  <a:srgbClr val="000000"/>
                </a:solidFill>
                <a:latin typeface="GHEA Grapalat"/>
                <a:ea typeface="Times New Roman" panose="02020603050405020304" pitchFamily="18" charset="0"/>
                <a:cs typeface="Arial" panose="020B0604020202020204" pitchFamily="34" charset="0"/>
              </a:rPr>
              <a:t>Authority of court</a:t>
            </a:r>
            <a:endParaRPr lang="hy-AM" sz="2400" b="1" i="1" dirty="0">
              <a:solidFill>
                <a:srgbClr val="000000"/>
              </a:solidFill>
              <a:latin typeface="GHEA Grapalat"/>
              <a:ea typeface="Times New Roman" panose="02020603050405020304" pitchFamily="18" charset="0"/>
              <a:cs typeface="Arial" panose="020B0604020202020204" pitchFamily="34" charset="0"/>
            </a:endParaRPr>
          </a:p>
          <a:p>
            <a:pPr marL="627063" marR="90170" lvl="1" indent="-284163" algn="just">
              <a:lnSpc>
                <a:spcPct val="115000"/>
              </a:lnSpc>
              <a:spcBef>
                <a:spcPts val="0"/>
              </a:spcBef>
              <a:buFont typeface="Courier New" panose="02070309020205020404" pitchFamily="49" charset="0"/>
              <a:buChar char="o"/>
              <a:tabLst>
                <a:tab pos="0" algn="l"/>
                <a:tab pos="914400" algn="l"/>
              </a:tabLst>
            </a:pPr>
            <a:r>
              <a:rPr lang="en-US" sz="1900" i="1" dirty="0">
                <a:solidFill>
                  <a:srgbClr val="000000"/>
                </a:solidFill>
                <a:latin typeface="GHEA Grapalat"/>
                <a:ea typeface="Times New Roman" panose="02020603050405020304" pitchFamily="18" charset="0"/>
                <a:cs typeface="Arial" panose="020B0604020202020204" pitchFamily="34" charset="0"/>
              </a:rPr>
              <a:t>Special social role of court </a:t>
            </a:r>
          </a:p>
          <a:p>
            <a:pPr marL="627063" marR="90170" lvl="1" indent="-284163" algn="just">
              <a:lnSpc>
                <a:spcPct val="115000"/>
              </a:lnSpc>
              <a:spcBef>
                <a:spcPts val="0"/>
              </a:spcBef>
              <a:buFont typeface="Courier New" panose="02070309020205020404" pitchFamily="49" charset="0"/>
              <a:buChar char="o"/>
              <a:tabLst>
                <a:tab pos="0" algn="l"/>
                <a:tab pos="914400" algn="l"/>
              </a:tabLst>
            </a:pPr>
            <a:r>
              <a:rPr lang="en-US" sz="1900" i="1" dirty="0">
                <a:solidFill>
                  <a:srgbClr val="000000"/>
                </a:solidFill>
                <a:latin typeface="GHEA Grapalat"/>
                <a:ea typeface="Times New Roman" panose="02020603050405020304" pitchFamily="18" charset="0"/>
                <a:cs typeface="Arial" panose="020B0604020202020204" pitchFamily="34" charset="0"/>
              </a:rPr>
              <a:t>As a guarantor of justice</a:t>
            </a:r>
            <a:endParaRPr lang="hy-AM" sz="1900" i="1" dirty="0">
              <a:solidFill>
                <a:srgbClr val="000000"/>
              </a:solidFill>
              <a:latin typeface="GHEA Grapalat"/>
              <a:ea typeface="Times New Roman" panose="02020603050405020304" pitchFamily="18" charset="0"/>
              <a:cs typeface="Arial" panose="020B0604020202020204" pitchFamily="34" charset="0"/>
            </a:endParaRPr>
          </a:p>
          <a:p>
            <a:pPr marL="627063" marR="90170" lvl="1" indent="-284163" algn="just">
              <a:lnSpc>
                <a:spcPct val="115000"/>
              </a:lnSpc>
              <a:spcBef>
                <a:spcPts val="0"/>
              </a:spcBef>
              <a:buFont typeface="Courier New" panose="02070309020205020404" pitchFamily="49" charset="0"/>
              <a:buChar char="o"/>
              <a:tabLst>
                <a:tab pos="0" algn="l"/>
                <a:tab pos="914400" algn="l"/>
              </a:tabLst>
            </a:pPr>
            <a:r>
              <a:rPr lang="en-US" sz="1900" i="1" dirty="0">
                <a:solidFill>
                  <a:srgbClr val="000000"/>
                </a:solidFill>
                <a:latin typeface="GHEA Grapalat"/>
                <a:ea typeface="Times New Roman" panose="02020603050405020304" pitchFamily="18" charset="0"/>
                <a:cs typeface="Arial" panose="020B0604020202020204" pitchFamily="34" charset="0"/>
              </a:rPr>
              <a:t>As a </a:t>
            </a:r>
            <a:r>
              <a:rPr lang="ru-RU" sz="1900" i="1" dirty="0" err="1">
                <a:solidFill>
                  <a:srgbClr val="000000"/>
                </a:solidFill>
                <a:latin typeface="GHEA Grapalat"/>
                <a:ea typeface="Times New Roman" panose="02020603050405020304" pitchFamily="18" charset="0"/>
                <a:cs typeface="Arial" panose="020B0604020202020204" pitchFamily="34" charset="0"/>
              </a:rPr>
              <a:t>fundamental</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social</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value</a:t>
            </a:r>
            <a:r>
              <a:rPr lang="ru-RU" sz="1900" i="1" dirty="0">
                <a:solidFill>
                  <a:srgbClr val="000000"/>
                </a:solidFill>
                <a:latin typeface="GHEA Grapalat"/>
                <a:ea typeface="Times New Roman" panose="02020603050405020304" pitchFamily="18" charset="0"/>
                <a:cs typeface="Arial" panose="020B0604020202020204" pitchFamily="34" charset="0"/>
              </a:rPr>
              <a:t> </a:t>
            </a:r>
          </a:p>
          <a:p>
            <a:pPr marL="627063" marR="90170" lvl="1" indent="-284163" algn="just">
              <a:lnSpc>
                <a:spcPct val="115000"/>
              </a:lnSpc>
              <a:spcBef>
                <a:spcPts val="0"/>
              </a:spcBef>
              <a:buFont typeface="Courier New" panose="02070309020205020404" pitchFamily="49" charset="0"/>
              <a:buChar char="o"/>
              <a:tabLst>
                <a:tab pos="0" algn="l"/>
                <a:tab pos="914400" algn="l"/>
              </a:tabLst>
            </a:pPr>
            <a:r>
              <a:rPr lang="ru-RU" sz="1900" i="1" dirty="0" err="1">
                <a:solidFill>
                  <a:srgbClr val="000000"/>
                </a:solidFill>
                <a:latin typeface="GHEA Grapalat"/>
                <a:ea typeface="Times New Roman" panose="02020603050405020304" pitchFamily="18" charset="0"/>
                <a:cs typeface="Arial" panose="020B0604020202020204" pitchFamily="34" charset="0"/>
              </a:rPr>
              <a:t>It</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is</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necessary</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to</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protect</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confidence</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of</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the</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society</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from</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such</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harmful</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attacks</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against</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courts</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which</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are</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ill-founded</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especcialy</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taking</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into</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consideration</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that</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judges</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due</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to</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their</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status</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are</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restricted</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in</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terms</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of</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opportunity</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to</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critically</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respond</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to</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the</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critisim</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against</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them</a:t>
            </a:r>
            <a:r>
              <a:rPr lang="ru-RU" sz="1900" i="1" dirty="0">
                <a:solidFill>
                  <a:srgbClr val="000000"/>
                </a:solidFill>
                <a:latin typeface="GHEA Grapalat"/>
                <a:ea typeface="Times New Roman" panose="02020603050405020304" pitchFamily="18" charset="0"/>
                <a:cs typeface="Arial" panose="020B0604020202020204" pitchFamily="34" charset="0"/>
              </a:rPr>
              <a:t>.</a:t>
            </a:r>
            <a:r>
              <a:rPr lang="hy-AM" sz="1800" i="1" dirty="0">
                <a:solidFill>
                  <a:srgbClr val="000000"/>
                </a:solidFill>
                <a:latin typeface="GHEA Grapalat"/>
                <a:ea typeface="Times New Roman" panose="02020603050405020304" pitchFamily="18" charset="0"/>
                <a:cs typeface="Arial" panose="020B0604020202020204" pitchFamily="34" charset="0"/>
              </a:rPr>
              <a:t>	</a:t>
            </a:r>
            <a:endParaRPr lang="ru-RU" sz="1800" i="1" dirty="0">
              <a:solidFill>
                <a:srgbClr val="000000"/>
              </a:solidFill>
              <a:latin typeface="GHEA Grapalat"/>
              <a:ea typeface="Times New Roman" panose="02020603050405020304" pitchFamily="18" charset="0"/>
              <a:cs typeface="Arial" panose="020B0604020202020204" pitchFamily="34" charset="0"/>
            </a:endParaRPr>
          </a:p>
          <a:p>
            <a:pPr marL="627063" marR="90170" lvl="1" indent="-284163" algn="just">
              <a:lnSpc>
                <a:spcPct val="115000"/>
              </a:lnSpc>
              <a:spcBef>
                <a:spcPts val="0"/>
              </a:spcBef>
              <a:buFont typeface="Courier New" panose="02070309020205020404" pitchFamily="49" charset="0"/>
              <a:buChar char="o"/>
              <a:tabLst>
                <a:tab pos="0" algn="l"/>
                <a:tab pos="914400" algn="l"/>
              </a:tabLst>
            </a:pPr>
            <a:r>
              <a:rPr lang="ru-RU" b="1" i="1" dirty="0" err="1">
                <a:solidFill>
                  <a:srgbClr val="000000"/>
                </a:solidFill>
                <a:latin typeface="GHEA Grapalat"/>
                <a:ea typeface="Times New Roman" panose="02020603050405020304" pitchFamily="18" charset="0"/>
                <a:cs typeface="Arial" panose="020B0604020202020204" pitchFamily="34" charset="0"/>
              </a:rPr>
              <a:t>Special</a:t>
            </a:r>
            <a:r>
              <a:rPr lang="ru-RU" b="1" i="1" dirty="0">
                <a:solidFill>
                  <a:srgbClr val="000000"/>
                </a:solidFill>
                <a:latin typeface="GHEA Grapalat"/>
                <a:ea typeface="Times New Roman" panose="02020603050405020304" pitchFamily="18" charset="0"/>
                <a:cs typeface="Arial" panose="020B0604020202020204" pitchFamily="34" charset="0"/>
              </a:rPr>
              <a:t> </a:t>
            </a:r>
            <a:r>
              <a:rPr lang="ru-RU" b="1" i="1" dirty="0" err="1">
                <a:solidFill>
                  <a:srgbClr val="000000"/>
                </a:solidFill>
                <a:latin typeface="GHEA Grapalat"/>
                <a:ea typeface="Times New Roman" panose="02020603050405020304" pitchFamily="18" charset="0"/>
                <a:cs typeface="Arial" panose="020B0604020202020204" pitchFamily="34" charset="0"/>
              </a:rPr>
              <a:t>status</a:t>
            </a:r>
            <a:r>
              <a:rPr lang="ru-RU" b="1" i="1" dirty="0">
                <a:solidFill>
                  <a:srgbClr val="000000"/>
                </a:solidFill>
                <a:latin typeface="GHEA Grapalat"/>
                <a:ea typeface="Times New Roman" panose="02020603050405020304" pitchFamily="18" charset="0"/>
                <a:cs typeface="Arial" panose="020B0604020202020204" pitchFamily="34" charset="0"/>
              </a:rPr>
              <a:t>/ r</a:t>
            </a:r>
            <a:r>
              <a:rPr lang="en-US" b="1" i="1" dirty="0">
                <a:solidFill>
                  <a:srgbClr val="000000"/>
                </a:solidFill>
                <a:latin typeface="GHEA Grapalat"/>
                <a:ea typeface="Times New Roman" panose="02020603050405020304" pitchFamily="18" charset="0"/>
                <a:cs typeface="Arial" panose="020B0604020202020204" pitchFamily="34" charset="0"/>
              </a:rPr>
              <a:t>o</a:t>
            </a:r>
            <a:r>
              <a:rPr lang="ru-RU" b="1" i="1" dirty="0" err="1">
                <a:solidFill>
                  <a:srgbClr val="000000"/>
                </a:solidFill>
                <a:latin typeface="GHEA Grapalat"/>
                <a:ea typeface="Times New Roman" panose="02020603050405020304" pitchFamily="18" charset="0"/>
                <a:cs typeface="Arial" panose="020B0604020202020204" pitchFamily="34" charset="0"/>
              </a:rPr>
              <a:t>le</a:t>
            </a:r>
            <a:r>
              <a:rPr lang="ru-RU" b="1" i="1" dirty="0">
                <a:solidFill>
                  <a:srgbClr val="000000"/>
                </a:solidFill>
                <a:latin typeface="GHEA Grapalat"/>
                <a:ea typeface="Times New Roman" panose="02020603050405020304" pitchFamily="18" charset="0"/>
                <a:cs typeface="Arial" panose="020B0604020202020204" pitchFamily="34" charset="0"/>
              </a:rPr>
              <a:t> </a:t>
            </a:r>
            <a:r>
              <a:rPr lang="ru-RU" b="1" i="1" dirty="0" err="1">
                <a:solidFill>
                  <a:srgbClr val="000000"/>
                </a:solidFill>
                <a:latin typeface="GHEA Grapalat"/>
                <a:ea typeface="Times New Roman" panose="02020603050405020304" pitchFamily="18" charset="0"/>
                <a:cs typeface="Arial" panose="020B0604020202020204" pitchFamily="34" charset="0"/>
              </a:rPr>
              <a:t>of</a:t>
            </a:r>
            <a:r>
              <a:rPr lang="ru-RU" b="1" i="1" dirty="0">
                <a:solidFill>
                  <a:srgbClr val="000000"/>
                </a:solidFill>
                <a:latin typeface="GHEA Grapalat"/>
                <a:ea typeface="Times New Roman" panose="02020603050405020304" pitchFamily="18" charset="0"/>
                <a:cs typeface="Arial" panose="020B0604020202020204" pitchFamily="34" charset="0"/>
              </a:rPr>
              <a:t> </a:t>
            </a:r>
            <a:r>
              <a:rPr lang="ru-RU" b="1" i="1" dirty="0" err="1">
                <a:solidFill>
                  <a:srgbClr val="000000"/>
                </a:solidFill>
                <a:latin typeface="GHEA Grapalat"/>
                <a:ea typeface="Times New Roman" panose="02020603050405020304" pitchFamily="18" charset="0"/>
                <a:cs typeface="Arial" panose="020B0604020202020204" pitchFamily="34" charset="0"/>
              </a:rPr>
              <a:t>the</a:t>
            </a:r>
            <a:r>
              <a:rPr lang="ru-RU" b="1" i="1" dirty="0">
                <a:solidFill>
                  <a:srgbClr val="000000"/>
                </a:solidFill>
                <a:latin typeface="GHEA Grapalat"/>
                <a:ea typeface="Times New Roman" panose="02020603050405020304" pitchFamily="18" charset="0"/>
                <a:cs typeface="Arial" panose="020B0604020202020204" pitchFamily="34" charset="0"/>
              </a:rPr>
              <a:t> </a:t>
            </a:r>
            <a:r>
              <a:rPr lang="ru-RU" b="1" i="1" dirty="0" err="1">
                <a:solidFill>
                  <a:srgbClr val="000000"/>
                </a:solidFill>
                <a:latin typeface="GHEA Grapalat"/>
                <a:ea typeface="Times New Roman" panose="02020603050405020304" pitchFamily="18" charset="0"/>
                <a:cs typeface="Arial" panose="020B0604020202020204" pitchFamily="34" charset="0"/>
              </a:rPr>
              <a:t>attorney</a:t>
            </a:r>
            <a:r>
              <a:rPr lang="ru-RU" b="1" i="1" dirty="0">
                <a:solidFill>
                  <a:srgbClr val="000000"/>
                </a:solidFill>
                <a:latin typeface="GHEA Grapalat"/>
                <a:ea typeface="Times New Roman" panose="02020603050405020304" pitchFamily="18" charset="0"/>
                <a:cs typeface="Arial" panose="020B0604020202020204" pitchFamily="34" charset="0"/>
              </a:rPr>
              <a:t> </a:t>
            </a:r>
          </a:p>
          <a:p>
            <a:pPr marL="627063" marR="90170" lvl="1" indent="-284163" algn="just">
              <a:lnSpc>
                <a:spcPct val="115000"/>
              </a:lnSpc>
              <a:spcBef>
                <a:spcPts val="0"/>
              </a:spcBef>
              <a:buFont typeface="Courier New" panose="02070309020205020404" pitchFamily="49" charset="0"/>
              <a:buChar char="o"/>
              <a:tabLst>
                <a:tab pos="0" algn="l"/>
                <a:tab pos="914400" algn="l"/>
              </a:tabLst>
            </a:pPr>
            <a:r>
              <a:rPr lang="ru-RU" sz="1900" i="1" dirty="0" err="1">
                <a:solidFill>
                  <a:srgbClr val="000000"/>
                </a:solidFill>
                <a:latin typeface="GHEA Grapalat"/>
                <a:ea typeface="Times New Roman" panose="02020603050405020304" pitchFamily="18" charset="0"/>
                <a:cs typeface="Arial" panose="020B0604020202020204" pitchFamily="34" charset="0"/>
              </a:rPr>
              <a:t>Intermidiary</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between</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society</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and</a:t>
            </a:r>
            <a:r>
              <a:rPr lang="ru-RU" sz="1900" i="1" dirty="0">
                <a:solidFill>
                  <a:srgbClr val="000000"/>
                </a:solidFill>
                <a:latin typeface="GHEA Grapalat"/>
                <a:ea typeface="Times New Roman" panose="02020603050405020304" pitchFamily="18" charset="0"/>
                <a:cs typeface="Arial" panose="020B0604020202020204" pitchFamily="34" charset="0"/>
              </a:rPr>
              <a:t> </a:t>
            </a:r>
            <a:r>
              <a:rPr lang="ru-RU" sz="1900" i="1" dirty="0" err="1">
                <a:solidFill>
                  <a:srgbClr val="000000"/>
                </a:solidFill>
                <a:latin typeface="GHEA Grapalat"/>
                <a:ea typeface="Times New Roman" panose="02020603050405020304" pitchFamily="18" charset="0"/>
                <a:cs typeface="Arial" panose="020B0604020202020204" pitchFamily="34" charset="0"/>
              </a:rPr>
              <a:t>courts</a:t>
            </a:r>
            <a:endParaRPr lang="hy-AM" sz="2400" dirty="0">
              <a:solidFill>
                <a:srgbClr val="000000"/>
              </a:solidFill>
              <a:latin typeface="Sylfaen" panose="010A0502050306030303" pitchFamily="18" charset="0"/>
            </a:endParaRPr>
          </a:p>
        </p:txBody>
      </p:sp>
    </p:spTree>
    <p:extLst>
      <p:ext uri="{BB962C8B-B14F-4D97-AF65-F5344CB8AC3E}">
        <p14:creationId xmlns:p14="http://schemas.microsoft.com/office/powerpoint/2010/main" val="351223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796" y="152400"/>
            <a:ext cx="7772400" cy="685800"/>
          </a:xfrm>
          <a:solidFill>
            <a:schemeClr val="accent1">
              <a:lumMod val="20000"/>
              <a:lumOff val="80000"/>
            </a:schemeClr>
          </a:solidFill>
        </p:spPr>
        <p:txBody>
          <a:bodyPr>
            <a:noAutofit/>
          </a:bodyPr>
          <a:lstStyle/>
          <a:p>
            <a:pPr lvl="0" algn="ctr"/>
            <a:br>
              <a:rPr lang="en-US" sz="2800" dirty="0">
                <a:solidFill>
                  <a:prstClr val="black"/>
                </a:solidFill>
                <a:latin typeface="Arial AM" panose="020B0604020202020204" pitchFamily="34" charset="0"/>
              </a:rPr>
            </a:br>
            <a:r>
              <a:rPr lang="hy-AM" sz="2800" dirty="0">
                <a:solidFill>
                  <a:prstClr val="black"/>
                </a:solidFill>
                <a:latin typeface="Arial AM" panose="020B0604020202020204" pitchFamily="34" charset="0"/>
              </a:rPr>
              <a:t>Արտահայտվելու ազատությունը</a:t>
            </a:r>
            <a:br>
              <a:rPr lang="hy-AM" sz="2800" dirty="0">
                <a:solidFill>
                  <a:prstClr val="black"/>
                </a:solidFill>
              </a:rPr>
            </a:br>
            <a:endParaRPr lang="en-US" sz="2800" dirty="0"/>
          </a:p>
        </p:txBody>
      </p:sp>
      <p:sp>
        <p:nvSpPr>
          <p:cNvPr id="3" name="Content Placeholder 2"/>
          <p:cNvSpPr>
            <a:spLocks noGrp="1"/>
          </p:cNvSpPr>
          <p:nvPr>
            <p:ph idx="1"/>
          </p:nvPr>
        </p:nvSpPr>
        <p:spPr>
          <a:xfrm>
            <a:off x="251520" y="1219200"/>
            <a:ext cx="8740080" cy="5105400"/>
          </a:xfrm>
          <a:solidFill>
            <a:schemeClr val="bg1"/>
          </a:solidFill>
        </p:spPr>
        <p:txBody>
          <a:bodyPr>
            <a:normAutofit/>
          </a:bodyPr>
          <a:lstStyle/>
          <a:p>
            <a:pPr marL="406400" lvl="3" indent="-347663">
              <a:lnSpc>
                <a:spcPct val="100000"/>
              </a:lnSpc>
              <a:spcBef>
                <a:spcPts val="0"/>
              </a:spcBef>
              <a:buFont typeface="Wingdings" panose="05000000000000000000" pitchFamily="2" charset="2"/>
              <a:buChar char="q"/>
            </a:pPr>
            <a:endParaRPr lang="hy-AM" sz="2400" b="1" dirty="0">
              <a:solidFill>
                <a:srgbClr val="000000"/>
              </a:solidFill>
              <a:latin typeface="Sylfaen" panose="010A0502050306030303" pitchFamily="18" charset="0"/>
            </a:endParaRPr>
          </a:p>
          <a:p>
            <a:pPr marL="406400" lvl="3" indent="-347663">
              <a:lnSpc>
                <a:spcPct val="100000"/>
              </a:lnSpc>
              <a:spcBef>
                <a:spcPts val="0"/>
              </a:spcBef>
              <a:buFont typeface="Wingdings" panose="05000000000000000000" pitchFamily="2" charset="2"/>
              <a:buChar char="q"/>
            </a:pPr>
            <a:r>
              <a:rPr lang="ru-RU" sz="2400" b="1" dirty="0" err="1">
                <a:solidFill>
                  <a:srgbClr val="000000"/>
                </a:solidFill>
                <a:latin typeface="Sylfaen" panose="010A0502050306030303" pitchFamily="18" charset="0"/>
              </a:rPr>
              <a:t>Broad</a:t>
            </a:r>
            <a:r>
              <a:rPr lang="ru-RU" sz="2400" b="1" dirty="0">
                <a:solidFill>
                  <a:srgbClr val="000000"/>
                </a:solidFill>
                <a:latin typeface="Sylfaen" panose="010A0502050306030303" pitchFamily="18" charset="0"/>
              </a:rPr>
              <a:t> </a:t>
            </a:r>
            <a:r>
              <a:rPr lang="ru-RU" sz="2400" b="1" dirty="0" err="1">
                <a:solidFill>
                  <a:srgbClr val="000000"/>
                </a:solidFill>
                <a:latin typeface="Sylfaen" panose="010A0502050306030303" pitchFamily="18" charset="0"/>
              </a:rPr>
              <a:t>protection</a:t>
            </a:r>
            <a:r>
              <a:rPr lang="ru-RU" sz="2400" b="1" dirty="0">
                <a:solidFill>
                  <a:srgbClr val="000000"/>
                </a:solidFill>
                <a:latin typeface="Sylfaen" panose="010A0502050306030303" pitchFamily="18" charset="0"/>
              </a:rPr>
              <a:t> </a:t>
            </a:r>
            <a:r>
              <a:rPr lang="ru-RU" sz="2400" b="1" dirty="0" err="1">
                <a:solidFill>
                  <a:srgbClr val="000000"/>
                </a:solidFill>
                <a:latin typeface="Sylfaen" panose="010A0502050306030303" pitchFamily="18" charset="0"/>
              </a:rPr>
              <a:t>of</a:t>
            </a:r>
            <a:r>
              <a:rPr lang="ru-RU" sz="2400" b="1" dirty="0">
                <a:solidFill>
                  <a:srgbClr val="000000"/>
                </a:solidFill>
                <a:latin typeface="Sylfaen" panose="010A0502050306030303" pitchFamily="18" charset="0"/>
              </a:rPr>
              <a:t> </a:t>
            </a:r>
            <a:r>
              <a:rPr lang="ru-RU" sz="2400" b="1" dirty="0" err="1">
                <a:solidFill>
                  <a:srgbClr val="000000"/>
                </a:solidFill>
                <a:latin typeface="Sylfaen" panose="010A0502050306030303" pitchFamily="18" charset="0"/>
              </a:rPr>
              <a:t>the</a:t>
            </a:r>
            <a:r>
              <a:rPr lang="ru-RU" sz="2400" b="1" dirty="0">
                <a:solidFill>
                  <a:srgbClr val="000000"/>
                </a:solidFill>
                <a:latin typeface="Sylfaen" panose="010A0502050306030303" pitchFamily="18" charset="0"/>
              </a:rPr>
              <a:t> </a:t>
            </a:r>
            <a:r>
              <a:rPr lang="ru-RU" sz="2400" b="1" dirty="0" err="1">
                <a:solidFill>
                  <a:srgbClr val="000000"/>
                </a:solidFill>
                <a:latin typeface="Sylfaen" panose="010A0502050306030303" pitchFamily="18" charset="0"/>
              </a:rPr>
              <a:t>freedom</a:t>
            </a:r>
            <a:r>
              <a:rPr lang="ru-RU" sz="2400" b="1" dirty="0">
                <a:solidFill>
                  <a:srgbClr val="000000"/>
                </a:solidFill>
                <a:latin typeface="Sylfaen" panose="010A0502050306030303" pitchFamily="18" charset="0"/>
              </a:rPr>
              <a:t> </a:t>
            </a:r>
            <a:r>
              <a:rPr lang="ru-RU" sz="2400" b="1" dirty="0" err="1">
                <a:solidFill>
                  <a:srgbClr val="000000"/>
                </a:solidFill>
                <a:latin typeface="Sylfaen" panose="010A0502050306030303" pitchFamily="18" charset="0"/>
              </a:rPr>
              <a:t>of</a:t>
            </a:r>
            <a:r>
              <a:rPr lang="ru-RU" sz="2400" b="1" dirty="0">
                <a:solidFill>
                  <a:srgbClr val="000000"/>
                </a:solidFill>
                <a:latin typeface="Sylfaen" panose="010A0502050306030303" pitchFamily="18" charset="0"/>
              </a:rPr>
              <a:t> </a:t>
            </a:r>
            <a:r>
              <a:rPr lang="ru-RU" sz="2400" b="1" dirty="0" err="1">
                <a:solidFill>
                  <a:srgbClr val="000000"/>
                </a:solidFill>
                <a:latin typeface="Sylfaen" panose="010A0502050306030303" pitchFamily="18" charset="0"/>
              </a:rPr>
              <a:t>speech</a:t>
            </a:r>
            <a:endParaRPr lang="hy-AM" sz="2400" b="1" dirty="0">
              <a:solidFill>
                <a:srgbClr val="000000"/>
              </a:solidFill>
              <a:latin typeface="Sylfaen" panose="010A0502050306030303" pitchFamily="18" charset="0"/>
            </a:endParaRPr>
          </a:p>
          <a:p>
            <a:pPr marL="406400" lvl="3" indent="-347663">
              <a:lnSpc>
                <a:spcPct val="100000"/>
              </a:lnSpc>
              <a:spcBef>
                <a:spcPts val="0"/>
              </a:spcBef>
              <a:buFont typeface="Wingdings" panose="05000000000000000000" pitchFamily="2" charset="2"/>
              <a:buChar char="q"/>
            </a:pPr>
            <a:endParaRPr lang="hy-AM" sz="2400" b="1" dirty="0">
              <a:solidFill>
                <a:srgbClr val="000000"/>
              </a:solidFill>
              <a:latin typeface="Sylfaen" panose="010A0502050306030303" pitchFamily="18" charset="0"/>
            </a:endParaRPr>
          </a:p>
          <a:p>
            <a:pPr marL="0" lvl="0" indent="0" algn="just" defTabSz="914400">
              <a:lnSpc>
                <a:spcPct val="100000"/>
              </a:lnSpc>
              <a:spcBef>
                <a:spcPts val="0"/>
              </a:spcBef>
              <a:buNone/>
            </a:pPr>
            <a:r>
              <a:rPr lang="en-US" sz="2200" i="1" dirty="0">
                <a:solidFill>
                  <a:prstClr val="black"/>
                </a:solidFill>
                <a:latin typeface="GHEA Grapalat"/>
                <a:ea typeface="Times New Roman" panose="02020603050405020304" pitchFamily="18" charset="0"/>
                <a:cs typeface="Tahoma" panose="020B0604030504040204" pitchFamily="34" charset="0"/>
              </a:rPr>
              <a:t>,,</a:t>
            </a:r>
            <a:r>
              <a:rPr lang="ru-RU" sz="2200" i="1" dirty="0" err="1">
                <a:solidFill>
                  <a:prstClr val="black"/>
                </a:solidFill>
                <a:latin typeface="GHEA Grapalat"/>
                <a:ea typeface="Times New Roman" panose="02020603050405020304" pitchFamily="18" charset="0"/>
                <a:cs typeface="Tahoma" panose="020B0604030504040204" pitchFamily="34" charset="0"/>
              </a:rPr>
              <a:t>Freedom</a:t>
            </a:r>
            <a:r>
              <a:rPr lang="ru-RU" sz="2200" i="1" dirty="0">
                <a:solidFill>
                  <a:prstClr val="black"/>
                </a:solidFill>
                <a:latin typeface="GHEA Grapalat"/>
                <a:ea typeface="Times New Roman" panose="02020603050405020304" pitchFamily="18" charset="0"/>
                <a:cs typeface="Tahoma" panose="020B0604030504040204" pitchFamily="34" charset="0"/>
              </a:rPr>
              <a:t> </a:t>
            </a:r>
            <a:r>
              <a:rPr lang="ru-RU" sz="2200" i="1" dirty="0" err="1">
                <a:solidFill>
                  <a:prstClr val="black"/>
                </a:solidFill>
                <a:latin typeface="GHEA Grapalat"/>
                <a:ea typeface="Times New Roman" panose="02020603050405020304" pitchFamily="18" charset="0"/>
                <a:cs typeface="Tahoma" panose="020B0604030504040204" pitchFamily="34" charset="0"/>
              </a:rPr>
              <a:t>of</a:t>
            </a:r>
            <a:r>
              <a:rPr lang="ru-RU" sz="2200" i="1" dirty="0">
                <a:solidFill>
                  <a:prstClr val="black"/>
                </a:solidFill>
                <a:latin typeface="GHEA Grapalat"/>
                <a:ea typeface="Times New Roman" panose="02020603050405020304" pitchFamily="18" charset="0"/>
                <a:cs typeface="Tahoma" panose="020B0604030504040204" pitchFamily="34" charset="0"/>
              </a:rPr>
              <a:t> </a:t>
            </a:r>
            <a:r>
              <a:rPr lang="ru-RU" sz="2200" i="1" dirty="0" err="1">
                <a:solidFill>
                  <a:prstClr val="black"/>
                </a:solidFill>
                <a:latin typeface="GHEA Grapalat"/>
                <a:ea typeface="Times New Roman" panose="02020603050405020304" pitchFamily="18" charset="0"/>
                <a:cs typeface="Tahoma" panose="020B0604030504040204" pitchFamily="34" charset="0"/>
              </a:rPr>
              <a:t>speech</a:t>
            </a:r>
            <a:r>
              <a:rPr lang="ru-RU" sz="2200" i="1" dirty="0">
                <a:solidFill>
                  <a:prstClr val="black"/>
                </a:solidFill>
                <a:latin typeface="GHEA Grapalat"/>
                <a:ea typeface="Times New Roman" panose="02020603050405020304" pitchFamily="18" charset="0"/>
                <a:cs typeface="Tahoma" panose="020B0604030504040204" pitchFamily="34" charset="0"/>
              </a:rPr>
              <a:t> </a:t>
            </a:r>
            <a:r>
              <a:rPr lang="ru-RU" sz="2200" i="1" dirty="0" err="1">
                <a:solidFill>
                  <a:prstClr val="black"/>
                </a:solidFill>
                <a:latin typeface="GHEA Grapalat"/>
                <a:ea typeface="Times New Roman" panose="02020603050405020304" pitchFamily="18" charset="0"/>
                <a:cs typeface="Tahoma" panose="020B0604030504040204" pitchFamily="34" charset="0"/>
              </a:rPr>
              <a:t>includes</a:t>
            </a:r>
            <a:r>
              <a:rPr lang="ru-RU" sz="2200" i="1" dirty="0">
                <a:solidFill>
                  <a:prstClr val="black"/>
                </a:solidFill>
                <a:latin typeface="GHEA Grapalat"/>
                <a:ea typeface="Times New Roman" panose="02020603050405020304" pitchFamily="18" charset="0"/>
                <a:cs typeface="Tahoma" panose="020B0604030504040204" pitchFamily="34" charset="0"/>
              </a:rPr>
              <a:t> </a:t>
            </a:r>
            <a:r>
              <a:rPr lang="ru-RU" sz="2200" i="1" dirty="0" err="1">
                <a:solidFill>
                  <a:prstClr val="black"/>
                </a:solidFill>
                <a:latin typeface="GHEA Grapalat"/>
                <a:ea typeface="Times New Roman" panose="02020603050405020304" pitchFamily="18" charset="0"/>
                <a:cs typeface="Tahoma" panose="020B0604030504040204" pitchFamily="34" charset="0"/>
              </a:rPr>
              <a:t>not</a:t>
            </a:r>
            <a:r>
              <a:rPr lang="ru-RU" sz="2200" i="1" dirty="0">
                <a:solidFill>
                  <a:prstClr val="black"/>
                </a:solidFill>
                <a:latin typeface="GHEA Grapalat"/>
                <a:ea typeface="Times New Roman" panose="02020603050405020304" pitchFamily="18" charset="0"/>
                <a:cs typeface="Tahoma" panose="020B0604030504040204" pitchFamily="34" charset="0"/>
              </a:rPr>
              <a:t> </a:t>
            </a:r>
            <a:r>
              <a:rPr lang="ru-RU" sz="2200" i="1" dirty="0" err="1">
                <a:solidFill>
                  <a:prstClr val="black"/>
                </a:solidFill>
                <a:latin typeface="GHEA Grapalat"/>
                <a:ea typeface="Times New Roman" panose="02020603050405020304" pitchFamily="18" charset="0"/>
                <a:cs typeface="Tahoma" panose="020B0604030504040204" pitchFamily="34" charset="0"/>
              </a:rPr>
              <a:t>only</a:t>
            </a:r>
            <a:r>
              <a:rPr lang="ru-RU" sz="2200" i="1" dirty="0">
                <a:solidFill>
                  <a:prstClr val="black"/>
                </a:solidFill>
                <a:latin typeface="GHEA Grapalat"/>
                <a:ea typeface="Times New Roman" panose="02020603050405020304" pitchFamily="18" charset="0"/>
                <a:cs typeface="Tahoma" panose="020B0604030504040204" pitchFamily="34" charset="0"/>
              </a:rPr>
              <a:t> </a:t>
            </a:r>
            <a:r>
              <a:rPr lang="ru-RU" sz="2200" i="1" dirty="0" err="1">
                <a:solidFill>
                  <a:prstClr val="black"/>
                </a:solidFill>
                <a:latin typeface="GHEA Grapalat"/>
                <a:ea typeface="Times New Roman" panose="02020603050405020304" pitchFamily="18" charset="0"/>
                <a:cs typeface="Tahoma" panose="020B0604030504040204" pitchFamily="34" charset="0"/>
              </a:rPr>
              <a:t>information</a:t>
            </a:r>
            <a:r>
              <a:rPr lang="ru-RU" sz="2200" i="1" dirty="0">
                <a:solidFill>
                  <a:prstClr val="black"/>
                </a:solidFill>
                <a:latin typeface="GHEA Grapalat"/>
                <a:ea typeface="Times New Roman" panose="02020603050405020304" pitchFamily="18" charset="0"/>
                <a:cs typeface="Tahoma" panose="020B0604030504040204" pitchFamily="34" charset="0"/>
              </a:rPr>
              <a:t> </a:t>
            </a:r>
            <a:r>
              <a:rPr lang="ru-RU" sz="2200" i="1" dirty="0" err="1">
                <a:solidFill>
                  <a:prstClr val="black"/>
                </a:solidFill>
                <a:latin typeface="GHEA Grapalat"/>
                <a:ea typeface="Times New Roman" panose="02020603050405020304" pitchFamily="18" charset="0"/>
                <a:cs typeface="Tahoma" panose="020B0604030504040204" pitchFamily="34" charset="0"/>
              </a:rPr>
              <a:t>or</a:t>
            </a:r>
            <a:r>
              <a:rPr lang="ru-RU" sz="2200" i="1" dirty="0">
                <a:solidFill>
                  <a:prstClr val="black"/>
                </a:solidFill>
                <a:latin typeface="GHEA Grapalat"/>
                <a:ea typeface="Times New Roman" panose="02020603050405020304" pitchFamily="18" charset="0"/>
                <a:cs typeface="Tahoma" panose="020B0604030504040204" pitchFamily="34" charset="0"/>
              </a:rPr>
              <a:t> </a:t>
            </a:r>
            <a:r>
              <a:rPr lang="ru-RU" sz="2200" i="1" dirty="0" err="1">
                <a:solidFill>
                  <a:prstClr val="black"/>
                </a:solidFill>
                <a:latin typeface="GHEA Grapalat"/>
                <a:ea typeface="Times New Roman" panose="02020603050405020304" pitchFamily="18" charset="0"/>
                <a:cs typeface="Tahoma" panose="020B0604030504040204" pitchFamily="34" charset="0"/>
              </a:rPr>
              <a:t>ideas</a:t>
            </a:r>
            <a:r>
              <a:rPr lang="ru-RU" sz="2200" i="1" dirty="0">
                <a:solidFill>
                  <a:prstClr val="black"/>
                </a:solidFill>
                <a:latin typeface="GHEA Grapalat"/>
                <a:ea typeface="Times New Roman" panose="02020603050405020304" pitchFamily="18" charset="0"/>
                <a:cs typeface="Tahoma" panose="020B0604030504040204" pitchFamily="34" charset="0"/>
              </a:rPr>
              <a:t>, </a:t>
            </a:r>
            <a:r>
              <a:rPr lang="en-US" sz="2400" i="1" dirty="0"/>
              <a:t>that are </a:t>
            </a:r>
            <a:r>
              <a:rPr lang="en-US" sz="2400" i="1" dirty="0" err="1"/>
              <a:t>favourably</a:t>
            </a:r>
            <a:r>
              <a:rPr lang="en-US" sz="2400" i="1" dirty="0"/>
              <a:t> received or regarded as inoffensive or as a matter of indifference, but also to those that offend, shock or disturb the State or any sector of the population. Such are the demands of that pluralism, tolerance and broadmindedness without which there is no "democratic society</a:t>
            </a:r>
            <a:r>
              <a:rPr lang="en-US" sz="2400" dirty="0"/>
              <a:t>"</a:t>
            </a:r>
            <a:endParaRPr lang="hy-AM" sz="2400" b="1" dirty="0">
              <a:solidFill>
                <a:srgbClr val="000000"/>
              </a:solidFill>
              <a:latin typeface="Sylfaen" panose="010A0502050306030303" pitchFamily="18" charset="0"/>
            </a:endParaRPr>
          </a:p>
          <a:p>
            <a:pPr marL="58737" lvl="3" indent="0">
              <a:lnSpc>
                <a:spcPct val="100000"/>
              </a:lnSpc>
              <a:spcBef>
                <a:spcPts val="0"/>
              </a:spcBef>
              <a:buNone/>
            </a:pPr>
            <a:r>
              <a:rPr lang="ru-RU" sz="2000" b="1" dirty="0" err="1">
                <a:solidFill>
                  <a:schemeClr val="accent1">
                    <a:lumMod val="75000"/>
                  </a:schemeClr>
                </a:solidFill>
                <a:latin typeface="Sylfaen" panose="010A0502050306030303" pitchFamily="18" charset="0"/>
              </a:rPr>
              <a:t>Lingens</a:t>
            </a:r>
            <a:r>
              <a:rPr lang="ru-RU" sz="2000" b="1" dirty="0">
                <a:solidFill>
                  <a:schemeClr val="accent1">
                    <a:lumMod val="75000"/>
                  </a:schemeClr>
                </a:solidFill>
                <a:latin typeface="Sylfaen" panose="010A0502050306030303" pitchFamily="18" charset="0"/>
              </a:rPr>
              <a:t> </a:t>
            </a:r>
            <a:r>
              <a:rPr lang="ru-RU" sz="2000" b="1" dirty="0" err="1">
                <a:solidFill>
                  <a:schemeClr val="accent1">
                    <a:lumMod val="75000"/>
                  </a:schemeClr>
                </a:solidFill>
                <a:latin typeface="Sylfaen" panose="010A0502050306030303" pitchFamily="18" charset="0"/>
              </a:rPr>
              <a:t>against</a:t>
            </a:r>
            <a:r>
              <a:rPr lang="ru-RU" sz="2000" b="1" dirty="0">
                <a:solidFill>
                  <a:schemeClr val="accent1">
                    <a:lumMod val="75000"/>
                  </a:schemeClr>
                </a:solidFill>
                <a:latin typeface="Sylfaen" panose="010A0502050306030303" pitchFamily="18" charset="0"/>
              </a:rPr>
              <a:t> </a:t>
            </a:r>
            <a:r>
              <a:rPr lang="ru-RU" sz="2000" b="1" dirty="0" err="1">
                <a:solidFill>
                  <a:schemeClr val="accent1">
                    <a:lumMod val="75000"/>
                  </a:schemeClr>
                </a:solidFill>
                <a:latin typeface="Sylfaen" panose="010A0502050306030303" pitchFamily="18" charset="0"/>
              </a:rPr>
              <a:t>Austria</a:t>
            </a:r>
            <a:endParaRPr lang="en-US" sz="2000" b="1" dirty="0">
              <a:solidFill>
                <a:schemeClr val="accent1">
                  <a:lumMod val="75000"/>
                </a:schemeClr>
              </a:solidFill>
              <a:latin typeface="Sylfaen" panose="010A0502050306030303" pitchFamily="18" charset="0"/>
            </a:endParaRPr>
          </a:p>
        </p:txBody>
      </p:sp>
    </p:spTree>
    <p:extLst>
      <p:ext uri="{BB962C8B-B14F-4D97-AF65-F5344CB8AC3E}">
        <p14:creationId xmlns:p14="http://schemas.microsoft.com/office/powerpoint/2010/main" val="258061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85800"/>
          </a:xfrm>
          <a:solidFill>
            <a:schemeClr val="accent1">
              <a:lumMod val="20000"/>
              <a:lumOff val="80000"/>
            </a:schemeClr>
          </a:solidFill>
        </p:spPr>
        <p:txBody>
          <a:bodyPr>
            <a:noAutofit/>
          </a:bodyPr>
          <a:lstStyle/>
          <a:p>
            <a:pPr lvl="0" algn="ctr"/>
            <a:br>
              <a:rPr lang="en-US" sz="2800" dirty="0">
                <a:solidFill>
                  <a:prstClr val="black"/>
                </a:solidFill>
                <a:latin typeface="Arial AM" panose="020B0604020202020204" pitchFamily="34" charset="0"/>
              </a:rPr>
            </a:br>
            <a:r>
              <a:rPr lang="ru-RU" sz="2800" dirty="0" err="1">
                <a:solidFill>
                  <a:prstClr val="black"/>
                </a:solidFill>
                <a:latin typeface="Arial AM" panose="020B0604020202020204" pitchFamily="34" charset="0"/>
              </a:rPr>
              <a:t>Freedom</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of</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Expression</a:t>
            </a:r>
            <a:endParaRPr lang="en-US" sz="2800" dirty="0"/>
          </a:p>
        </p:txBody>
      </p:sp>
      <p:sp>
        <p:nvSpPr>
          <p:cNvPr id="3" name="Content Placeholder 2"/>
          <p:cNvSpPr>
            <a:spLocks noGrp="1"/>
          </p:cNvSpPr>
          <p:nvPr>
            <p:ph idx="1"/>
          </p:nvPr>
        </p:nvSpPr>
        <p:spPr>
          <a:xfrm>
            <a:off x="165956" y="1600200"/>
            <a:ext cx="8740080" cy="5029200"/>
          </a:xfrm>
          <a:solidFill>
            <a:schemeClr val="bg1"/>
          </a:solidFill>
        </p:spPr>
        <p:txBody>
          <a:bodyPr>
            <a:normAutofit/>
          </a:bodyPr>
          <a:lstStyle/>
          <a:p>
            <a:pPr marL="406400" lvl="3" indent="-347663">
              <a:lnSpc>
                <a:spcPct val="100000"/>
              </a:lnSpc>
              <a:spcBef>
                <a:spcPts val="0"/>
              </a:spcBef>
              <a:buFont typeface="Wingdings" panose="05000000000000000000" pitchFamily="2" charset="2"/>
              <a:buChar char="q"/>
            </a:pPr>
            <a:r>
              <a:rPr lang="ru-RU" sz="2400" dirty="0" err="1">
                <a:solidFill>
                  <a:srgbClr val="000000"/>
                </a:solidFill>
                <a:latin typeface="Sylfaen" panose="010A0502050306030303" pitchFamily="18" charset="0"/>
              </a:rPr>
              <a:t>Freedom</a:t>
            </a:r>
            <a:r>
              <a:rPr lang="ru-RU" sz="2400" dirty="0">
                <a:solidFill>
                  <a:srgbClr val="000000"/>
                </a:solidFill>
                <a:latin typeface="Sylfaen" panose="010A0502050306030303" pitchFamily="18" charset="0"/>
              </a:rPr>
              <a:t> </a:t>
            </a:r>
            <a:r>
              <a:rPr lang="ru-RU" sz="2400" dirty="0" err="1">
                <a:solidFill>
                  <a:srgbClr val="000000"/>
                </a:solidFill>
                <a:latin typeface="Sylfaen" panose="010A0502050306030303" pitchFamily="18" charset="0"/>
              </a:rPr>
              <a:t>of</a:t>
            </a:r>
            <a:r>
              <a:rPr lang="ru-RU" sz="2400" dirty="0">
                <a:solidFill>
                  <a:srgbClr val="000000"/>
                </a:solidFill>
                <a:latin typeface="Sylfaen" panose="010A0502050306030303" pitchFamily="18" charset="0"/>
              </a:rPr>
              <a:t> </a:t>
            </a:r>
            <a:r>
              <a:rPr lang="ru-RU" sz="2400" dirty="0" err="1">
                <a:solidFill>
                  <a:srgbClr val="000000"/>
                </a:solidFill>
                <a:latin typeface="Sylfaen" panose="010A0502050306030303" pitchFamily="18" charset="0"/>
              </a:rPr>
              <a:t>speech</a:t>
            </a:r>
            <a:r>
              <a:rPr lang="ru-RU" sz="2400" dirty="0">
                <a:solidFill>
                  <a:srgbClr val="000000"/>
                </a:solidFill>
                <a:latin typeface="Sylfaen" panose="010A0502050306030303" pitchFamily="18" charset="0"/>
              </a:rPr>
              <a:t>, </a:t>
            </a:r>
            <a:r>
              <a:rPr lang="ru-RU" sz="2400" dirty="0" err="1">
                <a:solidFill>
                  <a:srgbClr val="000000"/>
                </a:solidFill>
                <a:latin typeface="Sylfaen" panose="010A0502050306030303" pitchFamily="18" charset="0"/>
              </a:rPr>
              <a:t>as</a:t>
            </a:r>
            <a:r>
              <a:rPr lang="ru-RU" sz="2400" dirty="0">
                <a:solidFill>
                  <a:srgbClr val="000000"/>
                </a:solidFill>
                <a:latin typeface="Sylfaen" panose="010A0502050306030303" pitchFamily="18" charset="0"/>
              </a:rPr>
              <a:t> a </a:t>
            </a:r>
            <a:r>
              <a:rPr lang="ru-RU" sz="2400" dirty="0" err="1">
                <a:solidFill>
                  <a:srgbClr val="000000"/>
                </a:solidFill>
                <a:latin typeface="Sylfaen" panose="010A0502050306030303" pitchFamily="18" charset="0"/>
              </a:rPr>
              <a:t>means</a:t>
            </a:r>
            <a:r>
              <a:rPr lang="ru-RU" sz="2400" dirty="0">
                <a:solidFill>
                  <a:srgbClr val="000000"/>
                </a:solidFill>
                <a:latin typeface="Sylfaen" panose="010A0502050306030303" pitchFamily="18" charset="0"/>
              </a:rPr>
              <a:t> </a:t>
            </a:r>
            <a:r>
              <a:rPr lang="ru-RU" sz="2400" dirty="0" err="1">
                <a:solidFill>
                  <a:srgbClr val="000000"/>
                </a:solidFill>
                <a:latin typeface="Sylfaen" panose="010A0502050306030303" pitchFamily="18" charset="0"/>
              </a:rPr>
              <a:t>and</a:t>
            </a:r>
            <a:r>
              <a:rPr lang="ru-RU" sz="2400" dirty="0">
                <a:solidFill>
                  <a:srgbClr val="000000"/>
                </a:solidFill>
                <a:latin typeface="Sylfaen" panose="010A0502050306030303" pitchFamily="18" charset="0"/>
              </a:rPr>
              <a:t> </a:t>
            </a:r>
            <a:r>
              <a:rPr lang="ru-RU" sz="2400" dirty="0" err="1">
                <a:solidFill>
                  <a:srgbClr val="000000"/>
                </a:solidFill>
                <a:latin typeface="Sylfaen" panose="010A0502050306030303" pitchFamily="18" charset="0"/>
              </a:rPr>
              <a:t>not</a:t>
            </a:r>
            <a:r>
              <a:rPr lang="ru-RU" sz="2400" dirty="0">
                <a:solidFill>
                  <a:srgbClr val="000000"/>
                </a:solidFill>
                <a:latin typeface="Sylfaen" panose="010A0502050306030303" pitchFamily="18" charset="0"/>
              </a:rPr>
              <a:t> a </a:t>
            </a:r>
            <a:r>
              <a:rPr lang="ru-RU" sz="2400" dirty="0" err="1">
                <a:solidFill>
                  <a:srgbClr val="000000"/>
                </a:solidFill>
                <a:latin typeface="Sylfaen" panose="010A0502050306030303" pitchFamily="18" charset="0"/>
              </a:rPr>
              <a:t>complete</a:t>
            </a:r>
            <a:r>
              <a:rPr lang="ru-RU" sz="2400" dirty="0">
                <a:solidFill>
                  <a:srgbClr val="000000"/>
                </a:solidFill>
                <a:latin typeface="Sylfaen" panose="010A0502050306030303" pitchFamily="18" charset="0"/>
              </a:rPr>
              <a:t> </a:t>
            </a:r>
            <a:r>
              <a:rPr lang="ru-RU" sz="2400" dirty="0" err="1">
                <a:solidFill>
                  <a:srgbClr val="000000"/>
                </a:solidFill>
                <a:latin typeface="Sylfaen" panose="010A0502050306030303" pitchFamily="18" charset="0"/>
              </a:rPr>
              <a:t>notion</a:t>
            </a:r>
            <a:r>
              <a:rPr lang="ru-RU" sz="2400" dirty="0">
                <a:solidFill>
                  <a:srgbClr val="000000"/>
                </a:solidFill>
                <a:latin typeface="Sylfaen" panose="010A0502050306030303" pitchFamily="18" charset="0"/>
              </a:rPr>
              <a:t>. </a:t>
            </a:r>
            <a:endParaRPr lang="hy-AM" sz="2400" b="1" dirty="0">
              <a:solidFill>
                <a:srgbClr val="000000"/>
              </a:solidFill>
              <a:latin typeface="Sylfaen" panose="010A0502050306030303" pitchFamily="18" charset="0"/>
            </a:endParaRPr>
          </a:p>
          <a:p>
            <a:pPr marL="406400" lvl="3" indent="-347663">
              <a:lnSpc>
                <a:spcPct val="100000"/>
              </a:lnSpc>
              <a:spcBef>
                <a:spcPts val="0"/>
              </a:spcBef>
              <a:buFont typeface="Wingdings" panose="05000000000000000000" pitchFamily="2" charset="2"/>
              <a:buChar char="q"/>
            </a:pPr>
            <a:endParaRPr lang="hy-AM" sz="2400" b="1" dirty="0">
              <a:solidFill>
                <a:srgbClr val="000000"/>
              </a:solidFill>
              <a:latin typeface="Sylfaen" panose="010A0502050306030303" pitchFamily="18" charset="0"/>
            </a:endParaRPr>
          </a:p>
          <a:p>
            <a:pPr marL="566738" indent="-276225" algn="just" defTabSz="914400">
              <a:lnSpc>
                <a:spcPct val="100000"/>
              </a:lnSpc>
              <a:spcBef>
                <a:spcPts val="0"/>
              </a:spcBef>
            </a:pPr>
            <a:r>
              <a:rPr lang="ru-RU" sz="2200" dirty="0" err="1">
                <a:solidFill>
                  <a:prstClr val="black"/>
                </a:solidFill>
                <a:latin typeface="GHEA Grapalat"/>
                <a:ea typeface="Times New Roman" panose="02020603050405020304" pitchFamily="18" charset="0"/>
                <a:cs typeface="Tahoma" panose="020B0604030504040204" pitchFamily="34" charset="0"/>
              </a:rPr>
              <a:t>Revelation</a:t>
            </a:r>
            <a:r>
              <a:rPr lang="ru-RU" sz="2200" dirty="0">
                <a:solidFill>
                  <a:prstClr val="black"/>
                </a:solidFill>
                <a:latin typeface="GHEA Grapalat"/>
                <a:ea typeface="Times New Roman" panose="02020603050405020304" pitchFamily="18" charset="0"/>
                <a:cs typeface="Tahoma" panose="020B0604030504040204" pitchFamily="34" charset="0"/>
              </a:rPr>
              <a:t> </a:t>
            </a:r>
            <a:r>
              <a:rPr lang="ru-RU" sz="2200" dirty="0" err="1">
                <a:solidFill>
                  <a:prstClr val="black"/>
                </a:solidFill>
                <a:latin typeface="GHEA Grapalat"/>
                <a:ea typeface="Times New Roman" panose="02020603050405020304" pitchFamily="18" charset="0"/>
                <a:cs typeface="Tahoma" panose="020B0604030504040204" pitchFamily="34" charset="0"/>
              </a:rPr>
              <a:t>of</a:t>
            </a:r>
            <a:r>
              <a:rPr lang="ru-RU" sz="2200" dirty="0">
                <a:solidFill>
                  <a:prstClr val="black"/>
                </a:solidFill>
                <a:latin typeface="GHEA Grapalat"/>
                <a:ea typeface="Times New Roman" panose="02020603050405020304" pitchFamily="18" charset="0"/>
                <a:cs typeface="Tahoma" panose="020B0604030504040204" pitchFamily="34" charset="0"/>
              </a:rPr>
              <a:t> </a:t>
            </a:r>
            <a:r>
              <a:rPr lang="ru-RU" sz="2200" dirty="0" err="1">
                <a:solidFill>
                  <a:prstClr val="black"/>
                </a:solidFill>
                <a:latin typeface="GHEA Grapalat"/>
                <a:ea typeface="Times New Roman" panose="02020603050405020304" pitchFamily="18" charset="0"/>
                <a:cs typeface="Tahoma" panose="020B0604030504040204" pitchFamily="34" charset="0"/>
              </a:rPr>
              <a:t>truth</a:t>
            </a:r>
            <a:endParaRPr lang="hy-AM" sz="2200" dirty="0">
              <a:solidFill>
                <a:prstClr val="black"/>
              </a:solidFill>
              <a:latin typeface="GHEA Grapalat"/>
              <a:ea typeface="Times New Roman" panose="02020603050405020304" pitchFamily="18" charset="0"/>
              <a:cs typeface="Tahoma" panose="020B0604030504040204" pitchFamily="34" charset="0"/>
            </a:endParaRPr>
          </a:p>
          <a:p>
            <a:pPr marL="566738" indent="-276225" algn="just" defTabSz="914400">
              <a:lnSpc>
                <a:spcPct val="100000"/>
              </a:lnSpc>
              <a:spcBef>
                <a:spcPts val="0"/>
              </a:spcBef>
            </a:pPr>
            <a:endParaRPr lang="hy-AM" sz="2200" dirty="0">
              <a:solidFill>
                <a:prstClr val="black"/>
              </a:solidFill>
              <a:latin typeface="GHEA Grapalat"/>
              <a:ea typeface="Times New Roman" panose="02020603050405020304" pitchFamily="18" charset="0"/>
              <a:cs typeface="Tahoma" panose="020B0604030504040204" pitchFamily="34" charset="0"/>
            </a:endParaRPr>
          </a:p>
          <a:p>
            <a:pPr marL="566738" indent="-276225" algn="just" defTabSz="914400">
              <a:lnSpc>
                <a:spcPct val="100000"/>
              </a:lnSpc>
              <a:spcBef>
                <a:spcPts val="0"/>
              </a:spcBef>
            </a:pPr>
            <a:r>
              <a:rPr lang="ru-RU" sz="2200" dirty="0" err="1">
                <a:solidFill>
                  <a:prstClr val="black"/>
                </a:solidFill>
                <a:latin typeface="GHEA Grapalat"/>
                <a:ea typeface="Times New Roman" panose="02020603050405020304" pitchFamily="18" charset="0"/>
                <a:cs typeface="Tahoma" panose="020B0604030504040204" pitchFamily="34" charset="0"/>
              </a:rPr>
              <a:t>Person’s</a:t>
            </a:r>
            <a:r>
              <a:rPr lang="ru-RU" sz="2200" dirty="0">
                <a:solidFill>
                  <a:prstClr val="black"/>
                </a:solidFill>
                <a:latin typeface="GHEA Grapalat"/>
                <a:ea typeface="Times New Roman" panose="02020603050405020304" pitchFamily="18" charset="0"/>
                <a:cs typeface="Tahoma" panose="020B0604030504040204" pitchFamily="34" charset="0"/>
              </a:rPr>
              <a:t> </a:t>
            </a:r>
            <a:r>
              <a:rPr lang="ru-RU" sz="2200" dirty="0" err="1">
                <a:solidFill>
                  <a:prstClr val="black"/>
                </a:solidFill>
                <a:latin typeface="GHEA Grapalat"/>
                <a:ea typeface="Times New Roman" panose="02020603050405020304" pitchFamily="18" charset="0"/>
                <a:cs typeface="Tahoma" panose="020B0604030504040204" pitchFamily="34" charset="0"/>
              </a:rPr>
              <a:t>self-perfection</a:t>
            </a:r>
            <a:r>
              <a:rPr lang="ru-RU" sz="2200" dirty="0">
                <a:solidFill>
                  <a:prstClr val="black"/>
                </a:solidFill>
                <a:latin typeface="GHEA Grapalat"/>
                <a:ea typeface="Times New Roman" panose="02020603050405020304" pitchFamily="18" charset="0"/>
                <a:cs typeface="Tahoma" panose="020B0604030504040204" pitchFamily="34" charset="0"/>
              </a:rPr>
              <a:t>/</a:t>
            </a:r>
            <a:r>
              <a:rPr lang="ru-RU" sz="2200" dirty="0" err="1">
                <a:solidFill>
                  <a:prstClr val="black"/>
                </a:solidFill>
                <a:latin typeface="GHEA Grapalat"/>
                <a:ea typeface="Times New Roman" panose="02020603050405020304" pitchFamily="18" charset="0"/>
                <a:cs typeface="Tahoma" panose="020B0604030504040204" pitchFamily="34" charset="0"/>
              </a:rPr>
              <a:t>self-realization</a:t>
            </a:r>
            <a:endParaRPr lang="hy-AM" sz="2200" dirty="0">
              <a:solidFill>
                <a:prstClr val="black"/>
              </a:solidFill>
              <a:latin typeface="GHEA Grapalat"/>
              <a:ea typeface="Times New Roman" panose="02020603050405020304" pitchFamily="18" charset="0"/>
              <a:cs typeface="Tahoma" panose="020B0604030504040204" pitchFamily="34" charset="0"/>
            </a:endParaRPr>
          </a:p>
          <a:p>
            <a:pPr marL="566738" indent="-276225" algn="just" defTabSz="914400">
              <a:lnSpc>
                <a:spcPct val="100000"/>
              </a:lnSpc>
              <a:spcBef>
                <a:spcPts val="0"/>
              </a:spcBef>
            </a:pPr>
            <a:r>
              <a:rPr lang="ru-RU" sz="2200" dirty="0" err="1">
                <a:solidFill>
                  <a:prstClr val="black"/>
                </a:solidFill>
                <a:latin typeface="GHEA Grapalat"/>
                <a:ea typeface="Times New Roman" panose="02020603050405020304" pitchFamily="18" charset="0"/>
                <a:cs typeface="Tahoma" panose="020B0604030504040204" pitchFamily="34" charset="0"/>
              </a:rPr>
              <a:t>Democratic</a:t>
            </a:r>
            <a:r>
              <a:rPr lang="ru-RU" sz="2200" dirty="0">
                <a:solidFill>
                  <a:prstClr val="black"/>
                </a:solidFill>
                <a:latin typeface="GHEA Grapalat"/>
                <a:ea typeface="Times New Roman" panose="02020603050405020304" pitchFamily="18" charset="0"/>
                <a:cs typeface="Tahoma" panose="020B0604030504040204" pitchFamily="34" charset="0"/>
              </a:rPr>
              <a:t> </a:t>
            </a:r>
            <a:r>
              <a:rPr lang="ru-RU" sz="2200" dirty="0" err="1">
                <a:solidFill>
                  <a:prstClr val="black"/>
                </a:solidFill>
                <a:latin typeface="GHEA Grapalat"/>
                <a:ea typeface="Times New Roman" panose="02020603050405020304" pitchFamily="18" charset="0"/>
                <a:cs typeface="Tahoma" panose="020B0604030504040204" pitchFamily="34" charset="0"/>
              </a:rPr>
              <a:t>self-regulation</a:t>
            </a:r>
            <a:r>
              <a:rPr lang="ru-RU" sz="2200" dirty="0">
                <a:solidFill>
                  <a:prstClr val="black"/>
                </a:solidFill>
                <a:latin typeface="GHEA Grapalat"/>
                <a:ea typeface="Times New Roman" panose="02020603050405020304" pitchFamily="18" charset="0"/>
                <a:cs typeface="Tahoma" panose="020B0604030504040204" pitchFamily="34" charset="0"/>
              </a:rPr>
              <a:t>/</a:t>
            </a:r>
            <a:r>
              <a:rPr lang="ru-RU" sz="2200" dirty="0" err="1">
                <a:solidFill>
                  <a:prstClr val="black"/>
                </a:solidFill>
                <a:latin typeface="GHEA Grapalat"/>
                <a:ea typeface="Times New Roman" panose="02020603050405020304" pitchFamily="18" charset="0"/>
                <a:cs typeface="Tahoma" panose="020B0604030504040204" pitchFamily="34" charset="0"/>
              </a:rPr>
              <a:t>control</a:t>
            </a:r>
            <a:endParaRPr lang="en-US" sz="2200" dirty="0">
              <a:solidFill>
                <a:prstClr val="black"/>
              </a:solidFill>
              <a:latin typeface="GHEA Grapalat"/>
              <a:cs typeface="Tahoma" panose="020B0604030504040204" pitchFamily="34" charset="0"/>
            </a:endParaRPr>
          </a:p>
          <a:p>
            <a:pPr marL="290513" indent="0" algn="ctr" defTabSz="914400">
              <a:lnSpc>
                <a:spcPct val="100000"/>
              </a:lnSpc>
              <a:spcBef>
                <a:spcPts val="0"/>
              </a:spcBef>
              <a:buNone/>
            </a:pPr>
            <a:endParaRPr lang="en-US" sz="2200" dirty="0">
              <a:solidFill>
                <a:prstClr val="black"/>
              </a:solidFill>
              <a:latin typeface="GHEA Grapalat"/>
              <a:cs typeface="Tahoma" panose="020B0604030504040204" pitchFamily="34" charset="0"/>
            </a:endParaRPr>
          </a:p>
          <a:p>
            <a:pPr marL="290513" indent="0" algn="ctr" defTabSz="914400">
              <a:lnSpc>
                <a:spcPct val="100000"/>
              </a:lnSpc>
              <a:spcBef>
                <a:spcPts val="0"/>
              </a:spcBef>
              <a:buNone/>
            </a:pPr>
            <a:r>
              <a:rPr lang="ru-RU" sz="2200" dirty="0" err="1">
                <a:solidFill>
                  <a:prstClr val="black"/>
                </a:solidFill>
                <a:latin typeface="GHEA Grapalat"/>
                <a:cs typeface="Tahoma" panose="020B0604030504040204" pitchFamily="34" charset="0"/>
              </a:rPr>
              <a:t>In</a:t>
            </a:r>
            <a:r>
              <a:rPr lang="ru-RU" sz="2200" dirty="0">
                <a:solidFill>
                  <a:prstClr val="black"/>
                </a:solidFill>
                <a:latin typeface="GHEA Grapalat"/>
                <a:cs typeface="Tahoma" panose="020B0604030504040204" pitchFamily="34" charset="0"/>
              </a:rPr>
              <a:t> </a:t>
            </a:r>
            <a:r>
              <a:rPr lang="ru-RU" sz="2200" dirty="0" err="1">
                <a:solidFill>
                  <a:prstClr val="black"/>
                </a:solidFill>
                <a:latin typeface="GHEA Grapalat"/>
                <a:cs typeface="Tahoma" panose="020B0604030504040204" pitchFamily="34" charset="0"/>
              </a:rPr>
              <a:t>case</a:t>
            </a:r>
            <a:r>
              <a:rPr lang="ru-RU" sz="2200" dirty="0">
                <a:solidFill>
                  <a:prstClr val="black"/>
                </a:solidFill>
                <a:latin typeface="GHEA Grapalat"/>
                <a:cs typeface="Tahoma" panose="020B0604030504040204" pitchFamily="34" charset="0"/>
              </a:rPr>
              <a:t> </a:t>
            </a:r>
            <a:r>
              <a:rPr lang="ru-RU" sz="2200" dirty="0" err="1">
                <a:solidFill>
                  <a:prstClr val="black"/>
                </a:solidFill>
                <a:latin typeface="GHEA Grapalat"/>
                <a:cs typeface="Tahoma" panose="020B0604030504040204" pitchFamily="34" charset="0"/>
              </a:rPr>
              <a:t>of</a:t>
            </a:r>
            <a:r>
              <a:rPr lang="ru-RU" sz="2200" dirty="0">
                <a:solidFill>
                  <a:prstClr val="black"/>
                </a:solidFill>
                <a:latin typeface="GHEA Grapalat"/>
                <a:cs typeface="Tahoma" panose="020B0604030504040204" pitchFamily="34" charset="0"/>
              </a:rPr>
              <a:t> </a:t>
            </a:r>
            <a:r>
              <a:rPr lang="ru-RU" sz="2200" dirty="0" err="1">
                <a:solidFill>
                  <a:prstClr val="black"/>
                </a:solidFill>
                <a:latin typeface="GHEA Grapalat"/>
                <a:cs typeface="Tahoma" panose="020B0604030504040204" pitchFamily="34" charset="0"/>
              </a:rPr>
              <a:t>attorney</a:t>
            </a:r>
            <a:r>
              <a:rPr lang="ru-RU" sz="2200" dirty="0">
                <a:solidFill>
                  <a:prstClr val="black"/>
                </a:solidFill>
                <a:latin typeface="GHEA Grapalat"/>
                <a:cs typeface="Tahoma" panose="020B0604030504040204" pitchFamily="34" charset="0"/>
              </a:rPr>
              <a:t>- </a:t>
            </a:r>
            <a:r>
              <a:rPr lang="ru-RU" sz="2200" dirty="0" err="1">
                <a:solidFill>
                  <a:prstClr val="black"/>
                </a:solidFill>
                <a:latin typeface="GHEA Grapalat"/>
                <a:cs typeface="Tahoma" panose="020B0604030504040204" pitchFamily="34" charset="0"/>
              </a:rPr>
              <a:t>means</a:t>
            </a:r>
            <a:r>
              <a:rPr lang="ru-RU" sz="2200" dirty="0">
                <a:solidFill>
                  <a:prstClr val="black"/>
                </a:solidFill>
                <a:latin typeface="GHEA Grapalat"/>
                <a:cs typeface="Tahoma" panose="020B0604030504040204" pitchFamily="34" charset="0"/>
              </a:rPr>
              <a:t> </a:t>
            </a:r>
            <a:r>
              <a:rPr lang="ru-RU" sz="2200" dirty="0" err="1">
                <a:solidFill>
                  <a:prstClr val="black"/>
                </a:solidFill>
                <a:latin typeface="GHEA Grapalat"/>
                <a:cs typeface="Tahoma" panose="020B0604030504040204" pitchFamily="34" charset="0"/>
              </a:rPr>
              <a:t>of</a:t>
            </a:r>
            <a:r>
              <a:rPr lang="ru-RU" sz="2200" dirty="0">
                <a:solidFill>
                  <a:prstClr val="black"/>
                </a:solidFill>
                <a:latin typeface="GHEA Grapalat"/>
                <a:cs typeface="Tahoma" panose="020B0604030504040204" pitchFamily="34" charset="0"/>
              </a:rPr>
              <a:t> </a:t>
            </a:r>
            <a:r>
              <a:rPr lang="ru-RU" sz="2200" dirty="0" err="1">
                <a:solidFill>
                  <a:prstClr val="black"/>
                </a:solidFill>
                <a:latin typeface="GHEA Grapalat"/>
                <a:cs typeface="Tahoma" panose="020B0604030504040204" pitchFamily="34" charset="0"/>
              </a:rPr>
              <a:t>client’s</a:t>
            </a:r>
            <a:r>
              <a:rPr lang="ru-RU" sz="2200" dirty="0">
                <a:solidFill>
                  <a:prstClr val="black"/>
                </a:solidFill>
                <a:latin typeface="GHEA Grapalat"/>
                <a:cs typeface="Tahoma" panose="020B0604030504040204" pitchFamily="34" charset="0"/>
              </a:rPr>
              <a:t> </a:t>
            </a:r>
            <a:r>
              <a:rPr lang="ru-RU" sz="2200" dirty="0" err="1">
                <a:solidFill>
                  <a:prstClr val="black"/>
                </a:solidFill>
                <a:latin typeface="GHEA Grapalat"/>
                <a:cs typeface="Tahoma" panose="020B0604030504040204" pitchFamily="34" charset="0"/>
              </a:rPr>
              <a:t>protection</a:t>
            </a:r>
            <a:endParaRPr lang="hy-AM" sz="2200" dirty="0">
              <a:solidFill>
                <a:prstClr val="black"/>
              </a:solidFill>
              <a:latin typeface="GHEA Grapalat"/>
              <a:cs typeface="Tahoma" panose="020B0604030504040204" pitchFamily="34" charset="0"/>
            </a:endParaRPr>
          </a:p>
          <a:p>
            <a:pPr marL="290513" indent="0" algn="ctr" defTabSz="914400">
              <a:lnSpc>
                <a:spcPct val="100000"/>
              </a:lnSpc>
              <a:spcBef>
                <a:spcPts val="0"/>
              </a:spcBef>
              <a:buNone/>
            </a:pPr>
            <a:endParaRPr lang="en-US" sz="2200" dirty="0">
              <a:solidFill>
                <a:prstClr val="black"/>
              </a:solidFill>
              <a:latin typeface="GHEA Grapalat"/>
              <a:cs typeface="Tahoma" panose="020B0604030504040204" pitchFamily="34" charset="0"/>
            </a:endParaRPr>
          </a:p>
          <a:p>
            <a:pPr marL="566738" lvl="3" indent="-276225">
              <a:lnSpc>
                <a:spcPct val="100000"/>
              </a:lnSpc>
              <a:spcBef>
                <a:spcPts val="0"/>
              </a:spcBef>
              <a:buNone/>
            </a:pPr>
            <a:endParaRPr lang="hy-AM" sz="2400" b="1" dirty="0">
              <a:solidFill>
                <a:srgbClr val="000000"/>
              </a:solidFill>
              <a:latin typeface="Sylfaen" panose="010A0502050306030303" pitchFamily="18" charset="0"/>
            </a:endParaRPr>
          </a:p>
        </p:txBody>
      </p:sp>
    </p:spTree>
    <p:extLst>
      <p:ext uri="{BB962C8B-B14F-4D97-AF65-F5344CB8AC3E}">
        <p14:creationId xmlns:p14="http://schemas.microsoft.com/office/powerpoint/2010/main" val="86768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85800"/>
          </a:xfrm>
          <a:solidFill>
            <a:schemeClr val="accent1">
              <a:lumMod val="20000"/>
              <a:lumOff val="80000"/>
            </a:schemeClr>
          </a:solidFill>
        </p:spPr>
        <p:txBody>
          <a:bodyPr>
            <a:noAutofit/>
          </a:bodyPr>
          <a:lstStyle/>
          <a:p>
            <a:pPr lvl="0" algn="ctr"/>
            <a:br>
              <a:rPr lang="en-US" sz="2800" dirty="0">
                <a:solidFill>
                  <a:prstClr val="black"/>
                </a:solidFill>
                <a:latin typeface="Arial AM" panose="020B0604020202020204" pitchFamily="34" charset="0"/>
              </a:rPr>
            </a:br>
            <a:r>
              <a:rPr lang="ru-RU" sz="2800" dirty="0" err="1">
                <a:solidFill>
                  <a:prstClr val="black"/>
                </a:solidFill>
                <a:latin typeface="Arial AM" panose="020B0604020202020204" pitchFamily="34" charset="0"/>
              </a:rPr>
              <a:t>Freedom</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of</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Speech</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as</a:t>
            </a:r>
            <a:r>
              <a:rPr lang="ru-RU" sz="2800" dirty="0">
                <a:solidFill>
                  <a:prstClr val="black"/>
                </a:solidFill>
                <a:latin typeface="Arial AM" panose="020B0604020202020204" pitchFamily="34" charset="0"/>
              </a:rPr>
              <a:t> a </a:t>
            </a:r>
            <a:r>
              <a:rPr lang="ru-RU" sz="2800" dirty="0" err="1">
                <a:solidFill>
                  <a:prstClr val="black"/>
                </a:solidFill>
                <a:latin typeface="Arial AM" panose="020B0604020202020204" pitchFamily="34" charset="0"/>
              </a:rPr>
              <a:t>means</a:t>
            </a:r>
            <a:br>
              <a:rPr lang="hy-AM" sz="2800" dirty="0">
                <a:solidFill>
                  <a:prstClr val="black"/>
                </a:solidFill>
              </a:rPr>
            </a:br>
            <a:endParaRPr lang="en-US" sz="2800" dirty="0"/>
          </a:p>
        </p:txBody>
      </p:sp>
      <p:sp>
        <p:nvSpPr>
          <p:cNvPr id="3" name="Content Placeholder 2"/>
          <p:cNvSpPr>
            <a:spLocks noGrp="1"/>
          </p:cNvSpPr>
          <p:nvPr>
            <p:ph idx="1"/>
          </p:nvPr>
        </p:nvSpPr>
        <p:spPr>
          <a:xfrm>
            <a:off x="533400" y="1066800"/>
            <a:ext cx="8001000" cy="5410200"/>
          </a:xfrm>
          <a:solidFill>
            <a:schemeClr val="bg1"/>
          </a:solidFill>
        </p:spPr>
        <p:txBody>
          <a:bodyPr>
            <a:normAutofit/>
          </a:bodyPr>
          <a:lstStyle/>
          <a:p>
            <a:pPr marL="0" marR="0" algn="just">
              <a:spcBef>
                <a:spcPts val="0"/>
              </a:spcBef>
              <a:spcAft>
                <a:spcPts val="0"/>
              </a:spcAft>
            </a:pPr>
            <a:endParaRPr lang="hy-AM" sz="2400" i="1" dirty="0">
              <a:latin typeface="GHEA Grapalat"/>
              <a:ea typeface="Times New Roman" panose="02020603050405020304" pitchFamily="18" charset="0"/>
              <a:cs typeface="Tahoma" panose="020B0604030504040204" pitchFamily="34" charset="0"/>
            </a:endParaRPr>
          </a:p>
          <a:p>
            <a:pPr marL="0" marR="0" algn="just">
              <a:spcBef>
                <a:spcPts val="0"/>
              </a:spcBef>
              <a:spcAft>
                <a:spcPts val="0"/>
              </a:spcAft>
            </a:pPr>
            <a:endParaRPr lang="hy-AM" sz="2400" i="1" dirty="0">
              <a:latin typeface="GHEA Grapalat"/>
              <a:ea typeface="Times New Roman" panose="02020603050405020304" pitchFamily="18" charset="0"/>
              <a:cs typeface="Tahoma" panose="020B0604030504040204" pitchFamily="34" charset="0"/>
            </a:endParaRPr>
          </a:p>
          <a:p>
            <a:pPr marL="0" marR="0" indent="0" algn="just">
              <a:spcBef>
                <a:spcPts val="0"/>
              </a:spcBef>
              <a:spcAft>
                <a:spcPts val="0"/>
              </a:spcAft>
              <a:buNone/>
            </a:pPr>
            <a:r>
              <a:rPr lang="ru-RU" sz="2200" i="1" dirty="0">
                <a:latin typeface="GHEA Grapalat"/>
                <a:ea typeface="Times New Roman" panose="02020603050405020304" pitchFamily="18" charset="0"/>
                <a:cs typeface="Tahoma" panose="020B0604030504040204" pitchFamily="34" charset="0"/>
              </a:rPr>
              <a:t>,,</a:t>
            </a:r>
            <a:r>
              <a:rPr lang="ru-RU" sz="2200" i="1" dirty="0" err="1">
                <a:latin typeface="GHEA Grapalat"/>
                <a:ea typeface="Times New Roman" panose="02020603050405020304" pitchFamily="18" charset="0"/>
                <a:cs typeface="Tahoma" panose="020B0604030504040204" pitchFamily="34" charset="0"/>
              </a:rPr>
              <a:t>The</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issue</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of</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the</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freedom</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of</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expression</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relates</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to</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the</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principle</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of</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freedom</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of</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legal</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profession</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which</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has</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decicive</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impact</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upon</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maint</a:t>
            </a:r>
            <a:r>
              <a:rPr lang="en-US" sz="2200" i="1" dirty="0">
                <a:latin typeface="GHEA Grapalat"/>
                <a:ea typeface="Times New Roman" panose="02020603050405020304" pitchFamily="18" charset="0"/>
                <a:cs typeface="Tahoma" panose="020B0604030504040204" pitchFamily="34" charset="0"/>
              </a:rPr>
              <a:t>e</a:t>
            </a:r>
            <a:r>
              <a:rPr lang="ru-RU" sz="2200" i="1" dirty="0" err="1">
                <a:latin typeface="GHEA Grapalat"/>
                <a:ea typeface="Times New Roman" panose="02020603050405020304" pitchFamily="18" charset="0"/>
                <a:cs typeface="Tahoma" panose="020B0604030504040204" pitchFamily="34" charset="0"/>
              </a:rPr>
              <a:t>nance</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of</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efficient</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administration</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of</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justice</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Only</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in</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exceptional</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cases</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the</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restriction</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of</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an</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attorney’s</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freedom</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of</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expression</a:t>
            </a:r>
            <a:r>
              <a:rPr lang="en-US" sz="2200" i="1" dirty="0">
                <a:latin typeface="GHEA Grapalat"/>
                <a:ea typeface="Times New Roman" panose="02020603050405020304" pitchFamily="18" charset="0"/>
                <a:cs typeface="Tahoma" panose="020B0604030504040204" pitchFamily="34" charset="0"/>
              </a:rPr>
              <a:t> </a:t>
            </a:r>
            <a:r>
              <a:rPr lang="ru-RU" sz="2200" i="1" dirty="0">
                <a:latin typeface="GHEA Grapalat"/>
                <a:ea typeface="Times New Roman" panose="02020603050405020304" pitchFamily="18" charset="0"/>
                <a:cs typeface="Tahoma" panose="020B0604030504040204" pitchFamily="34" charset="0"/>
              </a:rPr>
              <a:t>(</a:t>
            </a:r>
            <a:r>
              <a:rPr lang="ru-RU" sz="2200" i="1" dirty="0" err="1">
                <a:latin typeface="GHEA Grapalat"/>
                <a:ea typeface="Times New Roman" panose="02020603050405020304" pitchFamily="18" charset="0"/>
                <a:cs typeface="Tahoma" panose="020B0604030504040204" pitchFamily="34" charset="0"/>
              </a:rPr>
              <a:t>even</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if</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the</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criminal</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liability</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is</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mild</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may</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be</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regarded</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as</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necessary</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in</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the</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democratic</a:t>
            </a:r>
            <a:r>
              <a:rPr lang="ru-RU" sz="2200" i="1" dirty="0">
                <a:latin typeface="GHEA Grapalat"/>
                <a:ea typeface="Times New Roman" panose="02020603050405020304" pitchFamily="18" charset="0"/>
                <a:cs typeface="Tahoma" panose="020B0604030504040204" pitchFamily="34" charset="0"/>
              </a:rPr>
              <a:t> </a:t>
            </a:r>
            <a:r>
              <a:rPr lang="ru-RU" sz="2200" i="1" dirty="0" err="1">
                <a:latin typeface="GHEA Grapalat"/>
                <a:ea typeface="Times New Roman" panose="02020603050405020304" pitchFamily="18" charset="0"/>
                <a:cs typeface="Tahoma" panose="020B0604030504040204" pitchFamily="34" charset="0"/>
              </a:rPr>
              <a:t>society</a:t>
            </a:r>
            <a:r>
              <a:rPr lang="ru-RU" sz="2200" i="1" dirty="0">
                <a:latin typeface="GHEA Grapalat"/>
                <a:ea typeface="Times New Roman" panose="02020603050405020304" pitchFamily="18" charset="0"/>
                <a:cs typeface="Tahoma" panose="020B0604030504040204" pitchFamily="34" charset="0"/>
              </a:rPr>
              <a:t>. </a:t>
            </a:r>
            <a:endParaRPr lang="hy-AM" sz="1600" dirty="0">
              <a:solidFill>
                <a:srgbClr val="000000"/>
              </a:solidFill>
              <a:latin typeface="GHEA Grapalat"/>
              <a:ea typeface="Times New Roman" panose="02020603050405020304" pitchFamily="18" charset="0"/>
              <a:cs typeface="Calibri" panose="020F0502020204030204" pitchFamily="34" charset="0"/>
            </a:endParaRPr>
          </a:p>
          <a:p>
            <a:pPr marL="0" marR="0" algn="just">
              <a:spcBef>
                <a:spcPts val="0"/>
              </a:spcBef>
              <a:spcAft>
                <a:spcPts val="0"/>
              </a:spcAft>
            </a:pPr>
            <a:r>
              <a:rPr lang="ru-RU" sz="1800" b="1" dirty="0" err="1">
                <a:solidFill>
                  <a:schemeClr val="accent1">
                    <a:lumMod val="75000"/>
                  </a:schemeClr>
                </a:solidFill>
                <a:latin typeface="GHEA Grapalat"/>
                <a:ea typeface="Times New Roman" panose="02020603050405020304" pitchFamily="18" charset="0"/>
                <a:cs typeface="Calibri" panose="020F0502020204030204" pitchFamily="34" charset="0"/>
              </a:rPr>
              <a:t>Maurice</a:t>
            </a:r>
            <a:r>
              <a:rPr lang="ru-RU" sz="1800" b="1" dirty="0">
                <a:solidFill>
                  <a:schemeClr val="accent1">
                    <a:lumMod val="75000"/>
                  </a:schemeClr>
                </a:solidFill>
                <a:latin typeface="GHEA Grapalat"/>
                <a:ea typeface="Times New Roman" panose="02020603050405020304" pitchFamily="18" charset="0"/>
                <a:cs typeface="Calibri" panose="020F0502020204030204" pitchFamily="34" charset="0"/>
              </a:rPr>
              <a:t> </a:t>
            </a:r>
            <a:r>
              <a:rPr lang="ru-RU" sz="1800" b="1" dirty="0" err="1">
                <a:solidFill>
                  <a:schemeClr val="accent1">
                    <a:lumMod val="75000"/>
                  </a:schemeClr>
                </a:solidFill>
                <a:latin typeface="GHEA Grapalat"/>
                <a:ea typeface="Times New Roman" panose="02020603050405020304" pitchFamily="18" charset="0"/>
                <a:cs typeface="Calibri" panose="020F0502020204030204" pitchFamily="34" charset="0"/>
              </a:rPr>
              <a:t>against</a:t>
            </a:r>
            <a:r>
              <a:rPr lang="ru-RU" sz="1800" b="1" dirty="0">
                <a:solidFill>
                  <a:schemeClr val="accent1">
                    <a:lumMod val="75000"/>
                  </a:schemeClr>
                </a:solidFill>
                <a:latin typeface="GHEA Grapalat"/>
                <a:ea typeface="Times New Roman" panose="02020603050405020304" pitchFamily="18" charset="0"/>
                <a:cs typeface="Calibri" panose="020F0502020204030204" pitchFamily="34" charset="0"/>
              </a:rPr>
              <a:t> </a:t>
            </a:r>
            <a:r>
              <a:rPr lang="ru-RU" sz="1800" b="1" dirty="0" err="1">
                <a:solidFill>
                  <a:schemeClr val="accent1">
                    <a:lumMod val="75000"/>
                  </a:schemeClr>
                </a:solidFill>
                <a:latin typeface="GHEA Grapalat"/>
                <a:ea typeface="Times New Roman" panose="02020603050405020304" pitchFamily="18" charset="0"/>
                <a:cs typeface="Calibri" panose="020F0502020204030204" pitchFamily="34" charset="0"/>
              </a:rPr>
              <a:t>France</a:t>
            </a:r>
            <a:r>
              <a:rPr lang="hy-AM" sz="1800" b="1" dirty="0">
                <a:solidFill>
                  <a:schemeClr val="accent1">
                    <a:lumMod val="75000"/>
                  </a:schemeClr>
                </a:solidFill>
                <a:latin typeface="GHEA Grapalat"/>
                <a:ea typeface="Times New Roman" panose="02020603050405020304" pitchFamily="18" charset="0"/>
                <a:cs typeface="Calibri" panose="020F0502020204030204" pitchFamily="34" charset="0"/>
              </a:rPr>
              <a:t> </a:t>
            </a:r>
            <a:r>
              <a:rPr lang="en-US" sz="1800" dirty="0">
                <a:solidFill>
                  <a:schemeClr val="accent1">
                    <a:lumMod val="75000"/>
                  </a:schemeClr>
                </a:solidFill>
                <a:latin typeface="GHEA Grapalat"/>
                <a:ea typeface="Times New Roman" panose="02020603050405020304" pitchFamily="18" charset="0"/>
                <a:cs typeface="Calibri" panose="020F0502020204030204" pitchFamily="34" charset="0"/>
              </a:rPr>
              <a:t>§ 135,  </a:t>
            </a:r>
            <a:endParaRPr lang="en-US" sz="18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58737" lvl="3" indent="0">
              <a:lnSpc>
                <a:spcPct val="100000"/>
              </a:lnSpc>
              <a:spcBef>
                <a:spcPts val="0"/>
              </a:spcBef>
              <a:buNone/>
            </a:pPr>
            <a:endParaRPr lang="hy-AM" sz="2400" b="1" dirty="0">
              <a:solidFill>
                <a:srgbClr val="000000"/>
              </a:solidFill>
              <a:latin typeface="Sylfaen" panose="010A0502050306030303" pitchFamily="18" charset="0"/>
            </a:endParaRPr>
          </a:p>
          <a:p>
            <a:pPr marL="566738" lvl="3" indent="-276225">
              <a:lnSpc>
                <a:spcPct val="100000"/>
              </a:lnSpc>
              <a:spcBef>
                <a:spcPts val="0"/>
              </a:spcBef>
              <a:buNone/>
            </a:pPr>
            <a:endParaRPr lang="hy-AM" sz="2400" b="1" dirty="0">
              <a:solidFill>
                <a:srgbClr val="000000"/>
              </a:solidFill>
              <a:latin typeface="Sylfaen" panose="010A0502050306030303" pitchFamily="18" charset="0"/>
            </a:endParaRPr>
          </a:p>
        </p:txBody>
      </p:sp>
    </p:spTree>
    <p:extLst>
      <p:ext uri="{BB962C8B-B14F-4D97-AF65-F5344CB8AC3E}">
        <p14:creationId xmlns:p14="http://schemas.microsoft.com/office/powerpoint/2010/main" val="1003602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063"/>
            <a:ext cx="8458200" cy="685800"/>
          </a:xfrm>
          <a:solidFill>
            <a:schemeClr val="accent1">
              <a:lumMod val="20000"/>
              <a:lumOff val="80000"/>
            </a:schemeClr>
          </a:solidFill>
        </p:spPr>
        <p:txBody>
          <a:bodyPr>
            <a:noAutofit/>
          </a:bodyPr>
          <a:lstStyle/>
          <a:p>
            <a:pPr lvl="0" algn="ctr"/>
            <a:br>
              <a:rPr lang="en-US" sz="2800" dirty="0">
                <a:solidFill>
                  <a:prstClr val="black"/>
                </a:solidFill>
                <a:latin typeface="Arial AM" panose="020B0604020202020204" pitchFamily="34" charset="0"/>
              </a:rPr>
            </a:br>
            <a:r>
              <a:rPr lang="en-US" sz="2800" dirty="0">
                <a:solidFill>
                  <a:prstClr val="black"/>
                </a:solidFill>
                <a:latin typeface="Arial AM" panose="020B0604020202020204" pitchFamily="34" charset="0"/>
              </a:rPr>
              <a:t>CCBE</a:t>
            </a:r>
            <a:br>
              <a:rPr lang="hy-AM" sz="2800" dirty="0">
                <a:solidFill>
                  <a:prstClr val="black"/>
                </a:solidFill>
              </a:rPr>
            </a:br>
            <a:endParaRPr lang="en-US" sz="2800" dirty="0"/>
          </a:p>
        </p:txBody>
      </p:sp>
      <p:sp>
        <p:nvSpPr>
          <p:cNvPr id="3" name="Content Placeholder 2"/>
          <p:cNvSpPr>
            <a:spLocks noGrp="1"/>
          </p:cNvSpPr>
          <p:nvPr>
            <p:ph idx="1"/>
          </p:nvPr>
        </p:nvSpPr>
        <p:spPr>
          <a:xfrm>
            <a:off x="533400" y="1600200"/>
            <a:ext cx="7772400" cy="4876800"/>
          </a:xfrm>
          <a:solidFill>
            <a:schemeClr val="bg1"/>
          </a:solidFill>
        </p:spPr>
        <p:txBody>
          <a:bodyPr>
            <a:normAutofit/>
          </a:bodyPr>
          <a:lstStyle/>
          <a:p>
            <a:pPr marL="0" marR="0" algn="just">
              <a:spcBef>
                <a:spcPts val="0"/>
              </a:spcBef>
              <a:spcAft>
                <a:spcPts val="0"/>
              </a:spcAft>
            </a:pPr>
            <a:endParaRPr lang="hy-AM" sz="2400" i="1" dirty="0">
              <a:latin typeface="GHEA Grapalat"/>
              <a:ea typeface="Times New Roman" panose="02020603050405020304" pitchFamily="18" charset="0"/>
              <a:cs typeface="Tahoma" panose="020B0604030504040204" pitchFamily="34" charset="0"/>
            </a:endParaRPr>
          </a:p>
          <a:p>
            <a:pPr marL="0" marR="0" indent="0" algn="just">
              <a:spcBef>
                <a:spcPts val="0"/>
              </a:spcBef>
              <a:spcAft>
                <a:spcPts val="0"/>
              </a:spcAft>
              <a:buNone/>
            </a:pPr>
            <a:r>
              <a:rPr lang="ru-RU" sz="2400" i="1" dirty="0" err="1">
                <a:latin typeface="GHEA Grapalat"/>
                <a:ea typeface="Times New Roman" panose="02020603050405020304" pitchFamily="18" charset="0"/>
                <a:cs typeface="Tahoma" panose="020B0604030504040204" pitchFamily="34" charset="0"/>
              </a:rPr>
              <a:t>From</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the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moment</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when</a:t>
            </a:r>
            <a:r>
              <a:rPr lang="ru-RU" sz="2400" i="1" dirty="0">
                <a:latin typeface="GHEA Grapalat"/>
                <a:ea typeface="Times New Roman" panose="02020603050405020304" pitchFamily="18" charset="0"/>
                <a:cs typeface="Tahoma" panose="020B0604030504040204" pitchFamily="34" charset="0"/>
              </a:rPr>
              <a:t> a </a:t>
            </a:r>
            <a:r>
              <a:rPr lang="ru-RU" sz="2400" i="1" dirty="0" err="1">
                <a:latin typeface="GHEA Grapalat"/>
                <a:ea typeface="Times New Roman" panose="02020603050405020304" pitchFamily="18" charset="0"/>
                <a:cs typeface="Tahoma" panose="020B0604030504040204" pitchFamily="34" charset="0"/>
              </a:rPr>
              <a:t>case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attracts</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attention</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of</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media</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and</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especially</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when</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crucial</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state-related</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issues</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are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at</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stake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in</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some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cases</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the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rights</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to</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defense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may</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be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effectively</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protected</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only</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via</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public</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statement</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even</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is</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the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statement</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is</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made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in</a:t>
            </a:r>
            <a:r>
              <a:rPr lang="ru-RU" sz="2400" i="1" dirty="0">
                <a:latin typeface="GHEA Grapalat"/>
                <a:ea typeface="Times New Roman" panose="02020603050405020304" pitchFamily="18" charset="0"/>
                <a:cs typeface="Tahoma" panose="020B0604030504040204" pitchFamily="34" charset="0"/>
              </a:rPr>
              <a:t> a </a:t>
            </a:r>
            <a:r>
              <a:rPr lang="ru-RU" sz="2400" i="1" dirty="0" err="1">
                <a:latin typeface="GHEA Grapalat"/>
                <a:ea typeface="Times New Roman" panose="02020603050405020304" pitchFamily="18" charset="0"/>
                <a:cs typeface="Tahoma" panose="020B0604030504040204" pitchFamily="34" charset="0"/>
              </a:rPr>
              <a:t>loud</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manner</a:t>
            </a:r>
            <a:r>
              <a:rPr lang="ru-RU" sz="2400" i="1" dirty="0">
                <a:latin typeface="GHEA Grapalat"/>
                <a:ea typeface="Times New Roman" panose="02020603050405020304" pitchFamily="18" charset="0"/>
                <a:cs typeface="Tahoma" panose="020B0604030504040204" pitchFamily="34" charset="0"/>
              </a:rPr>
              <a:t>. </a:t>
            </a:r>
            <a:endParaRPr lang="hy-AM" sz="1600" dirty="0">
              <a:solidFill>
                <a:srgbClr val="000000"/>
              </a:solidFill>
              <a:latin typeface="GHEA Grapalat"/>
              <a:ea typeface="Times New Roman" panose="02020603050405020304" pitchFamily="18" charset="0"/>
              <a:cs typeface="Calibri" panose="020F0502020204030204" pitchFamily="34" charset="0"/>
            </a:endParaRPr>
          </a:p>
          <a:p>
            <a:pPr marL="0" marR="0" algn="just">
              <a:spcBef>
                <a:spcPts val="0"/>
              </a:spcBef>
              <a:spcAft>
                <a:spcPts val="0"/>
              </a:spcAft>
            </a:pPr>
            <a:r>
              <a:rPr lang="ru-RU" sz="1800" b="1" dirty="0" err="1">
                <a:solidFill>
                  <a:schemeClr val="accent1">
                    <a:lumMod val="75000"/>
                  </a:schemeClr>
                </a:solidFill>
                <a:latin typeface="GHEA Grapalat"/>
                <a:ea typeface="Times New Roman" panose="02020603050405020304" pitchFamily="18" charset="0"/>
                <a:cs typeface="Calibri" panose="020F0502020204030204" pitchFamily="34" charset="0"/>
              </a:rPr>
              <a:t>Maurice</a:t>
            </a:r>
            <a:r>
              <a:rPr lang="ru-RU" sz="1800" b="1" dirty="0">
                <a:solidFill>
                  <a:schemeClr val="accent1">
                    <a:lumMod val="75000"/>
                  </a:schemeClr>
                </a:solidFill>
                <a:latin typeface="GHEA Grapalat"/>
                <a:ea typeface="Times New Roman" panose="02020603050405020304" pitchFamily="18" charset="0"/>
                <a:cs typeface="Calibri" panose="020F0502020204030204" pitchFamily="34" charset="0"/>
              </a:rPr>
              <a:t> </a:t>
            </a:r>
            <a:r>
              <a:rPr lang="ru-RU" sz="1800" b="1" dirty="0" err="1">
                <a:solidFill>
                  <a:schemeClr val="accent1">
                    <a:lumMod val="75000"/>
                  </a:schemeClr>
                </a:solidFill>
                <a:latin typeface="GHEA Grapalat"/>
                <a:ea typeface="Times New Roman" panose="02020603050405020304" pitchFamily="18" charset="0"/>
                <a:cs typeface="Calibri" panose="020F0502020204030204" pitchFamily="34" charset="0"/>
              </a:rPr>
              <a:t>against</a:t>
            </a:r>
            <a:r>
              <a:rPr lang="ru-RU" sz="1800" b="1" dirty="0">
                <a:solidFill>
                  <a:schemeClr val="accent1">
                    <a:lumMod val="75000"/>
                  </a:schemeClr>
                </a:solidFill>
                <a:latin typeface="GHEA Grapalat"/>
                <a:ea typeface="Times New Roman" panose="02020603050405020304" pitchFamily="18" charset="0"/>
                <a:cs typeface="Calibri" panose="020F0502020204030204" pitchFamily="34" charset="0"/>
              </a:rPr>
              <a:t> </a:t>
            </a:r>
            <a:r>
              <a:rPr lang="ru-RU" sz="1800" b="1" dirty="0" err="1">
                <a:solidFill>
                  <a:schemeClr val="accent1">
                    <a:lumMod val="75000"/>
                  </a:schemeClr>
                </a:solidFill>
                <a:latin typeface="GHEA Grapalat"/>
                <a:ea typeface="Times New Roman" panose="02020603050405020304" pitchFamily="18" charset="0"/>
                <a:cs typeface="Calibri" panose="020F0502020204030204" pitchFamily="34" charset="0"/>
              </a:rPr>
              <a:t>France</a:t>
            </a:r>
            <a:r>
              <a:rPr lang="en-US" sz="1800" dirty="0">
                <a:solidFill>
                  <a:schemeClr val="accent1">
                    <a:lumMod val="75000"/>
                  </a:schemeClr>
                </a:solidFill>
                <a:latin typeface="GHEA Grapalat"/>
                <a:ea typeface="Times New Roman" panose="02020603050405020304" pitchFamily="18" charset="0"/>
                <a:cs typeface="Calibri" panose="020F0502020204030204" pitchFamily="34" charset="0"/>
              </a:rPr>
              <a:t> § 117,  </a:t>
            </a:r>
            <a:endParaRPr lang="en-US" sz="18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58737" lvl="3" indent="0">
              <a:lnSpc>
                <a:spcPct val="100000"/>
              </a:lnSpc>
              <a:spcBef>
                <a:spcPts val="0"/>
              </a:spcBef>
              <a:buNone/>
            </a:pPr>
            <a:endParaRPr lang="hy-AM" sz="2400" b="1" dirty="0">
              <a:solidFill>
                <a:srgbClr val="000000"/>
              </a:solidFill>
              <a:latin typeface="Sylfaen" panose="010A0502050306030303" pitchFamily="18" charset="0"/>
            </a:endParaRPr>
          </a:p>
          <a:p>
            <a:pPr marL="566738" lvl="3" indent="-276225">
              <a:lnSpc>
                <a:spcPct val="100000"/>
              </a:lnSpc>
              <a:spcBef>
                <a:spcPts val="0"/>
              </a:spcBef>
              <a:buNone/>
            </a:pPr>
            <a:endParaRPr lang="hy-AM" sz="2400" b="1" dirty="0">
              <a:solidFill>
                <a:srgbClr val="000000"/>
              </a:solidFill>
              <a:latin typeface="Sylfaen" panose="010A0502050306030303" pitchFamily="18" charset="0"/>
            </a:endParaRPr>
          </a:p>
        </p:txBody>
      </p:sp>
    </p:spTree>
    <p:extLst>
      <p:ext uri="{BB962C8B-B14F-4D97-AF65-F5344CB8AC3E}">
        <p14:creationId xmlns:p14="http://schemas.microsoft.com/office/powerpoint/2010/main" val="3763744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063"/>
            <a:ext cx="8458200" cy="685800"/>
          </a:xfrm>
          <a:solidFill>
            <a:schemeClr val="accent1">
              <a:lumMod val="20000"/>
              <a:lumOff val="80000"/>
            </a:schemeClr>
          </a:solidFill>
        </p:spPr>
        <p:txBody>
          <a:bodyPr>
            <a:noAutofit/>
          </a:bodyPr>
          <a:lstStyle/>
          <a:p>
            <a:pPr lvl="0" algn="ctr"/>
            <a:br>
              <a:rPr lang="en-US" sz="2800" dirty="0">
                <a:solidFill>
                  <a:prstClr val="black"/>
                </a:solidFill>
                <a:latin typeface="Arial AM" panose="020B0604020202020204" pitchFamily="34" charset="0"/>
              </a:rPr>
            </a:br>
            <a:r>
              <a:rPr lang="en-US" sz="2800" dirty="0">
                <a:solidFill>
                  <a:prstClr val="black"/>
                </a:solidFill>
                <a:latin typeface="Arial AM" panose="020B0604020202020204" pitchFamily="34" charset="0"/>
              </a:rPr>
              <a:t>CCBE</a:t>
            </a:r>
            <a:br>
              <a:rPr lang="hy-AM" sz="2800" dirty="0">
                <a:solidFill>
                  <a:prstClr val="black"/>
                </a:solidFill>
              </a:rPr>
            </a:br>
            <a:endParaRPr lang="en-US" sz="2800" dirty="0"/>
          </a:p>
        </p:txBody>
      </p:sp>
      <p:sp>
        <p:nvSpPr>
          <p:cNvPr id="3" name="Content Placeholder 2"/>
          <p:cNvSpPr>
            <a:spLocks noGrp="1"/>
          </p:cNvSpPr>
          <p:nvPr>
            <p:ph idx="1"/>
          </p:nvPr>
        </p:nvSpPr>
        <p:spPr>
          <a:xfrm>
            <a:off x="533400" y="1066800"/>
            <a:ext cx="7772400" cy="4876800"/>
          </a:xfrm>
          <a:solidFill>
            <a:schemeClr val="bg1"/>
          </a:solidFill>
        </p:spPr>
        <p:txBody>
          <a:bodyPr>
            <a:normAutofit/>
          </a:bodyPr>
          <a:lstStyle/>
          <a:p>
            <a:pPr marL="0" marR="0" algn="just">
              <a:spcBef>
                <a:spcPts val="0"/>
              </a:spcBef>
              <a:spcAft>
                <a:spcPts val="0"/>
              </a:spcAft>
            </a:pPr>
            <a:endParaRPr lang="en-US" sz="2400" i="1" dirty="0">
              <a:latin typeface="GHEA Grapalat"/>
              <a:ea typeface="Times New Roman" panose="02020603050405020304" pitchFamily="18" charset="0"/>
              <a:cs typeface="Tahoma" panose="020B0604030504040204" pitchFamily="34" charset="0"/>
            </a:endParaRPr>
          </a:p>
          <a:p>
            <a:pPr marL="0" marR="0" algn="just">
              <a:spcBef>
                <a:spcPts val="0"/>
              </a:spcBef>
              <a:spcAft>
                <a:spcPts val="0"/>
              </a:spcAft>
            </a:pPr>
            <a:endParaRPr lang="en-US" sz="2400" i="1" dirty="0">
              <a:latin typeface="GHEA Grapalat"/>
              <a:ea typeface="Times New Roman" panose="02020603050405020304" pitchFamily="18" charset="0"/>
              <a:cs typeface="Tahoma" panose="020B0604030504040204" pitchFamily="34" charset="0"/>
            </a:endParaRPr>
          </a:p>
          <a:p>
            <a:pPr marL="0" marR="0" indent="0" algn="just">
              <a:spcBef>
                <a:spcPts val="0"/>
              </a:spcBef>
              <a:spcAft>
                <a:spcPts val="0"/>
              </a:spcAft>
              <a:buNone/>
            </a:pPr>
            <a:r>
              <a:rPr lang="ru-RU" sz="2400" i="1" dirty="0" err="1">
                <a:latin typeface="GHEA Grapalat"/>
                <a:ea typeface="Times New Roman" panose="02020603050405020304" pitchFamily="18" charset="0"/>
                <a:cs typeface="Tahoma" panose="020B0604030504040204" pitchFamily="34" charset="0"/>
              </a:rPr>
              <a:t>As</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the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facts</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of</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the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case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concern</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the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freedom</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of</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expression</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outside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of</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the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courtroom</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in</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the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context</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of</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restrictions</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of</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this</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right</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it</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should</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be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taken</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into</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consideration</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that</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in</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sensitive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and</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prominent</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cases</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where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important</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state-related</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issued</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are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being</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decided</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sometimes</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attorneys</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have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no</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other</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choice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but</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to</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make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public</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statements</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to</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voice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their</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concerns</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about</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obstacles</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of</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proper</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administration</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of</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the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proceeding</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In</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such</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cases</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attorneys</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shall</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enjoy</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the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same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scope</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of</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freedom</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of</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expression</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and</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speech</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as</a:t>
            </a:r>
            <a:r>
              <a:rPr lang="ru-RU" sz="2400" i="1" dirty="0">
                <a:latin typeface="GHEA Grapalat"/>
                <a:ea typeface="Times New Roman" panose="02020603050405020304" pitchFamily="18" charset="0"/>
                <a:cs typeface="Tahoma" panose="020B0604030504040204" pitchFamily="34" charset="0"/>
              </a:rPr>
              <a:t> </a:t>
            </a:r>
            <a:r>
              <a:rPr lang="ru-RU" sz="2400" i="1" dirty="0" err="1">
                <a:latin typeface="GHEA Grapalat"/>
                <a:ea typeface="Times New Roman" panose="02020603050405020304" pitchFamily="18" charset="0"/>
                <a:cs typeface="Tahoma" panose="020B0604030504040204" pitchFamily="34" charset="0"/>
              </a:rPr>
              <a:t>journalists</a:t>
            </a:r>
            <a:r>
              <a:rPr lang="ru-RU" sz="2400" i="1" dirty="0">
                <a:latin typeface="GHEA Grapalat"/>
                <a:ea typeface="Times New Roman" panose="02020603050405020304" pitchFamily="18" charset="0"/>
                <a:cs typeface="Tahoma" panose="020B0604030504040204" pitchFamily="34" charset="0"/>
              </a:rPr>
              <a:t> </a:t>
            </a:r>
            <a:r>
              <a:rPr lang="en-US" sz="2400" i="1" dirty="0">
                <a:latin typeface="GHEA Grapalat"/>
                <a:ea typeface="Times New Roman" panose="02020603050405020304" pitchFamily="18" charset="0"/>
                <a:cs typeface="Tahoma" panose="020B0604030504040204" pitchFamily="34" charset="0"/>
              </a:rPr>
              <a:t>do</a:t>
            </a:r>
            <a:r>
              <a:rPr lang="ru-RU" sz="2400" i="1" dirty="0">
                <a:latin typeface="GHEA Grapalat"/>
                <a:ea typeface="Times New Roman" panose="02020603050405020304" pitchFamily="18" charset="0"/>
                <a:cs typeface="Tahoma" panose="020B0604030504040204" pitchFamily="34" charset="0"/>
              </a:rPr>
              <a:t>. </a:t>
            </a:r>
            <a:endParaRPr lang="hy-AM" sz="1600" dirty="0">
              <a:solidFill>
                <a:srgbClr val="000000"/>
              </a:solidFill>
              <a:latin typeface="GHEA Grapalat"/>
              <a:ea typeface="Times New Roman" panose="02020603050405020304" pitchFamily="18" charset="0"/>
              <a:cs typeface="Calibri" panose="020F0502020204030204" pitchFamily="34" charset="0"/>
            </a:endParaRPr>
          </a:p>
          <a:p>
            <a:pPr marL="0" marR="0" algn="just">
              <a:spcBef>
                <a:spcPts val="0"/>
              </a:spcBef>
              <a:spcAft>
                <a:spcPts val="0"/>
              </a:spcAft>
            </a:pPr>
            <a:r>
              <a:rPr lang="ru-RU" sz="1800" b="1" dirty="0" err="1">
                <a:solidFill>
                  <a:schemeClr val="accent1">
                    <a:lumMod val="75000"/>
                  </a:schemeClr>
                </a:solidFill>
                <a:latin typeface="GHEA Grapalat"/>
                <a:ea typeface="Times New Roman" panose="02020603050405020304" pitchFamily="18" charset="0"/>
                <a:cs typeface="Calibri" panose="020F0502020204030204" pitchFamily="34" charset="0"/>
              </a:rPr>
              <a:t>Maurice</a:t>
            </a:r>
            <a:r>
              <a:rPr lang="ru-RU" sz="1800" b="1" dirty="0">
                <a:solidFill>
                  <a:schemeClr val="accent1">
                    <a:lumMod val="75000"/>
                  </a:schemeClr>
                </a:solidFill>
                <a:latin typeface="GHEA Grapalat"/>
                <a:ea typeface="Times New Roman" panose="02020603050405020304" pitchFamily="18" charset="0"/>
                <a:cs typeface="Calibri" panose="020F0502020204030204" pitchFamily="34" charset="0"/>
              </a:rPr>
              <a:t> </a:t>
            </a:r>
            <a:r>
              <a:rPr lang="ru-RU" sz="1800" b="1" dirty="0" err="1">
                <a:solidFill>
                  <a:schemeClr val="accent1">
                    <a:lumMod val="75000"/>
                  </a:schemeClr>
                </a:solidFill>
                <a:latin typeface="GHEA Grapalat"/>
                <a:ea typeface="Times New Roman" panose="02020603050405020304" pitchFamily="18" charset="0"/>
                <a:cs typeface="Calibri" panose="020F0502020204030204" pitchFamily="34" charset="0"/>
              </a:rPr>
              <a:t>against</a:t>
            </a:r>
            <a:r>
              <a:rPr lang="ru-RU" sz="1800" b="1" dirty="0">
                <a:solidFill>
                  <a:schemeClr val="accent1">
                    <a:lumMod val="75000"/>
                  </a:schemeClr>
                </a:solidFill>
                <a:latin typeface="GHEA Grapalat"/>
                <a:ea typeface="Times New Roman" panose="02020603050405020304" pitchFamily="18" charset="0"/>
                <a:cs typeface="Calibri" panose="020F0502020204030204" pitchFamily="34" charset="0"/>
              </a:rPr>
              <a:t> </a:t>
            </a:r>
            <a:r>
              <a:rPr lang="ru-RU" sz="1800" b="1" dirty="0" err="1">
                <a:solidFill>
                  <a:schemeClr val="accent1">
                    <a:lumMod val="75000"/>
                  </a:schemeClr>
                </a:solidFill>
                <a:latin typeface="GHEA Grapalat"/>
                <a:ea typeface="Times New Roman" panose="02020603050405020304" pitchFamily="18" charset="0"/>
                <a:cs typeface="Calibri" panose="020F0502020204030204" pitchFamily="34" charset="0"/>
              </a:rPr>
              <a:t>France</a:t>
            </a:r>
            <a:r>
              <a:rPr lang="en-US" sz="1800" dirty="0">
                <a:solidFill>
                  <a:schemeClr val="accent1">
                    <a:lumMod val="75000"/>
                  </a:schemeClr>
                </a:solidFill>
                <a:latin typeface="GHEA Grapalat"/>
                <a:ea typeface="Times New Roman" panose="02020603050405020304" pitchFamily="18" charset="0"/>
                <a:cs typeface="Calibri" panose="020F0502020204030204" pitchFamily="34" charset="0"/>
              </a:rPr>
              <a:t> §116,  </a:t>
            </a:r>
            <a:endParaRPr lang="en-US" sz="18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58737" lvl="3" indent="0">
              <a:lnSpc>
                <a:spcPct val="100000"/>
              </a:lnSpc>
              <a:spcBef>
                <a:spcPts val="0"/>
              </a:spcBef>
              <a:buNone/>
            </a:pPr>
            <a:endParaRPr lang="hy-AM" sz="2400" b="1" dirty="0">
              <a:solidFill>
                <a:srgbClr val="000000"/>
              </a:solidFill>
              <a:latin typeface="Sylfaen" panose="010A0502050306030303" pitchFamily="18" charset="0"/>
            </a:endParaRPr>
          </a:p>
        </p:txBody>
      </p:sp>
    </p:spTree>
    <p:extLst>
      <p:ext uri="{BB962C8B-B14F-4D97-AF65-F5344CB8AC3E}">
        <p14:creationId xmlns:p14="http://schemas.microsoft.com/office/powerpoint/2010/main" val="4214320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685800"/>
          </a:xfrm>
          <a:solidFill>
            <a:schemeClr val="accent1">
              <a:lumMod val="20000"/>
              <a:lumOff val="80000"/>
            </a:schemeClr>
          </a:solidFill>
        </p:spPr>
        <p:txBody>
          <a:bodyPr>
            <a:noAutofit/>
          </a:bodyPr>
          <a:lstStyle/>
          <a:p>
            <a:pPr lvl="0" algn="ctr"/>
            <a:br>
              <a:rPr lang="hy-AM" sz="2800" dirty="0">
                <a:solidFill>
                  <a:prstClr val="black"/>
                </a:solidFill>
                <a:latin typeface="Arial AM" panose="020B0604020202020204" pitchFamily="34" charset="0"/>
              </a:rPr>
            </a:br>
            <a:r>
              <a:rPr lang="ru-RU" sz="2800" dirty="0" err="1">
                <a:solidFill>
                  <a:prstClr val="black"/>
                </a:solidFill>
                <a:latin typeface="Arial AM" panose="020B0604020202020204" pitchFamily="34" charset="0"/>
              </a:rPr>
              <a:t>The</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Chamber</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of</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Advocates</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of</a:t>
            </a:r>
            <a:r>
              <a:rPr lang="ru-RU" sz="2800" dirty="0">
                <a:solidFill>
                  <a:prstClr val="black"/>
                </a:solidFill>
                <a:latin typeface="Arial AM" panose="020B0604020202020204" pitchFamily="34" charset="0"/>
              </a:rPr>
              <a:t> </a:t>
            </a:r>
            <a:r>
              <a:rPr lang="ru-RU" sz="2800" dirty="0" err="1">
                <a:solidFill>
                  <a:prstClr val="black"/>
                </a:solidFill>
                <a:latin typeface="Arial AM" panose="020B0604020202020204" pitchFamily="34" charset="0"/>
              </a:rPr>
              <a:t>Paris</a:t>
            </a:r>
            <a:endParaRPr lang="en-US" sz="2800" dirty="0"/>
          </a:p>
        </p:txBody>
      </p:sp>
      <p:sp>
        <p:nvSpPr>
          <p:cNvPr id="3" name="Content Placeholder 2"/>
          <p:cNvSpPr>
            <a:spLocks noGrp="1"/>
          </p:cNvSpPr>
          <p:nvPr>
            <p:ph idx="1"/>
          </p:nvPr>
        </p:nvSpPr>
        <p:spPr>
          <a:xfrm>
            <a:off x="723900" y="1371600"/>
            <a:ext cx="7772400" cy="1524000"/>
          </a:xfrm>
          <a:solidFill>
            <a:schemeClr val="bg1"/>
          </a:solidFill>
        </p:spPr>
        <p:txBody>
          <a:bodyPr>
            <a:normAutofit/>
          </a:bodyPr>
          <a:lstStyle/>
          <a:p>
            <a:pPr marL="0" marR="0" indent="0" algn="ctr">
              <a:lnSpc>
                <a:spcPct val="150000"/>
              </a:lnSpc>
              <a:spcBef>
                <a:spcPts val="0"/>
              </a:spcBef>
              <a:spcAft>
                <a:spcPts val="0"/>
              </a:spcAft>
              <a:buNone/>
            </a:pPr>
            <a:r>
              <a:rPr lang="ru-RU" sz="2600" dirty="0" err="1">
                <a:latin typeface="GHEA Grapalat"/>
                <a:ea typeface="Times New Roman" panose="02020603050405020304" pitchFamily="18" charset="0"/>
                <a:cs typeface="Tahoma" panose="020B0604030504040204" pitchFamily="34" charset="0"/>
              </a:rPr>
              <a:t>Att</a:t>
            </a:r>
            <a:r>
              <a:rPr lang="en-US" sz="2600" dirty="0">
                <a:latin typeface="GHEA Grapalat"/>
                <a:ea typeface="Times New Roman" panose="02020603050405020304" pitchFamily="18" charset="0"/>
                <a:cs typeface="Tahoma" panose="020B0604030504040204" pitchFamily="34" charset="0"/>
              </a:rPr>
              <a:t>o</a:t>
            </a:r>
            <a:r>
              <a:rPr lang="ru-RU" sz="2600" dirty="0" err="1">
                <a:latin typeface="GHEA Grapalat"/>
                <a:ea typeface="Times New Roman" panose="02020603050405020304" pitchFamily="18" charset="0"/>
                <a:cs typeface="Tahoma" panose="020B0604030504040204" pitchFamily="34" charset="0"/>
              </a:rPr>
              <a:t>rneys</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are</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watchdogs</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of</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democracy</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like</a:t>
            </a:r>
            <a:r>
              <a:rPr lang="ru-RU" sz="2600" dirty="0">
                <a:latin typeface="GHEA Grapalat"/>
                <a:ea typeface="Times New Roman" panose="02020603050405020304" pitchFamily="18" charset="0"/>
                <a:cs typeface="Tahoma" panose="020B0604030504040204" pitchFamily="34" charset="0"/>
              </a:rPr>
              <a:t> </a:t>
            </a:r>
            <a:r>
              <a:rPr lang="ru-RU" sz="2600" dirty="0" err="1">
                <a:latin typeface="GHEA Grapalat"/>
                <a:ea typeface="Times New Roman" panose="02020603050405020304" pitchFamily="18" charset="0"/>
                <a:cs typeface="Tahoma" panose="020B0604030504040204" pitchFamily="34" charset="0"/>
              </a:rPr>
              <a:t>journalists</a:t>
            </a:r>
            <a:endParaRPr lang="hy-AM" sz="2600" dirty="0">
              <a:latin typeface="GHEA Grapalat"/>
              <a:ea typeface="Times New Roman" panose="02020603050405020304" pitchFamily="18" charset="0"/>
              <a:cs typeface="Tahoma" panose="020B0604030504040204" pitchFamily="34" charset="0"/>
            </a:endParaRPr>
          </a:p>
        </p:txBody>
      </p:sp>
      <p:sp>
        <p:nvSpPr>
          <p:cNvPr id="4" name="Content Placeholder 2"/>
          <p:cNvSpPr txBox="1">
            <a:spLocks/>
          </p:cNvSpPr>
          <p:nvPr/>
        </p:nvSpPr>
        <p:spPr>
          <a:xfrm>
            <a:off x="838200" y="3733800"/>
            <a:ext cx="7772400" cy="1828800"/>
          </a:xfrm>
          <a:prstGeom prst="rect">
            <a:avLst/>
          </a:prstGeom>
          <a:solidFill>
            <a:schemeClr val="bg1"/>
          </a:solidFill>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spcBef>
                <a:spcPts val="0"/>
              </a:spcBef>
              <a:buNone/>
            </a:pPr>
            <a:r>
              <a:rPr lang="ru-RU" sz="2800" i="1" dirty="0" err="1">
                <a:latin typeface="GHEA Grapalat"/>
                <a:ea typeface="Times New Roman" panose="02020603050405020304" pitchFamily="18" charset="0"/>
                <a:cs typeface="Tahoma" panose="020B0604030504040204" pitchFamily="34" charset="0"/>
              </a:rPr>
              <a:t>The</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scope</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of</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freedom</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of</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expression</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and</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speech</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of</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attorneys</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shall</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be</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as</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large</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as</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that</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of</a:t>
            </a:r>
            <a:r>
              <a:rPr lang="ru-RU" sz="2800" i="1" dirty="0">
                <a:latin typeface="GHEA Grapalat"/>
                <a:ea typeface="Times New Roman" panose="02020603050405020304" pitchFamily="18" charset="0"/>
                <a:cs typeface="Tahoma" panose="020B0604030504040204" pitchFamily="34" charset="0"/>
              </a:rPr>
              <a:t> </a:t>
            </a:r>
            <a:r>
              <a:rPr lang="ru-RU" sz="2800" i="1" dirty="0" err="1">
                <a:latin typeface="GHEA Grapalat"/>
                <a:ea typeface="Times New Roman" panose="02020603050405020304" pitchFamily="18" charset="0"/>
                <a:cs typeface="Tahoma" panose="020B0604030504040204" pitchFamily="34" charset="0"/>
              </a:rPr>
              <a:t>journalists</a:t>
            </a:r>
            <a:r>
              <a:rPr lang="ru-RU" sz="2800" i="1" dirty="0">
                <a:latin typeface="GHEA Grapalat"/>
                <a:ea typeface="Times New Roman" panose="02020603050405020304" pitchFamily="18" charset="0"/>
                <a:cs typeface="Tahoma" panose="020B0604030504040204" pitchFamily="34" charset="0"/>
              </a:rPr>
              <a:t>.</a:t>
            </a:r>
            <a:r>
              <a:rPr lang="hy-AM" sz="2800" dirty="0">
                <a:latin typeface="GHEA Grapalat"/>
                <a:ea typeface="Times New Roman" panose="02020603050405020304" pitchFamily="18" charset="0"/>
                <a:cs typeface="Tahoma" panose="020B0604030504040204" pitchFamily="34" charset="0"/>
              </a:rPr>
              <a:t> </a:t>
            </a:r>
          </a:p>
        </p:txBody>
      </p:sp>
      <p:pic>
        <p:nvPicPr>
          <p:cNvPr id="5" name="Picture 4"/>
          <p:cNvPicPr>
            <a:picLocks noChangeAspect="1"/>
          </p:cNvPicPr>
          <p:nvPr/>
        </p:nvPicPr>
        <p:blipFill>
          <a:blip r:embed="rId2"/>
          <a:stretch>
            <a:fillRect/>
          </a:stretch>
        </p:blipFill>
        <p:spPr>
          <a:xfrm>
            <a:off x="7657887" y="1981200"/>
            <a:ext cx="1147194" cy="1101306"/>
          </a:xfrm>
          <a:prstGeom prst="rect">
            <a:avLst/>
          </a:prstGeom>
        </p:spPr>
      </p:pic>
      <p:pic>
        <p:nvPicPr>
          <p:cNvPr id="8" name="Picture 7"/>
          <p:cNvPicPr>
            <a:picLocks noChangeAspect="1"/>
          </p:cNvPicPr>
          <p:nvPr/>
        </p:nvPicPr>
        <p:blipFill>
          <a:blip r:embed="rId3"/>
          <a:stretch>
            <a:fillRect/>
          </a:stretch>
        </p:blipFill>
        <p:spPr>
          <a:xfrm>
            <a:off x="6400800" y="4876800"/>
            <a:ext cx="533496" cy="711228"/>
          </a:xfrm>
          <a:prstGeom prst="rect">
            <a:avLst/>
          </a:prstGeom>
        </p:spPr>
      </p:pic>
    </p:spTree>
    <p:extLst>
      <p:ext uri="{BB962C8B-B14F-4D97-AF65-F5344CB8AC3E}">
        <p14:creationId xmlns:p14="http://schemas.microsoft.com/office/powerpoint/2010/main" val="1450107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951</TotalTime>
  <Words>828</Words>
  <Application>Microsoft Office PowerPoint</Application>
  <PresentationFormat>On-screen Show (4:3)</PresentationFormat>
  <Paragraphs>90</Paragraphs>
  <Slides>23</Slides>
  <Notes>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23</vt:i4>
      </vt:variant>
    </vt:vector>
  </HeadingPairs>
  <TitlesOfParts>
    <vt:vector size="40" baseType="lpstr">
      <vt:lpstr>Arial</vt:lpstr>
      <vt:lpstr>Arial AM</vt:lpstr>
      <vt:lpstr>Calibri</vt:lpstr>
      <vt:lpstr>Calibri Light</vt:lpstr>
      <vt:lpstr>Courier New</vt:lpstr>
      <vt:lpstr>GHEA Grapalat</vt:lpstr>
      <vt:lpstr>Lucida Sans Unicode</vt:lpstr>
      <vt:lpstr>Sylfaen</vt:lpstr>
      <vt:lpstr>Symbol</vt:lpstr>
      <vt:lpstr>Tahoma</vt:lpstr>
      <vt:lpstr>Times New Roman</vt:lpstr>
      <vt:lpstr>Verdana</vt:lpstr>
      <vt:lpstr>Wingdings</vt:lpstr>
      <vt:lpstr>Wingdings 2</vt:lpstr>
      <vt:lpstr>Wingdings 3</vt:lpstr>
      <vt:lpstr>Concourse</vt:lpstr>
      <vt:lpstr>Office Theme</vt:lpstr>
      <vt:lpstr>   RULES OF LAWYER’S BEHAVIOUR  ECHR case law</vt:lpstr>
      <vt:lpstr> Art. 10 Freedom of Expression </vt:lpstr>
      <vt:lpstr>General Principles</vt:lpstr>
      <vt:lpstr> Արտահայտվելու ազատությունը </vt:lpstr>
      <vt:lpstr> Freedom of Expression</vt:lpstr>
      <vt:lpstr> Freedom of Speech as a means </vt:lpstr>
      <vt:lpstr> CCBE </vt:lpstr>
      <vt:lpstr> CCBE </vt:lpstr>
      <vt:lpstr> The Chamber of Advocates of Paris</vt:lpstr>
      <vt:lpstr> Attorney’s Special Status</vt:lpstr>
      <vt:lpstr>Attorney’s Special Role </vt:lpstr>
      <vt:lpstr> Attorney’s Special Role  </vt:lpstr>
      <vt:lpstr> Attorney’s Special Role  </vt:lpstr>
      <vt:lpstr> Attorney’s Special Role</vt:lpstr>
      <vt:lpstr> Important Factors</vt:lpstr>
      <vt:lpstr> Attorney’s Special Role</vt:lpstr>
      <vt:lpstr> Attorney’s Special Role </vt:lpstr>
      <vt:lpstr>Attorney’s Special Role  </vt:lpstr>
      <vt:lpstr>PowerPoint Presentation</vt:lpstr>
      <vt:lpstr>PowerPoint Presentation</vt:lpstr>
      <vt:lpstr>PowerPoint Presentation</vt:lpstr>
      <vt:lpstr>PowerPoint Presentation</vt:lpstr>
      <vt:lpstr>PowerPoint Presentation</vt:lpstr>
    </vt:vector>
  </TitlesOfParts>
  <Company>Council of Europe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GEGHAMYAN Lusine</dc:creator>
  <cp:lastModifiedBy>Indra Bule</cp:lastModifiedBy>
  <cp:revision>47</cp:revision>
  <cp:lastPrinted>2018-02-20T11:27:32Z</cp:lastPrinted>
  <dcterms:created xsi:type="dcterms:W3CDTF">2018-02-20T11:17:44Z</dcterms:created>
  <dcterms:modified xsi:type="dcterms:W3CDTF">2018-03-28T08:56:27Z</dcterms:modified>
</cp:coreProperties>
</file>