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60" r:id="rId3"/>
    <p:sldId id="262" r:id="rId4"/>
    <p:sldId id="263" r:id="rId5"/>
    <p:sldId id="266" r:id="rId6"/>
    <p:sldId id="267" r:id="rId7"/>
    <p:sldId id="268" r:id="rId8"/>
    <p:sldId id="270" r:id="rId9"/>
    <p:sldId id="271" r:id="rId10"/>
    <p:sldId id="272" r:id="rId11"/>
    <p:sldId id="269"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4671" autoAdjust="0"/>
  </p:normalViewPr>
  <p:slideViewPr>
    <p:cSldViewPr>
      <p:cViewPr varScale="1">
        <p:scale>
          <a:sx n="68" d="100"/>
          <a:sy n="68" d="100"/>
        </p:scale>
        <p:origin x="16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hy-AM"/>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7D0EA1D-F836-476E-89B0-692717AB7311}" type="datetimeFigureOut">
              <a:rPr lang="hy-AM" smtClean="0"/>
              <a:t>28.03.2018</a:t>
            </a:fld>
            <a:endParaRPr lang="hy-AM"/>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hy-AM"/>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y-AM"/>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hy-AM"/>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DC5E7CF-4F35-4118-9482-903F167E3306}" type="slidenum">
              <a:rPr lang="hy-AM" smtClean="0"/>
              <a:t>‹#›</a:t>
            </a:fld>
            <a:endParaRPr lang="hy-AM"/>
          </a:p>
        </p:txBody>
      </p:sp>
    </p:spTree>
    <p:extLst>
      <p:ext uri="{BB962C8B-B14F-4D97-AF65-F5344CB8AC3E}">
        <p14:creationId xmlns:p14="http://schemas.microsoft.com/office/powerpoint/2010/main" val="336402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6DC5E7CF-4F35-4118-9482-903F167E3306}" type="slidenum">
              <a:rPr lang="hy-AM" smtClean="0"/>
              <a:t>5</a:t>
            </a:fld>
            <a:endParaRPr lang="hy-AM"/>
          </a:p>
        </p:txBody>
      </p:sp>
    </p:spTree>
    <p:extLst>
      <p:ext uri="{BB962C8B-B14F-4D97-AF65-F5344CB8AC3E}">
        <p14:creationId xmlns:p14="http://schemas.microsoft.com/office/powerpoint/2010/main" val="291443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68BCE6-0576-4CA0-936E-041688C15977}" type="datetimeFigureOut">
              <a:rPr lang="en-US" smtClean="0"/>
              <a:t>28-Mar-18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875936-6CC6-4024-80CC-92C59926E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68BCE6-0576-4CA0-936E-041688C15977}" type="datetimeFigureOut">
              <a:rPr lang="en-US" smtClean="0"/>
              <a:t>28-Mar-18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68BCE6-0576-4CA0-936E-041688C15977}" type="datetimeFigureOut">
              <a:rPr lang="en-US" smtClean="0"/>
              <a:t>28-Mar-18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75936-6CC6-4024-80CC-92C59926E6B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8BCE6-0576-4CA0-936E-041688C15977}" type="datetimeFigureOut">
              <a:rPr lang="en-US" smtClean="0"/>
              <a:t>28-Mar-18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875936-6CC6-4024-80CC-92C59926E6B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68BCE6-0576-4CA0-936E-041688C15977}" type="datetimeFigureOut">
              <a:rPr lang="en-US" smtClean="0"/>
              <a:t>28-Mar-18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875936-6CC6-4024-80CC-92C59926E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90700"/>
            <a:ext cx="8210550" cy="3390900"/>
          </a:xfrm>
        </p:spPr>
        <p:txBody>
          <a:bodyPr>
            <a:normAutofit/>
          </a:bodyPr>
          <a:lstStyle/>
          <a:p>
            <a:pPr algn="ctr"/>
            <a:endParaRPr lang="en-US" sz="2000" b="1" dirty="0"/>
          </a:p>
          <a:p>
            <a:pPr algn="ctr"/>
            <a:r>
              <a:rPr lang="en-US" sz="2000" i="1" dirty="0"/>
              <a:t>The scope of ethic rules and the relevant problems in the Republic of Armenia </a:t>
            </a:r>
            <a:r>
              <a:rPr lang="ru-RU" sz="2000" i="1" dirty="0"/>
              <a:t>(</a:t>
            </a:r>
            <a:r>
              <a:rPr lang="en-US" sz="2000" i="1" dirty="0"/>
              <a:t>comparative analysis</a:t>
            </a:r>
            <a:r>
              <a:rPr lang="ru-RU" sz="2000" i="1" dirty="0"/>
              <a:t>)</a:t>
            </a:r>
            <a:r>
              <a:rPr lang="en-US" sz="2000" i="1" dirty="0"/>
              <a:t>  </a:t>
            </a:r>
          </a:p>
          <a:p>
            <a:pPr algn="ctr"/>
            <a:endParaRPr lang="en-US" sz="2000" b="1" dirty="0"/>
          </a:p>
          <a:p>
            <a:pPr algn="ctr"/>
            <a:endParaRPr lang="en-US" sz="2000" b="1" dirty="0"/>
          </a:p>
          <a:p>
            <a:pPr algn="ctr"/>
            <a:endParaRPr lang="en-US" sz="2000" b="1" dirty="0"/>
          </a:p>
          <a:p>
            <a:pPr algn="ctr"/>
            <a:r>
              <a:rPr lang="en-US" sz="2000" b="1" dirty="0"/>
              <a:t>Emil </a:t>
            </a:r>
            <a:r>
              <a:rPr lang="en-US" sz="2000" b="1" dirty="0" err="1"/>
              <a:t>Amirkhanyan</a:t>
            </a:r>
            <a:endParaRPr lang="en-US" sz="2000" b="1" dirty="0"/>
          </a:p>
        </p:txBody>
      </p:sp>
      <p:grpSp>
        <p:nvGrpSpPr>
          <p:cNvPr id="7" name="Skupina 9"/>
          <p:cNvGrpSpPr/>
          <p:nvPr/>
        </p:nvGrpSpPr>
        <p:grpSpPr>
          <a:xfrm>
            <a:off x="557645" y="492125"/>
            <a:ext cx="8077200" cy="1338163"/>
            <a:chOff x="557645" y="492125"/>
            <a:chExt cx="8077200" cy="1338163"/>
          </a:xfrm>
        </p:grpSpPr>
        <p:graphicFrame>
          <p:nvGraphicFramePr>
            <p:cNvPr id="8" name="Object 7"/>
            <p:cNvGraphicFramePr>
              <a:graphicFrameLocks noChangeAspect="1"/>
            </p:cNvGraphicFramePr>
            <p:nvPr>
              <p:extLst>
                <p:ext uri="{D42A27DB-BD31-4B8C-83A1-F6EECF244321}">
                  <p14:modId xmlns:p14="http://schemas.microsoft.com/office/powerpoint/2010/main" val="3331059905"/>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071"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98075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245" y="2057400"/>
            <a:ext cx="8229600" cy="4525963"/>
          </a:xfrm>
        </p:spPr>
        <p:txBody>
          <a:bodyPr>
            <a:normAutofit fontScale="92500" lnSpcReduction="20000"/>
          </a:bodyPr>
          <a:lstStyle/>
          <a:p>
            <a:pPr algn="just"/>
            <a:r>
              <a:rPr lang="en-US" i="1" dirty="0"/>
              <a:t>Attorney, being an intermediary between court and society, has different legal and moral commitments, including ones towards the legal profession, in general and towards each colleague, in particular. The rule of the Code of Conduct concerning the ban on committing actions or making expressions, degrading another attorney’s dignity and goodwill, is the cornerstone of lawyer’s ethics, because an entity cannot expect respect, if its members do not behave respectfully and</a:t>
            </a:r>
            <a:r>
              <a:rPr lang="ru-RU" i="1" dirty="0"/>
              <a:t> </a:t>
            </a:r>
            <a:r>
              <a:rPr lang="ru-RU" i="1" dirty="0" err="1"/>
              <a:t>proprietly</a:t>
            </a:r>
            <a:r>
              <a:rPr lang="en-US" i="1" dirty="0"/>
              <a:t> </a:t>
            </a:r>
            <a:r>
              <a:rPr lang="ru-RU" i="1" dirty="0" err="1"/>
              <a:t>in</a:t>
            </a:r>
            <a:r>
              <a:rPr lang="ru-RU" i="1" dirty="0"/>
              <a:t> </a:t>
            </a:r>
            <a:r>
              <a:rPr lang="ru-RU" i="1" dirty="0" err="1"/>
              <a:t>their</a:t>
            </a:r>
            <a:r>
              <a:rPr lang="ru-RU" i="1" dirty="0"/>
              <a:t> </a:t>
            </a:r>
            <a:r>
              <a:rPr lang="ru-RU" i="1" dirty="0" err="1"/>
              <a:t>mutual</a:t>
            </a:r>
            <a:r>
              <a:rPr lang="ru-RU" i="1" dirty="0"/>
              <a:t> </a:t>
            </a:r>
            <a:r>
              <a:rPr lang="ru-RU" i="1" dirty="0" err="1"/>
              <a:t>relations</a:t>
            </a:r>
            <a:r>
              <a:rPr lang="en-US" i="1" dirty="0"/>
              <a:t> </a:t>
            </a:r>
            <a:r>
              <a:rPr lang="hy-AM" dirty="0"/>
              <a:t>(</a:t>
            </a:r>
            <a:r>
              <a:rPr lang="ru-RU" dirty="0" err="1"/>
              <a:t>Board</a:t>
            </a:r>
            <a:r>
              <a:rPr lang="ru-RU" dirty="0"/>
              <a:t> </a:t>
            </a:r>
            <a:r>
              <a:rPr lang="ru-RU" dirty="0" err="1"/>
              <a:t>of</a:t>
            </a:r>
            <a:r>
              <a:rPr lang="ru-RU" dirty="0"/>
              <a:t> </a:t>
            </a:r>
            <a:r>
              <a:rPr lang="ru-RU" dirty="0" err="1"/>
              <a:t>the</a:t>
            </a:r>
            <a:r>
              <a:rPr lang="ru-RU" dirty="0"/>
              <a:t> </a:t>
            </a:r>
            <a:r>
              <a:rPr lang="ru-RU" dirty="0" err="1"/>
              <a:t>Chamber</a:t>
            </a:r>
            <a:r>
              <a:rPr lang="ru-RU" dirty="0"/>
              <a:t>, </a:t>
            </a:r>
            <a:r>
              <a:rPr lang="ru-RU" dirty="0" err="1"/>
              <a:t>Decision</a:t>
            </a:r>
            <a:r>
              <a:rPr lang="ru-RU" dirty="0"/>
              <a:t> </a:t>
            </a:r>
            <a:r>
              <a:rPr lang="en-US" dirty="0"/>
              <a:t>KG/72-A, 2016</a:t>
            </a:r>
            <a:r>
              <a:rPr lang="hy-AM" dirty="0"/>
              <a:t>)</a:t>
            </a:r>
            <a:r>
              <a:rPr lang="en-US" dirty="0"/>
              <a:t>.</a:t>
            </a:r>
            <a:endParaRPr lang="ru-RU" dirty="0"/>
          </a:p>
          <a:p>
            <a:endParaRPr lang="ru-RU" dirty="0"/>
          </a:p>
        </p:txBody>
      </p:sp>
      <p:grpSp>
        <p:nvGrpSpPr>
          <p:cNvPr id="4" name="Skupina 9"/>
          <p:cNvGrpSpPr/>
          <p:nvPr/>
        </p:nvGrpSpPr>
        <p:grpSpPr>
          <a:xfrm>
            <a:off x="557645" y="492125"/>
            <a:ext cx="8077200" cy="1338163"/>
            <a:chOff x="557645" y="492125"/>
            <a:chExt cx="8077200" cy="1338163"/>
          </a:xfrm>
        </p:grpSpPr>
        <p:graphicFrame>
          <p:nvGraphicFramePr>
            <p:cNvPr id="5" name="Object 4"/>
            <p:cNvGraphicFramePr>
              <a:graphicFrameLocks noChangeAspect="1"/>
            </p:cNvGraphicFramePr>
            <p:nvPr>
              <p:extLst>
                <p:ext uri="{D42A27DB-BD31-4B8C-83A1-F6EECF244321}">
                  <p14:modId xmlns:p14="http://schemas.microsoft.com/office/powerpoint/2010/main" val="1293483719"/>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1267"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305043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1829761"/>
          </a:xfrm>
        </p:spPr>
        <p:txBody>
          <a:bodyPr/>
          <a:lstStyle/>
          <a:p>
            <a:pPr algn="ctr"/>
            <a:r>
              <a:rPr lang="en-US" dirty="0"/>
              <a:t>THANK YOU</a:t>
            </a:r>
            <a:endParaRPr lang="hy-AM" dirty="0"/>
          </a:p>
        </p:txBody>
      </p:sp>
      <p:sp>
        <p:nvSpPr>
          <p:cNvPr id="5" name="Subtitle 4"/>
          <p:cNvSpPr>
            <a:spLocks noGrp="1"/>
          </p:cNvSpPr>
          <p:nvPr>
            <p:ph type="subTitle" idx="1"/>
          </p:nvPr>
        </p:nvSpPr>
        <p:spPr/>
        <p:txBody>
          <a:bodyPr>
            <a:normAutofit/>
          </a:bodyPr>
          <a:lstStyle/>
          <a:p>
            <a:r>
              <a:rPr lang="en-US" sz="2000" dirty="0"/>
              <a:t>Emil </a:t>
            </a:r>
            <a:r>
              <a:rPr lang="en-US" sz="2000" dirty="0" err="1"/>
              <a:t>Amirkhanyan</a:t>
            </a:r>
            <a:endParaRPr lang="en-US" sz="2000" dirty="0"/>
          </a:p>
          <a:p>
            <a:r>
              <a:rPr lang="en-US" sz="2000" dirty="0"/>
              <a:t>First Deputy Chairman </a:t>
            </a:r>
          </a:p>
          <a:p>
            <a:r>
              <a:rPr lang="en-US" sz="2000" dirty="0"/>
              <a:t>RA Chamber of Advocates</a:t>
            </a:r>
            <a:endParaRPr lang="hy-AM" sz="2000" dirty="0"/>
          </a:p>
        </p:txBody>
      </p:sp>
      <p:grpSp>
        <p:nvGrpSpPr>
          <p:cNvPr id="10" name="Skupina 9"/>
          <p:cNvGrpSpPr/>
          <p:nvPr/>
        </p:nvGrpSpPr>
        <p:grpSpPr>
          <a:xfrm>
            <a:off x="557645" y="492125"/>
            <a:ext cx="8077200" cy="1338163"/>
            <a:chOff x="557645" y="492125"/>
            <a:chExt cx="8077200" cy="1338163"/>
          </a:xfrm>
        </p:grpSpPr>
        <p:graphicFrame>
          <p:nvGraphicFramePr>
            <p:cNvPr id="11" name="Object 10"/>
            <p:cNvGraphicFramePr>
              <a:graphicFrameLocks noChangeAspect="1"/>
            </p:cNvGraphicFramePr>
            <p:nvPr>
              <p:extLst>
                <p:ext uri="{D42A27DB-BD31-4B8C-83A1-F6EECF244321}">
                  <p14:modId xmlns:p14="http://schemas.microsoft.com/office/powerpoint/2010/main" val="1293483719"/>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2291"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96627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762000" y="2352675"/>
            <a:ext cx="7620000" cy="3724096"/>
          </a:xfrm>
          <a:prstGeom prst="rect">
            <a:avLst/>
          </a:prstGeom>
        </p:spPr>
        <p:txBody>
          <a:bodyPr wrap="square">
            <a:spAutoFit/>
          </a:bodyPr>
          <a:lstStyle/>
          <a:p>
            <a:pPr algn="ctr"/>
            <a:r>
              <a:rPr lang="en-US" sz="2000" b="1" dirty="0"/>
              <a:t>Constitutional status of advocacy </a:t>
            </a:r>
            <a:endParaRPr lang="hy-AM" sz="2000" b="1" dirty="0"/>
          </a:p>
          <a:p>
            <a:pPr algn="ctr"/>
            <a:endParaRPr lang="hy-AM" b="1" dirty="0"/>
          </a:p>
          <a:p>
            <a:endParaRPr lang="hy-AM" b="1" dirty="0"/>
          </a:p>
          <a:p>
            <a:pPr algn="just"/>
            <a:r>
              <a:rPr lang="en-US" sz="2000" b="1" dirty="0"/>
              <a:t>RA Constitution, Art. 64</a:t>
            </a:r>
            <a:r>
              <a:rPr lang="hy-AM" sz="2000" b="1" dirty="0"/>
              <a:t>․ </a:t>
            </a:r>
          </a:p>
          <a:p>
            <a:pPr algn="just"/>
            <a:r>
              <a:rPr lang="en-US" sz="2000" i="1" dirty="0"/>
              <a:t>For the purpose of maintenance of legal aid the activity of </a:t>
            </a:r>
            <a:r>
              <a:rPr lang="en-US" sz="2000" b="1" i="1" dirty="0"/>
              <a:t>independent and self-governed advocacy, based on equality of attorneys, is guaranteed</a:t>
            </a:r>
            <a:r>
              <a:rPr lang="en-US" sz="2000" i="1" dirty="0"/>
              <a:t>. </a:t>
            </a:r>
            <a:endParaRPr lang="hy-AM" sz="2000" b="1" i="1" dirty="0"/>
          </a:p>
          <a:p>
            <a:pPr algn="just"/>
            <a:endParaRPr lang="en-US" sz="2000" b="1" i="1" dirty="0"/>
          </a:p>
          <a:p>
            <a:pPr algn="just"/>
            <a:endParaRPr lang="hy-AM" sz="2000" b="1" i="1" dirty="0"/>
          </a:p>
          <a:p>
            <a:pPr algn="just"/>
            <a:r>
              <a:rPr lang="en-US" sz="2000" b="1" i="1" dirty="0" err="1"/>
              <a:t>Casado</a:t>
            </a:r>
            <a:r>
              <a:rPr lang="en-US" sz="2000" b="1" i="1" dirty="0"/>
              <a:t> Coca v. Spain</a:t>
            </a:r>
            <a:r>
              <a:rPr lang="hy-AM" sz="2000" b="1" i="1" dirty="0"/>
              <a:t>, 24.02.1994, </a:t>
            </a:r>
            <a:r>
              <a:rPr lang="ru-RU" sz="2000" b="1" i="1" dirty="0" err="1"/>
              <a:t>Decision</a:t>
            </a:r>
            <a:r>
              <a:rPr lang="ru-RU" sz="2000" b="1" i="1" dirty="0"/>
              <a:t> ECHR </a:t>
            </a:r>
            <a:r>
              <a:rPr lang="hy-AM" sz="2000" b="1" i="1" dirty="0"/>
              <a:t>(§ 54)</a:t>
            </a:r>
          </a:p>
          <a:p>
            <a:pPr algn="just"/>
            <a:r>
              <a:rPr lang="ru-RU" sz="2000" i="1" dirty="0" err="1"/>
              <a:t>Attorney</a:t>
            </a:r>
            <a:r>
              <a:rPr lang="ru-RU" sz="2000" i="1" dirty="0"/>
              <a:t>, </a:t>
            </a:r>
            <a:r>
              <a:rPr lang="ru-RU" sz="2000" i="1" dirty="0" err="1"/>
              <a:t>as</a:t>
            </a:r>
            <a:r>
              <a:rPr lang="ru-RU" sz="2000" i="1" dirty="0"/>
              <a:t> </a:t>
            </a:r>
            <a:r>
              <a:rPr lang="ru-RU" sz="2000" i="1" dirty="0" err="1"/>
              <a:t>an</a:t>
            </a:r>
            <a:r>
              <a:rPr lang="ru-RU" sz="2000" i="1" dirty="0"/>
              <a:t> </a:t>
            </a:r>
            <a:r>
              <a:rPr lang="ru-RU" sz="2000" i="1" dirty="0" err="1"/>
              <a:t>intermediary</a:t>
            </a:r>
            <a:r>
              <a:rPr lang="ru-RU" sz="2000" i="1" dirty="0"/>
              <a:t> </a:t>
            </a:r>
            <a:r>
              <a:rPr lang="ru-RU" sz="2000" i="1" dirty="0" err="1"/>
              <a:t>between</a:t>
            </a:r>
            <a:r>
              <a:rPr lang="ru-RU" sz="2000" i="1" dirty="0"/>
              <a:t> </a:t>
            </a:r>
            <a:r>
              <a:rPr lang="ru-RU" sz="2000" i="1" dirty="0" err="1"/>
              <a:t>the</a:t>
            </a:r>
            <a:r>
              <a:rPr lang="ru-RU" sz="2000" i="1" dirty="0"/>
              <a:t> </a:t>
            </a:r>
            <a:r>
              <a:rPr lang="ru-RU" sz="2000" i="1" dirty="0" err="1"/>
              <a:t>society</a:t>
            </a:r>
            <a:r>
              <a:rPr lang="ru-RU" sz="2000" i="1" dirty="0"/>
              <a:t> </a:t>
            </a:r>
            <a:r>
              <a:rPr lang="ru-RU" sz="2000" i="1" dirty="0" err="1"/>
              <a:t>and</a:t>
            </a:r>
            <a:r>
              <a:rPr lang="ru-RU" sz="2000" i="1" dirty="0"/>
              <a:t> </a:t>
            </a:r>
            <a:r>
              <a:rPr lang="ru-RU" sz="2000" i="1" dirty="0" err="1"/>
              <a:t>courts</a:t>
            </a:r>
            <a:r>
              <a:rPr lang="ru-RU" sz="2000" i="1" dirty="0"/>
              <a:t>, </a:t>
            </a:r>
            <a:r>
              <a:rPr lang="ru-RU" sz="2000" i="1" dirty="0" err="1"/>
              <a:t>in</a:t>
            </a:r>
            <a:r>
              <a:rPr lang="ru-RU" sz="2000" i="1" dirty="0"/>
              <a:t> </a:t>
            </a:r>
            <a:r>
              <a:rPr lang="ru-RU" sz="2000" i="1" dirty="0" err="1"/>
              <a:t>the</a:t>
            </a:r>
            <a:r>
              <a:rPr lang="ru-RU" sz="2000" i="1" dirty="0"/>
              <a:t> </a:t>
            </a:r>
            <a:r>
              <a:rPr lang="ru-RU" sz="2000" i="1" dirty="0" err="1"/>
              <a:t>process</a:t>
            </a:r>
            <a:r>
              <a:rPr lang="ru-RU" sz="2000" i="1" dirty="0"/>
              <a:t> </a:t>
            </a:r>
            <a:r>
              <a:rPr lang="ru-RU" sz="2000" i="1" dirty="0" err="1"/>
              <a:t>of</a:t>
            </a:r>
            <a:r>
              <a:rPr lang="ru-RU" sz="2000" i="1" dirty="0"/>
              <a:t> </a:t>
            </a:r>
            <a:r>
              <a:rPr lang="ru-RU" sz="2000" i="1" dirty="0" err="1"/>
              <a:t>administration</a:t>
            </a:r>
            <a:r>
              <a:rPr lang="ru-RU" sz="2000" i="1" dirty="0"/>
              <a:t> </a:t>
            </a:r>
            <a:r>
              <a:rPr lang="ru-RU" sz="2000" i="1" dirty="0" err="1"/>
              <a:t>of</a:t>
            </a:r>
            <a:r>
              <a:rPr lang="ru-RU" sz="2000" i="1" dirty="0"/>
              <a:t> </a:t>
            </a:r>
            <a:r>
              <a:rPr lang="ru-RU" sz="2000" i="1" dirty="0" err="1"/>
              <a:t>justice</a:t>
            </a:r>
            <a:r>
              <a:rPr lang="en-US" sz="2000" i="1" dirty="0"/>
              <a:t>.</a:t>
            </a:r>
            <a:endParaRPr lang="hy-AM" sz="2000" dirty="0"/>
          </a:p>
        </p:txBody>
      </p:sp>
      <p:grpSp>
        <p:nvGrpSpPr>
          <p:cNvPr id="11" name="Skupina 9"/>
          <p:cNvGrpSpPr/>
          <p:nvPr/>
        </p:nvGrpSpPr>
        <p:grpSpPr>
          <a:xfrm>
            <a:off x="557645" y="492125"/>
            <a:ext cx="8077200" cy="1338163"/>
            <a:chOff x="557645" y="492125"/>
            <a:chExt cx="8077200" cy="1338163"/>
          </a:xfrm>
        </p:grpSpPr>
        <p:graphicFrame>
          <p:nvGraphicFramePr>
            <p:cNvPr id="12" name="Object 11"/>
            <p:cNvGraphicFramePr>
              <a:graphicFrameLocks noChangeAspect="1"/>
            </p:cNvGraphicFramePr>
            <p:nvPr>
              <p:extLst>
                <p:ext uri="{D42A27DB-BD31-4B8C-83A1-F6EECF244321}">
                  <p14:modId xmlns:p14="http://schemas.microsoft.com/office/powerpoint/2010/main" val="3331059905"/>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3120"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04279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1838997"/>
            <a:ext cx="8229600" cy="704532"/>
          </a:xfrm>
        </p:spPr>
        <p:txBody>
          <a:bodyPr>
            <a:normAutofit/>
          </a:bodyPr>
          <a:lstStyle/>
          <a:p>
            <a:pPr algn="ctr"/>
            <a:r>
              <a:rPr lang="ru-RU" sz="2000" dirty="0" err="1">
                <a:solidFill>
                  <a:schemeClr val="tx1"/>
                </a:solidFill>
                <a:effectLst/>
              </a:rPr>
              <a:t>The</a:t>
            </a:r>
            <a:r>
              <a:rPr lang="ru-RU" sz="2000" dirty="0">
                <a:solidFill>
                  <a:schemeClr val="tx1"/>
                </a:solidFill>
                <a:effectLst/>
              </a:rPr>
              <a:t> </a:t>
            </a:r>
            <a:r>
              <a:rPr lang="ru-RU" sz="2000" dirty="0" err="1">
                <a:solidFill>
                  <a:schemeClr val="tx1"/>
                </a:solidFill>
                <a:effectLst/>
              </a:rPr>
              <a:t>scope</a:t>
            </a:r>
            <a:r>
              <a:rPr lang="ru-RU" sz="2000" dirty="0">
                <a:solidFill>
                  <a:schemeClr val="tx1"/>
                </a:solidFill>
                <a:effectLst/>
              </a:rPr>
              <a:t> </a:t>
            </a:r>
            <a:r>
              <a:rPr lang="ru-RU" sz="2000" dirty="0" err="1">
                <a:solidFill>
                  <a:schemeClr val="tx1"/>
                </a:solidFill>
                <a:effectLst/>
              </a:rPr>
              <a:t>of</a:t>
            </a:r>
            <a:r>
              <a:rPr lang="ru-RU" sz="2000" dirty="0">
                <a:solidFill>
                  <a:schemeClr val="tx1"/>
                </a:solidFill>
                <a:effectLst/>
              </a:rPr>
              <a:t> </a:t>
            </a:r>
            <a:r>
              <a:rPr lang="ru-RU" sz="2000" dirty="0" err="1">
                <a:solidFill>
                  <a:schemeClr val="tx1"/>
                </a:solidFill>
                <a:effectLst/>
              </a:rPr>
              <a:t>regulation</a:t>
            </a:r>
            <a:r>
              <a:rPr lang="ru-RU" sz="2000" dirty="0">
                <a:solidFill>
                  <a:schemeClr val="tx1"/>
                </a:solidFill>
                <a:effectLst/>
              </a:rPr>
              <a:t> </a:t>
            </a:r>
            <a:r>
              <a:rPr lang="ru-RU" sz="2000" dirty="0" err="1">
                <a:solidFill>
                  <a:schemeClr val="tx1"/>
                </a:solidFill>
                <a:effectLst/>
              </a:rPr>
              <a:t>of</a:t>
            </a:r>
            <a:r>
              <a:rPr lang="ru-RU" sz="2000" dirty="0">
                <a:solidFill>
                  <a:schemeClr val="tx1"/>
                </a:solidFill>
                <a:effectLst/>
              </a:rPr>
              <a:t>  </a:t>
            </a:r>
            <a:r>
              <a:rPr lang="ru-RU" sz="2000" dirty="0" err="1">
                <a:solidFill>
                  <a:schemeClr val="tx1"/>
                </a:solidFill>
                <a:effectLst/>
              </a:rPr>
              <a:t>ethics</a:t>
            </a:r>
            <a:r>
              <a:rPr lang="ru-RU" sz="2000" dirty="0">
                <a:solidFill>
                  <a:schemeClr val="tx1"/>
                </a:solidFill>
                <a:effectLst/>
              </a:rPr>
              <a:t> </a:t>
            </a:r>
            <a:r>
              <a:rPr lang="ru-RU" sz="2000" dirty="0" err="1">
                <a:solidFill>
                  <a:schemeClr val="tx1"/>
                </a:solidFill>
                <a:effectLst/>
              </a:rPr>
              <a:t>rules</a:t>
            </a:r>
            <a:endParaRPr lang="hy-AM" sz="2000" dirty="0">
              <a:solidFill>
                <a:schemeClr val="tx1"/>
              </a:solidFill>
              <a:effectLst/>
            </a:endParaRPr>
          </a:p>
        </p:txBody>
      </p:sp>
      <p:sp>
        <p:nvSpPr>
          <p:cNvPr id="8" name="Content Placeholder 7"/>
          <p:cNvSpPr>
            <a:spLocks noGrp="1"/>
          </p:cNvSpPr>
          <p:nvPr>
            <p:ph idx="1"/>
          </p:nvPr>
        </p:nvSpPr>
        <p:spPr>
          <a:xfrm>
            <a:off x="557645" y="2514600"/>
            <a:ext cx="8305800" cy="4114800"/>
          </a:xfrm>
        </p:spPr>
        <p:txBody>
          <a:bodyPr>
            <a:normAutofit fontScale="92500" lnSpcReduction="10000"/>
          </a:bodyPr>
          <a:lstStyle/>
          <a:p>
            <a:pPr marL="109728" indent="0">
              <a:buNone/>
            </a:pPr>
            <a:r>
              <a:rPr lang="ru-RU" sz="2200" b="1" dirty="0" err="1"/>
              <a:t>Attorney’s</a:t>
            </a:r>
            <a:r>
              <a:rPr lang="ru-RU" sz="2200" b="1" dirty="0"/>
              <a:t> </a:t>
            </a:r>
            <a:r>
              <a:rPr lang="ru-RU" sz="2200" b="1" dirty="0" err="1"/>
              <a:t>obligations</a:t>
            </a:r>
            <a:endParaRPr lang="hy-AM" sz="2200" b="1" dirty="0"/>
          </a:p>
          <a:p>
            <a:r>
              <a:rPr lang="ru-RU" sz="2200" dirty="0" err="1"/>
              <a:t>towards</a:t>
            </a:r>
            <a:r>
              <a:rPr lang="ru-RU" sz="2200" dirty="0"/>
              <a:t> a </a:t>
            </a:r>
            <a:r>
              <a:rPr lang="ru-RU" sz="2200" dirty="0" err="1"/>
              <a:t>client</a:t>
            </a:r>
            <a:r>
              <a:rPr lang="hy-AM" sz="2200" dirty="0"/>
              <a:t>;</a:t>
            </a:r>
          </a:p>
          <a:p>
            <a:r>
              <a:rPr lang="ru-RU" sz="2200" dirty="0"/>
              <a:t>t</a:t>
            </a:r>
            <a:r>
              <a:rPr lang="en-US" sz="2200" dirty="0" err="1"/>
              <a:t>owards</a:t>
            </a:r>
            <a:r>
              <a:rPr lang="en-US" sz="2200" dirty="0"/>
              <a:t> courts and other law-enforcement institutions</a:t>
            </a:r>
            <a:r>
              <a:rPr lang="ru-RU" sz="2200" dirty="0"/>
              <a:t>;</a:t>
            </a:r>
            <a:endParaRPr lang="hy-AM" sz="2200" dirty="0"/>
          </a:p>
          <a:p>
            <a:r>
              <a:rPr lang="ru-RU" sz="2200" dirty="0"/>
              <a:t>t</a:t>
            </a:r>
            <a:r>
              <a:rPr lang="en-US" sz="2200" dirty="0" err="1"/>
              <a:t>owards</a:t>
            </a:r>
            <a:r>
              <a:rPr lang="en-US" sz="2200" dirty="0"/>
              <a:t> </a:t>
            </a:r>
            <a:r>
              <a:rPr lang="ru-RU" sz="2200" dirty="0" err="1"/>
              <a:t>legal</a:t>
            </a:r>
            <a:r>
              <a:rPr lang="ru-RU" sz="2200" dirty="0"/>
              <a:t> </a:t>
            </a:r>
            <a:r>
              <a:rPr lang="ru-RU" sz="2200" dirty="0" err="1"/>
              <a:t>profession</a:t>
            </a:r>
            <a:r>
              <a:rPr lang="en-US" sz="2200" dirty="0"/>
              <a:t>,</a:t>
            </a:r>
            <a:r>
              <a:rPr lang="ru-RU" sz="2200" dirty="0"/>
              <a:t> </a:t>
            </a:r>
            <a:r>
              <a:rPr lang="ru-RU" sz="2200" dirty="0" err="1"/>
              <a:t>in</a:t>
            </a:r>
            <a:r>
              <a:rPr lang="ru-RU" sz="2200" dirty="0"/>
              <a:t> </a:t>
            </a:r>
            <a:r>
              <a:rPr lang="ru-RU" sz="2200" dirty="0" err="1"/>
              <a:t>general</a:t>
            </a:r>
            <a:r>
              <a:rPr lang="ru-RU" sz="2200" dirty="0"/>
              <a:t> </a:t>
            </a:r>
            <a:r>
              <a:rPr lang="ru-RU" sz="2200" dirty="0" err="1"/>
              <a:t>and</a:t>
            </a:r>
            <a:r>
              <a:rPr lang="ru-RU" sz="2200" dirty="0"/>
              <a:t> </a:t>
            </a:r>
            <a:r>
              <a:rPr lang="ru-RU" sz="2200" dirty="0" err="1"/>
              <a:t>collegues</a:t>
            </a:r>
            <a:r>
              <a:rPr lang="en-US" sz="2200" dirty="0"/>
              <a:t>,</a:t>
            </a:r>
            <a:r>
              <a:rPr lang="ru-RU" sz="2200" dirty="0"/>
              <a:t> </a:t>
            </a:r>
            <a:r>
              <a:rPr lang="ru-RU" sz="2200" dirty="0" err="1"/>
              <a:t>in</a:t>
            </a:r>
            <a:r>
              <a:rPr lang="ru-RU" sz="2200" dirty="0"/>
              <a:t> </a:t>
            </a:r>
            <a:r>
              <a:rPr lang="ru-RU" sz="2200" dirty="0" err="1"/>
              <a:t>particular</a:t>
            </a:r>
            <a:r>
              <a:rPr lang="ru-RU" sz="2200" dirty="0"/>
              <a:t>; </a:t>
            </a:r>
          </a:p>
          <a:p>
            <a:r>
              <a:rPr lang="ru-RU" sz="2200" dirty="0" err="1"/>
              <a:t>towards</a:t>
            </a:r>
            <a:r>
              <a:rPr lang="ru-RU" sz="2200" dirty="0"/>
              <a:t> </a:t>
            </a:r>
            <a:r>
              <a:rPr lang="ru-RU" sz="2200" dirty="0" err="1"/>
              <a:t>the</a:t>
            </a:r>
            <a:r>
              <a:rPr lang="ru-RU" sz="2200" dirty="0"/>
              <a:t> </a:t>
            </a:r>
            <a:r>
              <a:rPr lang="ru-RU" sz="2200" dirty="0" err="1"/>
              <a:t>society</a:t>
            </a:r>
            <a:r>
              <a:rPr lang="ru-RU" sz="2200" dirty="0"/>
              <a:t>, </a:t>
            </a:r>
            <a:r>
              <a:rPr lang="ru-RU" sz="2200" dirty="0" err="1"/>
              <a:t>for</a:t>
            </a:r>
            <a:r>
              <a:rPr lang="ru-RU" sz="2200" dirty="0"/>
              <a:t> </a:t>
            </a:r>
            <a:r>
              <a:rPr lang="ru-RU" sz="2200" dirty="0" err="1"/>
              <a:t>whom</a:t>
            </a:r>
            <a:r>
              <a:rPr lang="ru-RU" sz="2200" dirty="0"/>
              <a:t> </a:t>
            </a:r>
            <a:r>
              <a:rPr lang="ru-RU" sz="2200" dirty="0" err="1"/>
              <a:t>existence</a:t>
            </a:r>
            <a:r>
              <a:rPr lang="ru-RU" sz="2200" dirty="0"/>
              <a:t> </a:t>
            </a:r>
            <a:r>
              <a:rPr lang="ru-RU" sz="2200" dirty="0" err="1"/>
              <a:t>of</a:t>
            </a:r>
            <a:r>
              <a:rPr lang="ru-RU" sz="2200" dirty="0"/>
              <a:t> </a:t>
            </a:r>
            <a:r>
              <a:rPr lang="ru-RU" sz="2200" dirty="0" err="1"/>
              <a:t>free</a:t>
            </a:r>
            <a:r>
              <a:rPr lang="ru-RU" sz="2200" dirty="0"/>
              <a:t> </a:t>
            </a:r>
            <a:r>
              <a:rPr lang="ru-RU" sz="2200" dirty="0" err="1"/>
              <a:t>and</a:t>
            </a:r>
            <a:r>
              <a:rPr lang="ru-RU" sz="2200" dirty="0"/>
              <a:t> </a:t>
            </a:r>
            <a:r>
              <a:rPr lang="ru-RU" sz="2200" dirty="0" err="1"/>
              <a:t>independent</a:t>
            </a:r>
            <a:r>
              <a:rPr lang="ru-RU" sz="2200" dirty="0"/>
              <a:t> </a:t>
            </a:r>
            <a:r>
              <a:rPr lang="ru-RU" sz="2200" dirty="0" err="1"/>
              <a:t>profession</a:t>
            </a:r>
            <a:r>
              <a:rPr lang="ru-RU" sz="2200" dirty="0"/>
              <a:t> </a:t>
            </a:r>
            <a:r>
              <a:rPr lang="ru-RU" sz="2200" dirty="0" err="1"/>
              <a:t>is</a:t>
            </a:r>
            <a:r>
              <a:rPr lang="ru-RU" sz="2200" dirty="0"/>
              <a:t> </a:t>
            </a:r>
            <a:r>
              <a:rPr lang="ru-RU" sz="2200" dirty="0" err="1"/>
              <a:t>an</a:t>
            </a:r>
            <a:r>
              <a:rPr lang="ru-RU" sz="2200" dirty="0"/>
              <a:t> </a:t>
            </a:r>
            <a:r>
              <a:rPr lang="ru-RU" sz="2200" dirty="0" err="1"/>
              <a:t>important</a:t>
            </a:r>
            <a:r>
              <a:rPr lang="ru-RU" sz="2200" dirty="0"/>
              <a:t> </a:t>
            </a:r>
            <a:r>
              <a:rPr lang="ru-RU" sz="2200" dirty="0" err="1"/>
              <a:t>means</a:t>
            </a:r>
            <a:r>
              <a:rPr lang="ru-RU" sz="2200" dirty="0"/>
              <a:t> </a:t>
            </a:r>
            <a:r>
              <a:rPr lang="en-US" sz="2200" dirty="0"/>
              <a:t>of</a:t>
            </a:r>
            <a:r>
              <a:rPr lang="ru-RU" sz="2200" dirty="0"/>
              <a:t> </a:t>
            </a:r>
            <a:r>
              <a:rPr lang="ru-RU" sz="2200" dirty="0" err="1"/>
              <a:t>human</a:t>
            </a:r>
            <a:r>
              <a:rPr lang="ru-RU" sz="2200" dirty="0"/>
              <a:t> </a:t>
            </a:r>
            <a:r>
              <a:rPr lang="ru-RU" sz="2200" dirty="0" err="1"/>
              <a:t>rights</a:t>
            </a:r>
            <a:r>
              <a:rPr lang="ru-RU" sz="2200" dirty="0"/>
              <a:t> </a:t>
            </a:r>
            <a:r>
              <a:rPr lang="ru-RU" sz="2200" dirty="0" err="1"/>
              <a:t>protection</a:t>
            </a:r>
            <a:endParaRPr lang="en-US" sz="2200" dirty="0"/>
          </a:p>
          <a:p>
            <a:endParaRPr lang="hy-AM" sz="2200" dirty="0"/>
          </a:p>
          <a:p>
            <a:pPr marL="109728" indent="0">
              <a:buNone/>
            </a:pPr>
            <a:r>
              <a:rPr lang="en-US" sz="2200" b="1" dirty="0"/>
              <a:t>			</a:t>
            </a:r>
            <a:r>
              <a:rPr lang="ru-RU" sz="2200" b="1" dirty="0" err="1"/>
              <a:t>Spheres</a:t>
            </a:r>
            <a:endParaRPr lang="hy-AM" sz="2200" b="1" dirty="0"/>
          </a:p>
          <a:p>
            <a:pPr marL="2743200" indent="169863"/>
            <a:r>
              <a:rPr lang="ru-RU" sz="2200" dirty="0" err="1"/>
              <a:t>professional</a:t>
            </a:r>
            <a:r>
              <a:rPr lang="hy-AM" sz="2200" dirty="0"/>
              <a:t> </a:t>
            </a:r>
          </a:p>
          <a:p>
            <a:pPr marL="2743200" indent="169863"/>
            <a:r>
              <a:rPr lang="ru-RU" sz="2200" dirty="0" err="1"/>
              <a:t>social</a:t>
            </a:r>
            <a:endParaRPr lang="hy-AM" sz="2200" dirty="0"/>
          </a:p>
          <a:p>
            <a:pPr marL="2743200" indent="169863"/>
            <a:r>
              <a:rPr lang="ru-RU" sz="2200" dirty="0" err="1"/>
              <a:t>personal</a:t>
            </a:r>
            <a:endParaRPr lang="hy-AM" sz="2200" dirty="0"/>
          </a:p>
          <a:p>
            <a:pPr marL="109728" indent="0">
              <a:buNone/>
            </a:pPr>
            <a:endParaRPr lang="hy-AM" sz="2200" dirty="0"/>
          </a:p>
          <a:p>
            <a:endParaRPr lang="ru-RU" dirty="0"/>
          </a:p>
        </p:txBody>
      </p:sp>
      <p:grpSp>
        <p:nvGrpSpPr>
          <p:cNvPr id="15" name="Skupina 9"/>
          <p:cNvGrpSpPr/>
          <p:nvPr/>
        </p:nvGrpSpPr>
        <p:grpSpPr>
          <a:xfrm>
            <a:off x="557645" y="492125"/>
            <a:ext cx="8077200" cy="1338163"/>
            <a:chOff x="557645" y="492125"/>
            <a:chExt cx="8077200" cy="1338163"/>
          </a:xfrm>
        </p:grpSpPr>
        <p:graphicFrame>
          <p:nvGraphicFramePr>
            <p:cNvPr id="16" name="Object 15"/>
            <p:cNvGraphicFramePr>
              <a:graphicFrameLocks noChangeAspect="1"/>
            </p:cNvGraphicFramePr>
            <p:nvPr>
              <p:extLst>
                <p:ext uri="{D42A27DB-BD31-4B8C-83A1-F6EECF244321}">
                  <p14:modId xmlns:p14="http://schemas.microsoft.com/office/powerpoint/2010/main" val="327367926"/>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4099"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82289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05000"/>
            <a:ext cx="8229600" cy="838200"/>
          </a:xfrm>
        </p:spPr>
        <p:txBody>
          <a:bodyPr>
            <a:normAutofit/>
          </a:bodyPr>
          <a:lstStyle/>
          <a:p>
            <a:pPr algn="ctr"/>
            <a:r>
              <a:rPr lang="en-US" sz="2400" dirty="0">
                <a:solidFill>
                  <a:schemeClr val="tx1"/>
                </a:solidFill>
                <a:effectLst/>
              </a:rPr>
              <a:t>Social sphere</a:t>
            </a:r>
            <a:endParaRPr lang="hy-AM" sz="2400" dirty="0">
              <a:solidFill>
                <a:schemeClr val="tx1"/>
              </a:solidFill>
              <a:effectLst/>
            </a:endParaRPr>
          </a:p>
        </p:txBody>
      </p:sp>
      <p:sp>
        <p:nvSpPr>
          <p:cNvPr id="8" name="Content Placeholder 7"/>
          <p:cNvSpPr>
            <a:spLocks noGrp="1"/>
          </p:cNvSpPr>
          <p:nvPr>
            <p:ph idx="1"/>
          </p:nvPr>
        </p:nvSpPr>
        <p:spPr>
          <a:xfrm>
            <a:off x="457200" y="2895600"/>
            <a:ext cx="8229600" cy="4178491"/>
          </a:xfrm>
        </p:spPr>
        <p:txBody>
          <a:bodyPr/>
          <a:lstStyle/>
          <a:p>
            <a:r>
              <a:rPr lang="ru-RU" dirty="0"/>
              <a:t>RA </a:t>
            </a:r>
            <a:r>
              <a:rPr lang="ru-RU" dirty="0" err="1"/>
              <a:t>Code</a:t>
            </a:r>
            <a:r>
              <a:rPr lang="ru-RU" dirty="0"/>
              <a:t> </a:t>
            </a:r>
            <a:r>
              <a:rPr lang="ru-RU" dirty="0" err="1"/>
              <a:t>of</a:t>
            </a:r>
            <a:r>
              <a:rPr lang="ru-RU" dirty="0"/>
              <a:t> </a:t>
            </a:r>
            <a:r>
              <a:rPr lang="ru-RU" dirty="0" err="1"/>
              <a:t>Conduct</a:t>
            </a:r>
            <a:endParaRPr lang="hy-AM" dirty="0"/>
          </a:p>
          <a:p>
            <a:pPr marL="109728" indent="0">
              <a:buNone/>
            </a:pPr>
            <a:endParaRPr lang="hy-AM" dirty="0"/>
          </a:p>
          <a:p>
            <a:pPr marL="109728" indent="0" algn="just">
              <a:buNone/>
            </a:pPr>
            <a:r>
              <a:rPr lang="hy-AM" sz="2000" dirty="0"/>
              <a:t>2.2.3 </a:t>
            </a:r>
            <a:r>
              <a:rPr lang="ru-RU" sz="2000" dirty="0" err="1"/>
              <a:t>In</a:t>
            </a:r>
            <a:r>
              <a:rPr lang="ru-RU" sz="2000" dirty="0"/>
              <a:t> </a:t>
            </a:r>
            <a:r>
              <a:rPr lang="ru-RU" sz="2000" b="1" dirty="0" err="1"/>
              <a:t>professional</a:t>
            </a:r>
            <a:r>
              <a:rPr lang="ru-RU" sz="2000" b="1" dirty="0"/>
              <a:t>, </a:t>
            </a:r>
            <a:r>
              <a:rPr lang="ru-RU" sz="2000" b="1" dirty="0" err="1"/>
              <a:t>social</a:t>
            </a:r>
            <a:r>
              <a:rPr lang="ru-RU" sz="2000" b="1" dirty="0"/>
              <a:t>, </a:t>
            </a:r>
            <a:r>
              <a:rPr lang="en-US" sz="2000" b="1" dirty="0"/>
              <a:t>journalistic and other spheres </a:t>
            </a:r>
            <a:r>
              <a:rPr lang="ru-RU" sz="2000" dirty="0" err="1"/>
              <a:t>an</a:t>
            </a:r>
            <a:r>
              <a:rPr lang="ru-RU" sz="2000" dirty="0"/>
              <a:t> </a:t>
            </a:r>
            <a:r>
              <a:rPr lang="en-US" sz="2000" dirty="0"/>
              <a:t>attorney shall contribute to formation and maintenance of respect towards the content and </a:t>
            </a:r>
            <a:r>
              <a:rPr lang="ru-RU" sz="2000" dirty="0" err="1"/>
              <a:t>mission</a:t>
            </a:r>
            <a:r>
              <a:rPr lang="ru-RU" sz="2000" dirty="0"/>
              <a:t> </a:t>
            </a:r>
            <a:r>
              <a:rPr lang="ru-RU" sz="2000" dirty="0" err="1"/>
              <a:t>of</a:t>
            </a:r>
            <a:r>
              <a:rPr lang="ru-RU" sz="2000" dirty="0"/>
              <a:t> </a:t>
            </a:r>
            <a:r>
              <a:rPr lang="ru-RU" sz="2000" dirty="0" err="1"/>
              <a:t>advocacy</a:t>
            </a:r>
            <a:r>
              <a:rPr lang="ru-RU" sz="2000" dirty="0"/>
              <a:t>.</a:t>
            </a:r>
            <a:endParaRPr lang="ru-RU" dirty="0"/>
          </a:p>
        </p:txBody>
      </p:sp>
      <p:grpSp>
        <p:nvGrpSpPr>
          <p:cNvPr id="9" name="Skupina 9"/>
          <p:cNvGrpSpPr/>
          <p:nvPr/>
        </p:nvGrpSpPr>
        <p:grpSpPr>
          <a:xfrm>
            <a:off x="557645" y="492125"/>
            <a:ext cx="8077200" cy="1338163"/>
            <a:chOff x="557645" y="492125"/>
            <a:chExt cx="8077200" cy="1338163"/>
          </a:xfrm>
        </p:grpSpPr>
        <p:graphicFrame>
          <p:nvGraphicFramePr>
            <p:cNvPr id="10" name="Object 9"/>
            <p:cNvGraphicFramePr>
              <a:graphicFrameLocks noChangeAspect="1"/>
            </p:cNvGraphicFramePr>
            <p:nvPr>
              <p:extLst>
                <p:ext uri="{D42A27DB-BD31-4B8C-83A1-F6EECF244321}">
                  <p14:modId xmlns:p14="http://schemas.microsoft.com/office/powerpoint/2010/main" val="44352176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5123"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303588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445" y="1981200"/>
            <a:ext cx="8229600" cy="4525963"/>
          </a:xfrm>
        </p:spPr>
        <p:txBody>
          <a:bodyPr>
            <a:normAutofit fontScale="77500" lnSpcReduction="20000"/>
          </a:bodyPr>
          <a:lstStyle/>
          <a:p>
            <a:pPr marL="109728" indent="0">
              <a:buNone/>
            </a:pPr>
            <a:r>
              <a:rPr lang="en-US" b="1" dirty="0"/>
              <a:t>                                     Personal sphere</a:t>
            </a:r>
            <a:endParaRPr lang="hy-AM" b="1" dirty="0"/>
          </a:p>
          <a:p>
            <a:endParaRPr lang="en-US" dirty="0"/>
          </a:p>
          <a:p>
            <a:r>
              <a:rPr lang="en-US" dirty="0"/>
              <a:t>CCBE</a:t>
            </a:r>
            <a:r>
              <a:rPr lang="hy-AM" dirty="0"/>
              <a:t> </a:t>
            </a:r>
            <a:r>
              <a:rPr lang="ru-RU" dirty="0" err="1"/>
              <a:t>Model</a:t>
            </a:r>
            <a:r>
              <a:rPr lang="ru-RU" dirty="0"/>
              <a:t>  </a:t>
            </a:r>
            <a:r>
              <a:rPr lang="ru-RU" dirty="0" err="1"/>
              <a:t>Code</a:t>
            </a:r>
            <a:r>
              <a:rPr lang="ru-RU" dirty="0"/>
              <a:t> </a:t>
            </a:r>
            <a:r>
              <a:rPr lang="ru-RU" dirty="0" err="1"/>
              <a:t>of</a:t>
            </a:r>
            <a:r>
              <a:rPr lang="ru-RU" dirty="0"/>
              <a:t> </a:t>
            </a:r>
            <a:r>
              <a:rPr lang="ru-RU" dirty="0" err="1"/>
              <a:t>Conduct</a:t>
            </a:r>
            <a:endParaRPr lang="hy-AM" dirty="0"/>
          </a:p>
          <a:p>
            <a:pPr marL="109728" indent="0" algn="just">
              <a:buNone/>
            </a:pPr>
            <a:r>
              <a:rPr lang="en-US" sz="2900" i="1" dirty="0"/>
              <a:t>In order to be respected by clients, third persons, courts and state, an attorney shall deserve the respect. It is possible by becoming a member of authoritative profession. Consequently an attorney shall </a:t>
            </a:r>
            <a:r>
              <a:rPr lang="ru-RU" sz="2900" i="1" dirty="0" err="1"/>
              <a:t>refrain</a:t>
            </a:r>
            <a:r>
              <a:rPr lang="en-US" sz="2900" i="1" dirty="0"/>
              <a:t> from such deeds, that may </a:t>
            </a:r>
            <a:r>
              <a:rPr lang="ru-RU" sz="2900" i="1" dirty="0"/>
              <a:t> </a:t>
            </a:r>
            <a:r>
              <a:rPr lang="ru-RU" sz="2900" i="1" dirty="0" err="1"/>
              <a:t>compromise</a:t>
            </a:r>
            <a:r>
              <a:rPr lang="ru-RU" sz="2900" i="1" dirty="0"/>
              <a:t> </a:t>
            </a:r>
            <a:r>
              <a:rPr lang="ru-RU" sz="2900" i="1" dirty="0" err="1"/>
              <a:t>him</a:t>
            </a:r>
            <a:r>
              <a:rPr lang="ru-RU" sz="2900" i="1" dirty="0"/>
              <a:t> </a:t>
            </a:r>
            <a:r>
              <a:rPr lang="ru-RU" sz="2900" i="1" dirty="0" err="1"/>
              <a:t>or</a:t>
            </a:r>
            <a:r>
              <a:rPr lang="ru-RU" sz="2900" i="1" dirty="0"/>
              <a:t> </a:t>
            </a:r>
            <a:r>
              <a:rPr lang="ru-RU" sz="2900" i="1" dirty="0" err="1"/>
              <a:t>her</a:t>
            </a:r>
            <a:r>
              <a:rPr lang="ru-RU" sz="2900" i="1" dirty="0"/>
              <a:t> </a:t>
            </a:r>
            <a:r>
              <a:rPr lang="ru-RU" sz="2900" i="1" dirty="0" err="1"/>
              <a:t>or</a:t>
            </a:r>
            <a:r>
              <a:rPr lang="ru-RU" sz="2900" i="1" dirty="0"/>
              <a:t> </a:t>
            </a:r>
            <a:r>
              <a:rPr lang="ru-RU" sz="2900" i="1" dirty="0" err="1"/>
              <a:t>advocacy</a:t>
            </a:r>
            <a:r>
              <a:rPr lang="ru-RU" sz="2900" i="1" dirty="0"/>
              <a:t>, </a:t>
            </a:r>
            <a:r>
              <a:rPr lang="ru-RU" sz="2900" i="1" dirty="0" err="1"/>
              <a:t>in</a:t>
            </a:r>
            <a:r>
              <a:rPr lang="ru-RU" sz="2900" i="1" dirty="0"/>
              <a:t> </a:t>
            </a:r>
            <a:r>
              <a:rPr lang="ru-RU" sz="2900" i="1" dirty="0" err="1"/>
              <a:t>general</a:t>
            </a:r>
            <a:r>
              <a:rPr lang="ru-RU" sz="2900" i="1" dirty="0"/>
              <a:t> </a:t>
            </a:r>
            <a:r>
              <a:rPr lang="ru-RU" sz="2900" i="1" dirty="0" err="1"/>
              <a:t>or</a:t>
            </a:r>
            <a:r>
              <a:rPr lang="ru-RU" sz="2900" i="1" dirty="0"/>
              <a:t> </a:t>
            </a:r>
            <a:r>
              <a:rPr lang="ru-RU" sz="2900" i="1" dirty="0" err="1"/>
              <a:t>weaken</a:t>
            </a:r>
            <a:r>
              <a:rPr lang="ru-RU" sz="2900" i="1" dirty="0"/>
              <a:t> </a:t>
            </a:r>
            <a:r>
              <a:rPr lang="ru-RU" sz="2900" i="1" dirty="0" err="1"/>
              <a:t>the</a:t>
            </a:r>
            <a:r>
              <a:rPr lang="ru-RU" sz="2900" i="1" dirty="0"/>
              <a:t> </a:t>
            </a:r>
            <a:r>
              <a:rPr lang="ru-RU" sz="2900" i="1" dirty="0" err="1"/>
              <a:t>confidence</a:t>
            </a:r>
            <a:r>
              <a:rPr lang="ru-RU" sz="2900" i="1" dirty="0"/>
              <a:t> </a:t>
            </a:r>
            <a:r>
              <a:rPr lang="ru-RU" sz="2900" i="1" dirty="0" err="1"/>
              <a:t>of</a:t>
            </a:r>
            <a:r>
              <a:rPr lang="ru-RU" sz="2900" i="1" dirty="0"/>
              <a:t> </a:t>
            </a:r>
            <a:r>
              <a:rPr lang="ru-RU" sz="2900" i="1" dirty="0" err="1"/>
              <a:t>the</a:t>
            </a:r>
            <a:r>
              <a:rPr lang="ru-RU" sz="2900" i="1" dirty="0"/>
              <a:t> </a:t>
            </a:r>
            <a:r>
              <a:rPr lang="ru-RU" sz="2900" i="1" dirty="0" err="1"/>
              <a:t>society</a:t>
            </a:r>
            <a:r>
              <a:rPr lang="ru-RU" sz="2900" i="1" dirty="0"/>
              <a:t> </a:t>
            </a:r>
            <a:r>
              <a:rPr lang="ru-RU" sz="2900" i="1" dirty="0" err="1"/>
              <a:t>towards</a:t>
            </a:r>
            <a:r>
              <a:rPr lang="ru-RU" sz="2900" i="1" dirty="0"/>
              <a:t> </a:t>
            </a:r>
            <a:r>
              <a:rPr lang="ru-RU" sz="2900" i="1" dirty="0" err="1"/>
              <a:t>the</a:t>
            </a:r>
            <a:r>
              <a:rPr lang="ru-RU" sz="2900" i="1" dirty="0"/>
              <a:t> </a:t>
            </a:r>
            <a:r>
              <a:rPr lang="ru-RU" sz="2900" i="1" dirty="0" err="1"/>
              <a:t>legal</a:t>
            </a:r>
            <a:r>
              <a:rPr lang="ru-RU" sz="2900" i="1" dirty="0"/>
              <a:t> </a:t>
            </a:r>
            <a:r>
              <a:rPr lang="ru-RU" sz="2900" i="1" dirty="0" err="1"/>
              <a:t>profession</a:t>
            </a:r>
            <a:r>
              <a:rPr lang="ru-RU" sz="2900" i="1" dirty="0"/>
              <a:t>. </a:t>
            </a:r>
            <a:r>
              <a:rPr lang="ru-RU" sz="2900" i="1" dirty="0" err="1"/>
              <a:t>This</a:t>
            </a:r>
            <a:r>
              <a:rPr lang="ru-RU" sz="2900" i="1" dirty="0"/>
              <a:t> </a:t>
            </a:r>
            <a:r>
              <a:rPr lang="ru-RU" sz="2900" i="1" dirty="0" err="1"/>
              <a:t>does</a:t>
            </a:r>
            <a:r>
              <a:rPr lang="ru-RU" sz="2900" i="1" dirty="0"/>
              <a:t> </a:t>
            </a:r>
            <a:r>
              <a:rPr lang="ru-RU" sz="2900" i="1" dirty="0" err="1"/>
              <a:t>not</a:t>
            </a:r>
            <a:r>
              <a:rPr lang="ru-RU" sz="2900" i="1" dirty="0"/>
              <a:t> </a:t>
            </a:r>
            <a:r>
              <a:rPr lang="ru-RU" sz="2900" i="1" dirty="0" err="1"/>
              <a:t>mean</a:t>
            </a:r>
            <a:r>
              <a:rPr lang="ru-RU" sz="2900" i="1" dirty="0"/>
              <a:t>, </a:t>
            </a:r>
            <a:r>
              <a:rPr lang="ru-RU" sz="2900" i="1" dirty="0" err="1"/>
              <a:t>that</a:t>
            </a:r>
            <a:r>
              <a:rPr lang="ru-RU" sz="2900" i="1" dirty="0"/>
              <a:t> </a:t>
            </a:r>
            <a:r>
              <a:rPr lang="ru-RU" sz="2900" i="1" dirty="0" err="1"/>
              <a:t>an</a:t>
            </a:r>
            <a:r>
              <a:rPr lang="ru-RU" sz="2900" i="1" dirty="0"/>
              <a:t> </a:t>
            </a:r>
            <a:r>
              <a:rPr lang="ru-RU" sz="2900" i="1" dirty="0" err="1"/>
              <a:t>attorney</a:t>
            </a:r>
            <a:r>
              <a:rPr lang="ru-RU" sz="2900" i="1" dirty="0"/>
              <a:t> </a:t>
            </a:r>
            <a:r>
              <a:rPr lang="ru-RU" sz="2900" i="1" dirty="0" err="1"/>
              <a:t>shall</a:t>
            </a:r>
            <a:r>
              <a:rPr lang="ru-RU" sz="2900" i="1" dirty="0"/>
              <a:t> </a:t>
            </a:r>
            <a:r>
              <a:rPr lang="ru-RU" sz="2900" i="1" dirty="0" err="1"/>
              <a:t>be</a:t>
            </a:r>
            <a:r>
              <a:rPr lang="ru-RU" sz="2900" i="1" dirty="0"/>
              <a:t> a </a:t>
            </a:r>
            <a:r>
              <a:rPr lang="ru-RU" sz="2900" i="1" dirty="0" err="1"/>
              <a:t>perfect</a:t>
            </a:r>
            <a:r>
              <a:rPr lang="ru-RU" sz="2900" i="1" dirty="0"/>
              <a:t> </a:t>
            </a:r>
            <a:r>
              <a:rPr lang="ru-RU" sz="2900" i="1" dirty="0" err="1"/>
              <a:t>person</a:t>
            </a:r>
            <a:r>
              <a:rPr lang="ru-RU" sz="2900" i="1" dirty="0"/>
              <a:t>, </a:t>
            </a:r>
            <a:r>
              <a:rPr lang="ru-RU" sz="2900" i="1" dirty="0" err="1"/>
              <a:t>however</a:t>
            </a:r>
            <a:r>
              <a:rPr lang="ru-RU" sz="2900" i="1" dirty="0"/>
              <a:t> </a:t>
            </a:r>
            <a:r>
              <a:rPr lang="ru-RU" sz="2900" i="1" dirty="0" err="1"/>
              <a:t>it</a:t>
            </a:r>
            <a:r>
              <a:rPr lang="ru-RU" sz="2900" i="1" dirty="0"/>
              <a:t> </a:t>
            </a:r>
            <a:r>
              <a:rPr lang="ru-RU" sz="2900" i="1" dirty="0" err="1"/>
              <a:t>means</a:t>
            </a:r>
            <a:r>
              <a:rPr lang="ru-RU" sz="2900" i="1" dirty="0"/>
              <a:t>, </a:t>
            </a:r>
            <a:r>
              <a:rPr lang="ru-RU" sz="2900" i="1" dirty="0" err="1"/>
              <a:t>that</a:t>
            </a:r>
            <a:r>
              <a:rPr lang="ru-RU" sz="2900" i="1" dirty="0"/>
              <a:t> </a:t>
            </a:r>
            <a:r>
              <a:rPr lang="ru-RU" sz="2900" i="1" dirty="0" err="1"/>
              <a:t>he</a:t>
            </a:r>
            <a:r>
              <a:rPr lang="ru-RU" sz="2900" i="1" dirty="0"/>
              <a:t> </a:t>
            </a:r>
            <a:r>
              <a:rPr lang="ru-RU" sz="2900" i="1" dirty="0" err="1"/>
              <a:t>or</a:t>
            </a:r>
            <a:r>
              <a:rPr lang="ru-RU" sz="2900" i="1" dirty="0"/>
              <a:t> </a:t>
            </a:r>
            <a:r>
              <a:rPr lang="ru-RU" sz="2900" i="1" dirty="0" err="1"/>
              <a:t>she</a:t>
            </a:r>
            <a:r>
              <a:rPr lang="ru-RU" sz="2900" i="1" dirty="0"/>
              <a:t> </a:t>
            </a:r>
            <a:r>
              <a:rPr lang="ru-RU" sz="2900" i="1" dirty="0" err="1"/>
              <a:t>shall</a:t>
            </a:r>
            <a:r>
              <a:rPr lang="ru-RU" sz="2900" i="1" dirty="0"/>
              <a:t> </a:t>
            </a:r>
            <a:r>
              <a:rPr lang="ru-RU" sz="2900" i="1" dirty="0" err="1"/>
              <a:t>not</a:t>
            </a:r>
            <a:r>
              <a:rPr lang="ru-RU" sz="2900" i="1" dirty="0"/>
              <a:t> </a:t>
            </a:r>
            <a:r>
              <a:rPr lang="ru-RU" sz="2900" i="1" dirty="0" err="1"/>
              <a:t>manifest</a:t>
            </a:r>
            <a:r>
              <a:rPr lang="ru-RU" sz="2900" i="1" dirty="0"/>
              <a:t> </a:t>
            </a:r>
            <a:r>
              <a:rPr lang="ru-RU" sz="2900" i="1" dirty="0" err="1"/>
              <a:t>undue</a:t>
            </a:r>
            <a:r>
              <a:rPr lang="ru-RU" sz="2900" i="1" dirty="0"/>
              <a:t> </a:t>
            </a:r>
            <a:r>
              <a:rPr lang="ru-RU" sz="2900" i="1" dirty="0" err="1"/>
              <a:t>behaviour</a:t>
            </a:r>
            <a:r>
              <a:rPr lang="en-US" sz="2900" i="1" dirty="0"/>
              <a:t>,</a:t>
            </a:r>
            <a:r>
              <a:rPr lang="ru-RU" sz="2900" i="1" dirty="0"/>
              <a:t> </a:t>
            </a:r>
            <a:r>
              <a:rPr lang="ru-RU" sz="2900" i="1" dirty="0" err="1"/>
              <a:t>when</a:t>
            </a:r>
            <a:r>
              <a:rPr lang="ru-RU" sz="2900" i="1" dirty="0"/>
              <a:t> </a:t>
            </a:r>
            <a:r>
              <a:rPr lang="ru-RU" sz="2900" i="1" dirty="0" err="1"/>
              <a:t>conducting</a:t>
            </a:r>
            <a:r>
              <a:rPr lang="ru-RU" sz="2900" i="1" dirty="0"/>
              <a:t> </a:t>
            </a:r>
            <a:r>
              <a:rPr lang="ru-RU" sz="2900" i="1" dirty="0" err="1"/>
              <a:t>legal</a:t>
            </a:r>
            <a:r>
              <a:rPr lang="ru-RU" sz="2900" i="1" dirty="0"/>
              <a:t> </a:t>
            </a:r>
            <a:r>
              <a:rPr lang="ru-RU" sz="2900" i="1" dirty="0" err="1"/>
              <a:t>or</a:t>
            </a:r>
            <a:r>
              <a:rPr lang="ru-RU" sz="2900" i="1" dirty="0"/>
              <a:t> </a:t>
            </a:r>
            <a:r>
              <a:rPr lang="ru-RU" sz="2900" i="1" dirty="0" err="1"/>
              <a:t>any</a:t>
            </a:r>
            <a:r>
              <a:rPr lang="ru-RU" sz="2900" i="1" dirty="0"/>
              <a:t> </a:t>
            </a:r>
            <a:r>
              <a:rPr lang="ru-RU" sz="2900" i="1" dirty="0" err="1"/>
              <a:t>other</a:t>
            </a:r>
            <a:r>
              <a:rPr lang="ru-RU" sz="2900" i="1" dirty="0"/>
              <a:t> </a:t>
            </a:r>
            <a:r>
              <a:rPr lang="ru-RU" sz="2900" i="1" dirty="0" err="1"/>
              <a:t>activity</a:t>
            </a:r>
            <a:r>
              <a:rPr lang="ru-RU" sz="2900" i="1" dirty="0"/>
              <a:t> </a:t>
            </a:r>
            <a:r>
              <a:rPr lang="ru-RU" sz="2900" i="1" dirty="0" err="1"/>
              <a:t>and</a:t>
            </a:r>
            <a:r>
              <a:rPr lang="ru-RU" sz="2900" i="1" dirty="0"/>
              <a:t> </a:t>
            </a:r>
            <a:r>
              <a:rPr lang="ru-RU" sz="2900" i="1" dirty="0" err="1"/>
              <a:t>even</a:t>
            </a:r>
            <a:r>
              <a:rPr lang="ru-RU" sz="2900" i="1" dirty="0"/>
              <a:t> </a:t>
            </a:r>
            <a:r>
              <a:rPr lang="ru-RU" sz="2900" i="1" dirty="0" err="1"/>
              <a:t>in</a:t>
            </a:r>
            <a:r>
              <a:rPr lang="ru-RU" sz="2900" i="1" dirty="0"/>
              <a:t> </a:t>
            </a:r>
            <a:r>
              <a:rPr lang="ru-RU" sz="2900" i="1" dirty="0" err="1"/>
              <a:t>his</a:t>
            </a:r>
            <a:r>
              <a:rPr lang="ru-RU" sz="2900" i="1" dirty="0"/>
              <a:t> </a:t>
            </a:r>
            <a:r>
              <a:rPr lang="ru-RU" sz="2900" i="1" dirty="0" err="1"/>
              <a:t>or</a:t>
            </a:r>
            <a:r>
              <a:rPr lang="ru-RU" sz="2900" i="1" dirty="0"/>
              <a:t> </a:t>
            </a:r>
            <a:r>
              <a:rPr lang="ru-RU" sz="2900" i="1" dirty="0" err="1"/>
              <a:t>her</a:t>
            </a:r>
            <a:r>
              <a:rPr lang="ru-RU" sz="2900" i="1" dirty="0"/>
              <a:t> </a:t>
            </a:r>
            <a:r>
              <a:rPr lang="ru-RU" sz="2900" i="1" dirty="0" err="1"/>
              <a:t>private</a:t>
            </a:r>
            <a:r>
              <a:rPr lang="ru-RU" sz="2900" i="1" dirty="0"/>
              <a:t> </a:t>
            </a:r>
            <a:r>
              <a:rPr lang="ru-RU" sz="2900" i="1" dirty="0" err="1"/>
              <a:t>life</a:t>
            </a:r>
            <a:r>
              <a:rPr lang="ru-RU" sz="2900" i="1" dirty="0"/>
              <a:t>, </a:t>
            </a:r>
            <a:r>
              <a:rPr lang="ru-RU" sz="2900" i="1" dirty="0" err="1"/>
              <a:t>if</a:t>
            </a:r>
            <a:r>
              <a:rPr lang="ru-RU" sz="2900" i="1" dirty="0"/>
              <a:t> </a:t>
            </a:r>
            <a:r>
              <a:rPr lang="ru-RU" sz="2900" i="1" dirty="0" err="1"/>
              <a:t>the</a:t>
            </a:r>
            <a:r>
              <a:rPr lang="ru-RU" sz="2900" i="1" dirty="0"/>
              <a:t> </a:t>
            </a:r>
            <a:r>
              <a:rPr lang="ru-RU" sz="2900" i="1" dirty="0" err="1"/>
              <a:t>legal</a:t>
            </a:r>
            <a:r>
              <a:rPr lang="ru-RU" sz="2900" i="1" dirty="0"/>
              <a:t> </a:t>
            </a:r>
            <a:r>
              <a:rPr lang="ru-RU" sz="2900" i="1" dirty="0" err="1"/>
              <a:t>profession</a:t>
            </a:r>
            <a:r>
              <a:rPr lang="ru-RU" sz="2900" i="1" dirty="0"/>
              <a:t> </a:t>
            </a:r>
            <a:r>
              <a:rPr lang="ru-RU" sz="2900" i="1" dirty="0" err="1"/>
              <a:t>may</a:t>
            </a:r>
            <a:r>
              <a:rPr lang="ru-RU" sz="2900" i="1" dirty="0"/>
              <a:t> </a:t>
            </a:r>
            <a:r>
              <a:rPr lang="ru-RU" sz="2900" i="1" dirty="0" err="1"/>
              <a:t>be</a:t>
            </a:r>
            <a:r>
              <a:rPr lang="ru-RU" sz="2900" i="1" dirty="0"/>
              <a:t> </a:t>
            </a:r>
            <a:r>
              <a:rPr lang="ru-RU" sz="2900" i="1" dirty="0" err="1"/>
              <a:t>compromised</a:t>
            </a:r>
            <a:r>
              <a:rPr lang="ru-RU" sz="2900" i="1" dirty="0"/>
              <a:t> </a:t>
            </a:r>
            <a:r>
              <a:rPr lang="ru-RU" sz="2900" i="1" dirty="0" err="1"/>
              <a:t>as</a:t>
            </a:r>
            <a:r>
              <a:rPr lang="ru-RU" sz="2900" i="1" dirty="0"/>
              <a:t> a </a:t>
            </a:r>
            <a:r>
              <a:rPr lang="ru-RU" sz="2900" i="1" dirty="0" err="1"/>
              <a:t>result</a:t>
            </a:r>
            <a:r>
              <a:rPr lang="ru-RU" sz="2900" i="1" dirty="0"/>
              <a:t> </a:t>
            </a:r>
            <a:r>
              <a:rPr lang="ru-RU" sz="2900" i="1" dirty="0" err="1"/>
              <a:t>of</a:t>
            </a:r>
            <a:r>
              <a:rPr lang="ru-RU" sz="2900" i="1" dirty="0"/>
              <a:t> </a:t>
            </a:r>
            <a:r>
              <a:rPr lang="ru-RU" sz="2900" i="1" dirty="0" err="1"/>
              <a:t>such</a:t>
            </a:r>
            <a:r>
              <a:rPr lang="ru-RU" sz="2900" i="1" dirty="0"/>
              <a:t> </a:t>
            </a:r>
            <a:r>
              <a:rPr lang="ru-RU" sz="2900" i="1" dirty="0" err="1"/>
              <a:t>behaviour</a:t>
            </a:r>
            <a:r>
              <a:rPr lang="ru-RU" sz="2900" i="1" dirty="0"/>
              <a:t>. </a:t>
            </a:r>
          </a:p>
        </p:txBody>
      </p:sp>
      <p:grpSp>
        <p:nvGrpSpPr>
          <p:cNvPr id="8" name="Skupina 9"/>
          <p:cNvGrpSpPr/>
          <p:nvPr/>
        </p:nvGrpSpPr>
        <p:grpSpPr>
          <a:xfrm>
            <a:off x="557645" y="492125"/>
            <a:ext cx="8077200" cy="1338163"/>
            <a:chOff x="557645" y="492125"/>
            <a:chExt cx="8077200" cy="1338163"/>
          </a:xfrm>
        </p:grpSpPr>
        <p:graphicFrame>
          <p:nvGraphicFramePr>
            <p:cNvPr id="9" name="Object 8"/>
            <p:cNvGraphicFramePr>
              <a:graphicFrameLocks noChangeAspect="1"/>
            </p:cNvGraphicFramePr>
            <p:nvPr>
              <p:extLst>
                <p:ext uri="{D42A27DB-BD31-4B8C-83A1-F6EECF244321}">
                  <p14:modId xmlns:p14="http://schemas.microsoft.com/office/powerpoint/2010/main" val="2268175980"/>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6147" name="Bitmap Image" r:id="rId4" imgW="14297040" imgH="9648720" progId="Paint.Picture">
                    <p:embed/>
                  </p:oleObj>
                </mc:Choice>
                <mc:Fallback>
                  <p:oleObj name="Bitmap Image" r:id="rId4" imgW="14297040" imgH="9648720" progId="Paint.Picture">
                    <p:embed/>
                    <p:pic>
                      <p:nvPicPr>
                        <p:cNvPr id="0" name=""/>
                        <p:cNvPicPr>
                          <a:picLocks noChangeAspect="1" noChangeArrowheads="1"/>
                        </p:cNvPicPr>
                        <p:nvPr/>
                      </p:nvPicPr>
                      <p:blipFill>
                        <a:blip r:embed="rId5"/>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9773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0891" y="2133600"/>
            <a:ext cx="8229600" cy="4525963"/>
          </a:xfrm>
        </p:spPr>
        <p:txBody>
          <a:bodyPr>
            <a:normAutofit fontScale="85000" lnSpcReduction="20000"/>
          </a:bodyPr>
          <a:lstStyle/>
          <a:p>
            <a:pPr algn="just"/>
            <a:r>
              <a:rPr lang="ru-RU" dirty="0" err="1"/>
              <a:t>The</a:t>
            </a:r>
            <a:r>
              <a:rPr lang="ru-RU" dirty="0"/>
              <a:t> </a:t>
            </a:r>
            <a:r>
              <a:rPr lang="ru-RU" dirty="0" err="1"/>
              <a:t>Attorney’s</a:t>
            </a:r>
            <a:r>
              <a:rPr lang="ru-RU" dirty="0"/>
              <a:t> </a:t>
            </a:r>
            <a:r>
              <a:rPr lang="ru-RU" dirty="0" err="1"/>
              <a:t>Code</a:t>
            </a:r>
            <a:r>
              <a:rPr lang="ru-RU" dirty="0"/>
              <a:t> </a:t>
            </a:r>
            <a:r>
              <a:rPr lang="ru-RU" dirty="0" err="1"/>
              <a:t>of</a:t>
            </a:r>
            <a:r>
              <a:rPr lang="ru-RU" dirty="0"/>
              <a:t> </a:t>
            </a:r>
            <a:r>
              <a:rPr lang="ru-RU" dirty="0" err="1"/>
              <a:t>Ethics</a:t>
            </a:r>
            <a:r>
              <a:rPr lang="ru-RU" dirty="0"/>
              <a:t> </a:t>
            </a:r>
            <a:r>
              <a:rPr lang="ru-RU" dirty="0" err="1"/>
              <a:t>of</a:t>
            </a:r>
            <a:r>
              <a:rPr lang="ru-RU" dirty="0"/>
              <a:t> </a:t>
            </a:r>
            <a:r>
              <a:rPr lang="ru-RU" dirty="0" err="1"/>
              <a:t>Croatia</a:t>
            </a:r>
            <a:r>
              <a:rPr lang="ru-RU" dirty="0"/>
              <a:t>, </a:t>
            </a:r>
            <a:r>
              <a:rPr lang="ru-RU" dirty="0" err="1"/>
              <a:t>point</a:t>
            </a:r>
            <a:r>
              <a:rPr lang="ru-RU" dirty="0"/>
              <a:t> 6 </a:t>
            </a:r>
            <a:endParaRPr lang="en-US" dirty="0"/>
          </a:p>
          <a:p>
            <a:pPr marL="109728" indent="0" algn="just">
              <a:buNone/>
            </a:pPr>
            <a:r>
              <a:rPr lang="ru-RU" i="1" dirty="0"/>
              <a:t>,,</a:t>
            </a:r>
            <a:r>
              <a:rPr lang="en-US" i="1" dirty="0"/>
              <a:t> An attorney shall fulfill conscientiously all his or her duties that arise from the attorney's profession and preserve the reputation and the dignity of the profession both at work and in his or her </a:t>
            </a:r>
            <a:r>
              <a:rPr lang="en-US" b="1" i="1" dirty="0"/>
              <a:t>private life</a:t>
            </a:r>
            <a:r>
              <a:rPr lang="en-US" i="1" dirty="0"/>
              <a:t>. </a:t>
            </a:r>
            <a:r>
              <a:rPr lang="ru-RU" i="1" dirty="0"/>
              <a:t>,,</a:t>
            </a:r>
            <a:r>
              <a:rPr lang="hy-AM" i="1" dirty="0"/>
              <a:t>:</a:t>
            </a:r>
          </a:p>
          <a:p>
            <a:pPr algn="just"/>
            <a:endParaRPr lang="hy-AM" dirty="0"/>
          </a:p>
          <a:p>
            <a:pPr algn="just"/>
            <a:r>
              <a:rPr lang="en-US" dirty="0"/>
              <a:t>Code of Conduct for Italian Lawyers</a:t>
            </a:r>
            <a:r>
              <a:rPr lang="ru-RU" dirty="0"/>
              <a:t>, </a:t>
            </a:r>
            <a:r>
              <a:rPr lang="ru-RU" dirty="0" err="1"/>
              <a:t>Art</a:t>
            </a:r>
            <a:r>
              <a:rPr lang="ru-RU" dirty="0"/>
              <a:t>. 2, </a:t>
            </a:r>
            <a:r>
              <a:rPr lang="ru-RU" dirty="0" err="1"/>
              <a:t>point</a:t>
            </a:r>
            <a:r>
              <a:rPr lang="ru-RU" dirty="0"/>
              <a:t> 1</a:t>
            </a:r>
            <a:r>
              <a:rPr lang="hy-AM" dirty="0"/>
              <a:t> </a:t>
            </a:r>
            <a:r>
              <a:rPr lang="ru-RU" i="1" dirty="0"/>
              <a:t>,,</a:t>
            </a:r>
            <a:r>
              <a:rPr lang="en-US" dirty="0"/>
              <a:t> </a:t>
            </a:r>
            <a:r>
              <a:rPr lang="ru-RU" i="1" dirty="0"/>
              <a:t>,,</a:t>
            </a:r>
            <a:r>
              <a:rPr lang="en-US" i="1" dirty="0"/>
              <a:t>The ethical rules shall be applied to all lawyers with regard to their professional activity, their relations with other members of the legal profession, and their relations with third parties; they also shall be applied to behaviors in the lawyers’ </a:t>
            </a:r>
            <a:r>
              <a:rPr lang="en-US" b="1" i="1" dirty="0"/>
              <a:t>private lives</a:t>
            </a:r>
            <a:r>
              <a:rPr lang="en-US" i="1" dirty="0"/>
              <a:t>, if they compromise their personal reputation or the image of the legal profession</a:t>
            </a:r>
            <a:r>
              <a:rPr lang="ru-RU" i="1" dirty="0"/>
              <a:t>.,,.</a:t>
            </a:r>
          </a:p>
        </p:txBody>
      </p:sp>
      <p:grpSp>
        <p:nvGrpSpPr>
          <p:cNvPr id="10" name="Skupina 9"/>
          <p:cNvGrpSpPr/>
          <p:nvPr/>
        </p:nvGrpSpPr>
        <p:grpSpPr>
          <a:xfrm>
            <a:off x="557645" y="492125"/>
            <a:ext cx="8077200" cy="1338163"/>
            <a:chOff x="557645" y="492125"/>
            <a:chExt cx="8077200" cy="1338163"/>
          </a:xfrm>
        </p:grpSpPr>
        <p:graphicFrame>
          <p:nvGraphicFramePr>
            <p:cNvPr id="11" name="Object 10"/>
            <p:cNvGraphicFramePr>
              <a:graphicFrameLocks noChangeAspect="1"/>
            </p:cNvGraphicFramePr>
            <p:nvPr>
              <p:extLst>
                <p:ext uri="{D42A27DB-BD31-4B8C-83A1-F6EECF244321}">
                  <p14:modId xmlns:p14="http://schemas.microsoft.com/office/powerpoint/2010/main" val="1918921113"/>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7171"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12379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1445" y="1981200"/>
            <a:ext cx="8229600" cy="4525963"/>
          </a:xfrm>
        </p:spPr>
        <p:txBody>
          <a:bodyPr>
            <a:normAutofit fontScale="77500" lnSpcReduction="20000"/>
          </a:bodyPr>
          <a:lstStyle/>
          <a:p>
            <a:pPr marL="109728" indent="0" algn="ctr">
              <a:buNone/>
            </a:pPr>
            <a:r>
              <a:rPr lang="ru-RU" sz="2600" b="1" dirty="0" err="1"/>
              <a:t>States</a:t>
            </a:r>
            <a:r>
              <a:rPr lang="ru-RU" sz="2600" b="1" dirty="0"/>
              <a:t>, </a:t>
            </a:r>
            <a:r>
              <a:rPr lang="ru-RU" sz="2600" b="1" dirty="0" err="1"/>
              <a:t>where</a:t>
            </a:r>
            <a:r>
              <a:rPr lang="ru-RU" sz="2600" b="1" dirty="0"/>
              <a:t> </a:t>
            </a:r>
            <a:r>
              <a:rPr lang="ru-RU" sz="2600" b="1" dirty="0" err="1"/>
              <a:t>attorney’s</a:t>
            </a:r>
            <a:r>
              <a:rPr lang="ru-RU" sz="2600" b="1" dirty="0"/>
              <a:t> </a:t>
            </a:r>
            <a:r>
              <a:rPr lang="ru-RU" sz="2600" b="1" dirty="0" err="1"/>
              <a:t>private</a:t>
            </a:r>
            <a:r>
              <a:rPr lang="ru-RU" sz="2600" b="1" dirty="0"/>
              <a:t> </a:t>
            </a:r>
            <a:r>
              <a:rPr lang="ru-RU" sz="2600" b="1" dirty="0" err="1"/>
              <a:t>life</a:t>
            </a:r>
            <a:r>
              <a:rPr lang="ru-RU" sz="2600" b="1" dirty="0"/>
              <a:t> </a:t>
            </a:r>
            <a:r>
              <a:rPr lang="ru-RU" sz="2600" b="1" dirty="0" err="1"/>
              <a:t>is</a:t>
            </a:r>
            <a:r>
              <a:rPr lang="ru-RU" sz="2600" b="1" dirty="0"/>
              <a:t> </a:t>
            </a:r>
            <a:r>
              <a:rPr lang="ru-RU" sz="2600" b="1" dirty="0" err="1"/>
              <a:t>not</a:t>
            </a:r>
            <a:r>
              <a:rPr lang="ru-RU" sz="2600" b="1" dirty="0"/>
              <a:t> </a:t>
            </a:r>
            <a:r>
              <a:rPr lang="ru-RU" sz="2600" b="1" dirty="0" err="1"/>
              <a:t>directly</a:t>
            </a:r>
            <a:r>
              <a:rPr lang="ru-RU" sz="2600" b="1" dirty="0"/>
              <a:t> </a:t>
            </a:r>
            <a:r>
              <a:rPr lang="ru-RU" sz="2600" b="1" dirty="0" err="1"/>
              <a:t>included</a:t>
            </a:r>
            <a:r>
              <a:rPr lang="ru-RU" sz="2600" b="1" dirty="0"/>
              <a:t> </a:t>
            </a:r>
            <a:r>
              <a:rPr lang="ru-RU" sz="2600" b="1" dirty="0" err="1"/>
              <a:t>within</a:t>
            </a:r>
            <a:r>
              <a:rPr lang="ru-RU" sz="2600" b="1" dirty="0"/>
              <a:t> </a:t>
            </a:r>
            <a:r>
              <a:rPr lang="ru-RU" sz="2600" b="1" dirty="0" err="1"/>
              <a:t>the</a:t>
            </a:r>
            <a:r>
              <a:rPr lang="ru-RU" sz="2600" b="1" dirty="0"/>
              <a:t> </a:t>
            </a:r>
            <a:r>
              <a:rPr lang="ru-RU" sz="2600" b="1" dirty="0" err="1"/>
              <a:t>rhelm</a:t>
            </a:r>
            <a:r>
              <a:rPr lang="ru-RU" sz="2600" b="1" dirty="0"/>
              <a:t> </a:t>
            </a:r>
            <a:r>
              <a:rPr lang="ru-RU" sz="2600" b="1" dirty="0" err="1"/>
              <a:t>of</a:t>
            </a:r>
            <a:r>
              <a:rPr lang="ru-RU" sz="2600" b="1" dirty="0"/>
              <a:t> </a:t>
            </a:r>
            <a:r>
              <a:rPr lang="ru-RU" sz="2600" b="1" dirty="0" err="1"/>
              <a:t>rules</a:t>
            </a:r>
            <a:r>
              <a:rPr lang="ru-RU" sz="2600" b="1" dirty="0"/>
              <a:t> </a:t>
            </a:r>
            <a:r>
              <a:rPr lang="ru-RU" sz="2600" b="1" dirty="0" err="1"/>
              <a:t>of</a:t>
            </a:r>
            <a:r>
              <a:rPr lang="ru-RU" sz="2600" b="1" dirty="0"/>
              <a:t> </a:t>
            </a:r>
            <a:r>
              <a:rPr lang="ru-RU" sz="2600" b="1" dirty="0" err="1"/>
              <a:t>ethics</a:t>
            </a:r>
            <a:endParaRPr lang="en-US" sz="2600" b="1" dirty="0"/>
          </a:p>
          <a:p>
            <a:endParaRPr lang="en-US" b="1" dirty="0"/>
          </a:p>
          <a:p>
            <a:r>
              <a:rPr lang="ru-RU" b="1" dirty="0" err="1"/>
              <a:t>Norway</a:t>
            </a:r>
            <a:endParaRPr lang="hy-AM" b="1" dirty="0"/>
          </a:p>
          <a:p>
            <a:pPr marL="109728" indent="0" algn="just">
              <a:buNone/>
            </a:pPr>
            <a:r>
              <a:rPr lang="en-US" dirty="0"/>
              <a:t>The advocate must conduct himself professionally and correctly in his practice. The advocate must refrain from any conduct which is capable of harming the image of the bar and the profession. </a:t>
            </a:r>
            <a:endParaRPr lang="ru-RU" i="1" dirty="0"/>
          </a:p>
          <a:p>
            <a:pPr marL="109728" indent="0" algn="just">
              <a:buNone/>
            </a:pPr>
            <a:r>
              <a:rPr lang="ru-RU" i="1" dirty="0" err="1"/>
              <a:t>Czech</a:t>
            </a:r>
            <a:r>
              <a:rPr lang="ru-RU" i="1" dirty="0"/>
              <a:t> </a:t>
            </a:r>
            <a:r>
              <a:rPr lang="ru-RU" i="1" dirty="0" err="1"/>
              <a:t>Republic</a:t>
            </a:r>
            <a:r>
              <a:rPr lang="hy-AM" i="1" dirty="0"/>
              <a:t>, </a:t>
            </a:r>
            <a:r>
              <a:rPr lang="ru-RU" i="1" dirty="0" err="1"/>
              <a:t>Sweden</a:t>
            </a:r>
            <a:r>
              <a:rPr lang="hy-AM" i="1" dirty="0"/>
              <a:t>, </a:t>
            </a:r>
            <a:r>
              <a:rPr lang="ru-RU" i="1" dirty="0" err="1"/>
              <a:t>Germany</a:t>
            </a:r>
            <a:r>
              <a:rPr lang="hy-AM" i="1" dirty="0"/>
              <a:t>, </a:t>
            </a:r>
            <a:r>
              <a:rPr lang="ru-RU" i="1" dirty="0" err="1"/>
              <a:t>Austria</a:t>
            </a:r>
            <a:r>
              <a:rPr lang="ru-RU" i="1" dirty="0"/>
              <a:t> </a:t>
            </a:r>
            <a:r>
              <a:rPr lang="ru-RU" i="1" dirty="0" err="1"/>
              <a:t>etc</a:t>
            </a:r>
            <a:r>
              <a:rPr lang="ru-RU" i="1" dirty="0"/>
              <a:t>.</a:t>
            </a:r>
            <a:endParaRPr lang="en-US" i="1" dirty="0"/>
          </a:p>
          <a:p>
            <a:pPr marL="109728" indent="0" algn="just">
              <a:buNone/>
            </a:pPr>
            <a:endParaRPr lang="hy-AM" i="1" dirty="0"/>
          </a:p>
          <a:p>
            <a:pPr marL="109728" indent="0" algn="just">
              <a:buNone/>
            </a:pPr>
            <a:r>
              <a:rPr lang="ru-RU" b="1" i="1" dirty="0"/>
              <a:t>RA </a:t>
            </a:r>
            <a:r>
              <a:rPr lang="ru-RU" b="1" i="1" dirty="0" err="1"/>
              <a:t>Code</a:t>
            </a:r>
            <a:r>
              <a:rPr lang="ru-RU" b="1" i="1" dirty="0"/>
              <a:t> </a:t>
            </a:r>
            <a:r>
              <a:rPr lang="ru-RU" b="1" i="1" dirty="0" err="1"/>
              <a:t>of</a:t>
            </a:r>
            <a:r>
              <a:rPr lang="ru-RU" b="1" i="1" dirty="0"/>
              <a:t> </a:t>
            </a:r>
            <a:r>
              <a:rPr lang="ru-RU" b="1" i="1" dirty="0" err="1"/>
              <a:t>Conduct</a:t>
            </a:r>
            <a:r>
              <a:rPr lang="hy-AM" i="1" dirty="0"/>
              <a:t>․</a:t>
            </a:r>
          </a:p>
          <a:p>
            <a:pPr marL="109728" indent="0" algn="just">
              <a:buNone/>
            </a:pPr>
            <a:r>
              <a:rPr lang="hy-AM" i="1" dirty="0"/>
              <a:t>2.2.3</a:t>
            </a:r>
            <a:r>
              <a:rPr lang="ru-RU" i="1" dirty="0"/>
              <a:t> </a:t>
            </a:r>
            <a:r>
              <a:rPr lang="en-US" dirty="0"/>
              <a:t>The advocate must conduct himself professionally and correctly in his practice. The advocate must refrain from any conduct which is capable of harming the image of the bar and the profession. </a:t>
            </a:r>
            <a:endParaRPr lang="hy-AM" i="1" dirty="0"/>
          </a:p>
          <a:p>
            <a:pPr marL="109728" indent="0" algn="just">
              <a:buNone/>
            </a:pPr>
            <a:endParaRPr lang="ru-RU" i="1" dirty="0"/>
          </a:p>
        </p:txBody>
      </p:sp>
      <p:grpSp>
        <p:nvGrpSpPr>
          <p:cNvPr id="10" name="Skupina 9"/>
          <p:cNvGrpSpPr/>
          <p:nvPr/>
        </p:nvGrpSpPr>
        <p:grpSpPr>
          <a:xfrm>
            <a:off x="557645" y="492125"/>
            <a:ext cx="8077200" cy="1338163"/>
            <a:chOff x="557645" y="492125"/>
            <a:chExt cx="8077200" cy="1338163"/>
          </a:xfrm>
        </p:grpSpPr>
        <p:graphicFrame>
          <p:nvGraphicFramePr>
            <p:cNvPr id="11" name="Object 10"/>
            <p:cNvGraphicFramePr>
              <a:graphicFrameLocks noChangeAspect="1"/>
            </p:cNvGraphicFramePr>
            <p:nvPr>
              <p:extLst>
                <p:ext uri="{D42A27DB-BD31-4B8C-83A1-F6EECF244321}">
                  <p14:modId xmlns:p14="http://schemas.microsoft.com/office/powerpoint/2010/main" val="261361107"/>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8195"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81379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229600" cy="4525963"/>
          </a:xfrm>
        </p:spPr>
        <p:txBody>
          <a:bodyPr>
            <a:normAutofit/>
          </a:bodyPr>
          <a:lstStyle/>
          <a:p>
            <a:pPr algn="just"/>
            <a:r>
              <a:rPr lang="ru-RU" sz="2400" b="1" dirty="0"/>
              <a:t>USA</a:t>
            </a:r>
            <a:endParaRPr lang="hy-AM" sz="2400" b="1" dirty="0"/>
          </a:p>
          <a:p>
            <a:pPr marL="109728" indent="0" algn="just">
              <a:buNone/>
            </a:pPr>
            <a:r>
              <a:rPr lang="en-US" sz="2400" i="1" dirty="0"/>
              <a:t>V</a:t>
            </a:r>
            <a:r>
              <a:rPr lang="ru-RU" sz="2400" i="1" dirty="0" err="1"/>
              <a:t>iolence</a:t>
            </a:r>
            <a:r>
              <a:rPr lang="ru-RU" sz="2400" i="1" dirty="0"/>
              <a:t>, </a:t>
            </a:r>
            <a:r>
              <a:rPr lang="ru-RU" sz="2400" i="1" dirty="0" err="1"/>
              <a:t>indecent</a:t>
            </a:r>
            <a:r>
              <a:rPr lang="ru-RU" sz="2400" i="1" dirty="0"/>
              <a:t> </a:t>
            </a:r>
            <a:r>
              <a:rPr lang="ru-RU" sz="2400" i="1" dirty="0" err="1"/>
              <a:t>or</a:t>
            </a:r>
            <a:r>
              <a:rPr lang="ru-RU" sz="2400" i="1" dirty="0"/>
              <a:t> </a:t>
            </a:r>
            <a:r>
              <a:rPr lang="en-US" sz="2400" i="1" dirty="0"/>
              <a:t>rogue </a:t>
            </a:r>
            <a:r>
              <a:rPr lang="en-US" sz="2400" i="1" dirty="0" err="1"/>
              <a:t>behaviour</a:t>
            </a:r>
            <a:r>
              <a:rPr lang="en-US" sz="2400" i="1" dirty="0"/>
              <a:t>, sexual assault etc.</a:t>
            </a:r>
            <a:r>
              <a:rPr lang="ru-RU" sz="2400" i="1" dirty="0"/>
              <a:t> </a:t>
            </a:r>
            <a:endParaRPr lang="en-US" sz="2400" i="1" dirty="0"/>
          </a:p>
          <a:p>
            <a:pPr marL="109728" lvl="0" indent="0" algn="just">
              <a:buNone/>
            </a:pPr>
            <a:r>
              <a:rPr lang="en-US" sz="2400" b="1" dirty="0"/>
              <a:t>Great Britain</a:t>
            </a:r>
            <a:endParaRPr lang="hy-AM" sz="2400" b="1" dirty="0"/>
          </a:p>
          <a:p>
            <a:pPr marL="109728" lvl="0" indent="0" algn="just">
              <a:buNone/>
            </a:pPr>
            <a:r>
              <a:rPr lang="en-US" sz="2400" i="1" dirty="0"/>
              <a:t>A</a:t>
            </a:r>
            <a:r>
              <a:rPr lang="ru-RU" sz="2400" i="1" dirty="0" err="1"/>
              <a:t>buse</a:t>
            </a:r>
            <a:r>
              <a:rPr lang="ru-RU" sz="2400" i="1" dirty="0"/>
              <a:t> </a:t>
            </a:r>
            <a:r>
              <a:rPr lang="ru-RU" sz="2400" i="1" dirty="0" err="1"/>
              <a:t>of</a:t>
            </a:r>
            <a:r>
              <a:rPr lang="ru-RU" sz="2400" i="1" dirty="0"/>
              <a:t> </a:t>
            </a:r>
            <a:r>
              <a:rPr lang="ru-RU" sz="2400" i="1" dirty="0" err="1"/>
              <a:t>alcohol</a:t>
            </a:r>
            <a:r>
              <a:rPr lang="ru-RU" sz="2400" i="1" dirty="0"/>
              <a:t> </a:t>
            </a:r>
            <a:r>
              <a:rPr lang="ru-RU" sz="2400" i="1" dirty="0" err="1"/>
              <a:t>in</a:t>
            </a:r>
            <a:r>
              <a:rPr lang="ru-RU" sz="2400" i="1" dirty="0"/>
              <a:t> a </a:t>
            </a:r>
            <a:r>
              <a:rPr lang="ru-RU" sz="2400" i="1" dirty="0" err="1"/>
              <a:t>restaurant</a:t>
            </a:r>
            <a:r>
              <a:rPr lang="ru-RU" sz="2400" i="1" dirty="0"/>
              <a:t>, </a:t>
            </a:r>
            <a:r>
              <a:rPr lang="en-US" sz="2400" i="1" dirty="0"/>
              <a:t>participation in a brawl etc. </a:t>
            </a:r>
          </a:p>
          <a:p>
            <a:pPr marL="109728" lvl="0" indent="0" algn="just">
              <a:buNone/>
            </a:pPr>
            <a:r>
              <a:rPr lang="en-US" sz="2400" b="1" dirty="0"/>
              <a:t>Ukraine</a:t>
            </a:r>
            <a:endParaRPr lang="hy-AM" sz="2400" b="1" dirty="0"/>
          </a:p>
          <a:p>
            <a:pPr marL="109728" indent="0" algn="just">
              <a:buNone/>
            </a:pPr>
            <a:r>
              <a:rPr lang="en-US" sz="2400" i="1" dirty="0"/>
              <a:t>Co-owner of an estate hinders the possession of the estate by another co-owner.</a:t>
            </a:r>
            <a:endParaRPr lang="ru-RU" sz="2400" i="1" dirty="0"/>
          </a:p>
        </p:txBody>
      </p:sp>
      <p:sp>
        <p:nvSpPr>
          <p:cNvPr id="3" name="Title 2"/>
          <p:cNvSpPr>
            <a:spLocks noGrp="1"/>
          </p:cNvSpPr>
          <p:nvPr>
            <p:ph type="title"/>
          </p:nvPr>
        </p:nvSpPr>
        <p:spPr>
          <a:xfrm>
            <a:off x="411776" y="1636246"/>
            <a:ext cx="8229600" cy="1143000"/>
          </a:xfrm>
        </p:spPr>
        <p:txBody>
          <a:bodyPr>
            <a:normAutofit/>
          </a:bodyPr>
          <a:lstStyle/>
          <a:p>
            <a:pPr algn="ctr"/>
            <a:r>
              <a:rPr lang="ru-RU" sz="2400" dirty="0" err="1">
                <a:solidFill>
                  <a:schemeClr val="tx1"/>
                </a:solidFill>
                <a:latin typeface="+mn-lt"/>
                <a:ea typeface="+mn-ea"/>
                <a:cs typeface="+mn-cs"/>
              </a:rPr>
              <a:t>The</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Scope</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of</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attorney’s</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private</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life</a:t>
            </a:r>
            <a:endParaRPr lang="ru-RU" sz="2400" dirty="0">
              <a:solidFill>
                <a:schemeClr val="tx1"/>
              </a:solidFill>
              <a:latin typeface="+mn-lt"/>
              <a:ea typeface="+mn-ea"/>
              <a:cs typeface="+mn-cs"/>
            </a:endParaRPr>
          </a:p>
        </p:txBody>
      </p:sp>
      <p:grpSp>
        <p:nvGrpSpPr>
          <p:cNvPr id="4" name="Skupina 9"/>
          <p:cNvGrpSpPr/>
          <p:nvPr/>
        </p:nvGrpSpPr>
        <p:grpSpPr>
          <a:xfrm>
            <a:off x="557645" y="492125"/>
            <a:ext cx="8077200" cy="1338163"/>
            <a:chOff x="557645" y="492125"/>
            <a:chExt cx="8077200" cy="1338163"/>
          </a:xfrm>
        </p:grpSpPr>
        <p:graphicFrame>
          <p:nvGraphicFramePr>
            <p:cNvPr id="5" name="Object 4"/>
            <p:cNvGraphicFramePr>
              <a:graphicFrameLocks noChangeAspect="1"/>
            </p:cNvGraphicFramePr>
            <p:nvPr>
              <p:extLst>
                <p:ext uri="{D42A27DB-BD31-4B8C-83A1-F6EECF244321}">
                  <p14:modId xmlns:p14="http://schemas.microsoft.com/office/powerpoint/2010/main" val="2820963430"/>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9219"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421262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445" y="2332037"/>
            <a:ext cx="8229600" cy="4525963"/>
          </a:xfrm>
        </p:spPr>
        <p:txBody>
          <a:bodyPr/>
          <a:lstStyle/>
          <a:p>
            <a:r>
              <a:rPr lang="ru-RU" dirty="0" err="1"/>
              <a:t>Attorney</a:t>
            </a:r>
            <a:r>
              <a:rPr lang="ru-RU" dirty="0"/>
              <a:t>, </a:t>
            </a:r>
            <a:r>
              <a:rPr lang="ru-RU" dirty="0" err="1"/>
              <a:t>as</a:t>
            </a:r>
            <a:r>
              <a:rPr lang="ru-RU" dirty="0"/>
              <a:t> a </a:t>
            </a:r>
            <a:r>
              <a:rPr lang="ru-RU" dirty="0" err="1"/>
              <a:t>private</a:t>
            </a:r>
            <a:r>
              <a:rPr lang="ru-RU" dirty="0"/>
              <a:t> </a:t>
            </a:r>
            <a:r>
              <a:rPr lang="ru-RU" dirty="0" err="1"/>
              <a:t>person</a:t>
            </a:r>
            <a:r>
              <a:rPr lang="ru-RU" dirty="0"/>
              <a:t> (</a:t>
            </a:r>
            <a:r>
              <a:rPr lang="ru-RU" dirty="0" err="1"/>
              <a:t>relations</a:t>
            </a:r>
            <a:r>
              <a:rPr lang="ru-RU" dirty="0"/>
              <a:t> </a:t>
            </a:r>
            <a:r>
              <a:rPr lang="ru-RU" dirty="0" err="1"/>
              <a:t>between</a:t>
            </a:r>
            <a:r>
              <a:rPr lang="ru-RU" dirty="0"/>
              <a:t> </a:t>
            </a:r>
            <a:r>
              <a:rPr lang="ru-RU" dirty="0" err="1"/>
              <a:t>attorneys</a:t>
            </a:r>
            <a:r>
              <a:rPr lang="ru-RU" dirty="0"/>
              <a:t>)</a:t>
            </a:r>
            <a:endParaRPr lang="hy-AM" dirty="0"/>
          </a:p>
        </p:txBody>
      </p:sp>
      <p:grpSp>
        <p:nvGrpSpPr>
          <p:cNvPr id="4" name="Skupina 9"/>
          <p:cNvGrpSpPr/>
          <p:nvPr/>
        </p:nvGrpSpPr>
        <p:grpSpPr>
          <a:xfrm>
            <a:off x="557645" y="492125"/>
            <a:ext cx="8077200" cy="1338163"/>
            <a:chOff x="557645" y="492125"/>
            <a:chExt cx="8077200" cy="1338163"/>
          </a:xfrm>
        </p:grpSpPr>
        <p:graphicFrame>
          <p:nvGraphicFramePr>
            <p:cNvPr id="5" name="Object 4"/>
            <p:cNvGraphicFramePr>
              <a:graphicFrameLocks noChangeAspect="1"/>
            </p:cNvGraphicFramePr>
            <p:nvPr>
              <p:extLst>
                <p:ext uri="{D42A27DB-BD31-4B8C-83A1-F6EECF244321}">
                  <p14:modId xmlns:p14="http://schemas.microsoft.com/office/powerpoint/2010/main" val="1644063894"/>
                </p:ext>
              </p:extLst>
            </p:nvPr>
          </p:nvGraphicFramePr>
          <p:xfrm>
            <a:off x="790575" y="492125"/>
            <a:ext cx="1190625" cy="971550"/>
          </p:xfrm>
          <a:graphic>
            <a:graphicData uri="http://schemas.openxmlformats.org/presentationml/2006/ole">
              <mc:AlternateContent xmlns:mc="http://schemas.openxmlformats.org/markup-compatibility/2006">
                <mc:Choice xmlns:v="urn:schemas-microsoft-com:vml" Requires="v">
                  <p:oleObj spid="_x0000_s10243" name="Bitmap Image" r:id="rId3" imgW="14297040" imgH="9648720" progId="Paint.Picture">
                    <p:embed/>
                  </p:oleObj>
                </mc:Choice>
                <mc:Fallback>
                  <p:oleObj name="Bitmap Image" r:id="rId3" imgW="14297040" imgH="9648720" progId="Paint.Picture">
                    <p:embed/>
                    <p:pic>
                      <p:nvPicPr>
                        <p:cNvPr id="0" name=""/>
                        <p:cNvPicPr>
                          <a:picLocks noChangeAspect="1" noChangeArrowheads="1"/>
                        </p:cNvPicPr>
                        <p:nvPr/>
                      </p:nvPicPr>
                      <p:blipFill>
                        <a:blip r:embed="rId4"/>
                        <a:srcRect/>
                        <a:stretch>
                          <a:fillRect/>
                        </a:stretch>
                      </p:blipFill>
                      <p:spPr bwMode="auto">
                        <a:xfrm>
                          <a:off x="790575" y="492125"/>
                          <a:ext cx="1190625" cy="971550"/>
                        </a:xfrm>
                        <a:prstGeom prst="rect">
                          <a:avLst/>
                        </a:prstGeom>
                        <a:noFill/>
                        <a:extLst/>
                      </p:spPr>
                    </p:pic>
                  </p:oleObj>
                </mc:Fallback>
              </mc:AlternateContent>
            </a:graphicData>
          </a:graphic>
        </p:graphicFrame>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7645" y="1491734"/>
              <a:ext cx="8077200" cy="338554"/>
            </a:xfrm>
            <a:prstGeom prst="rect">
              <a:avLst/>
            </a:prstGeom>
          </p:spPr>
          <p:txBody>
            <a:bodyPr wrap="square">
              <a:spAutoFit/>
            </a:body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2308426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551</TotalTime>
  <Words>818</Words>
  <Application>Microsoft Office PowerPoint</Application>
  <PresentationFormat>On-screen Show (4:3)</PresentationFormat>
  <Paragraphs>74</Paragraphs>
  <Slides>11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GHEA Grapalat</vt:lpstr>
      <vt:lpstr>Lucida Sans Unicode</vt:lpstr>
      <vt:lpstr>Times New Roman</vt:lpstr>
      <vt:lpstr>Verdana</vt:lpstr>
      <vt:lpstr>Wingdings 2</vt:lpstr>
      <vt:lpstr>Wingdings 3</vt:lpstr>
      <vt:lpstr>Concourse</vt:lpstr>
      <vt:lpstr>Bitmap Image</vt:lpstr>
      <vt:lpstr>PowerPoint Presentation</vt:lpstr>
      <vt:lpstr>PowerPoint Presentation</vt:lpstr>
      <vt:lpstr>The scope of regulation of  ethics rules</vt:lpstr>
      <vt:lpstr>Social sphere</vt:lpstr>
      <vt:lpstr>PowerPoint Presentation</vt:lpstr>
      <vt:lpstr>PowerPoint Presentation</vt:lpstr>
      <vt:lpstr>PowerPoint Presentation</vt:lpstr>
      <vt:lpstr>The Scope of attorney’s private life</vt:lpstr>
      <vt:lpstr>PowerPoint Presentation</vt:lpstr>
      <vt:lpstr>PowerPoint Presentation</vt:lpstr>
      <vt:lpstr>THANK YOU</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GEGHAMYAN Lusine</dc:creator>
  <cp:lastModifiedBy>Indra Bule</cp:lastModifiedBy>
  <cp:revision>39</cp:revision>
  <cp:lastPrinted>2018-02-20T11:27:32Z</cp:lastPrinted>
  <dcterms:created xsi:type="dcterms:W3CDTF">2018-02-20T11:17:44Z</dcterms:created>
  <dcterms:modified xsi:type="dcterms:W3CDTF">2018-03-28T08:57:06Z</dcterms:modified>
</cp:coreProperties>
</file>