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693" r:id="rId4"/>
    <p:sldMasterId id="2147483705" r:id="rId5"/>
    <p:sldMasterId id="2147483726" r:id="rId6"/>
    <p:sldMasterId id="2147483738" r:id="rId7"/>
    <p:sldMasterId id="2147483751" r:id="rId8"/>
    <p:sldMasterId id="2147483763" r:id="rId9"/>
  </p:sldMasterIdLst>
  <p:notesMasterIdLst>
    <p:notesMasterId r:id="rId155"/>
  </p:notesMasterIdLst>
  <p:sldIdLst>
    <p:sldId id="256" r:id="rId10"/>
    <p:sldId id="257" r:id="rId11"/>
    <p:sldId id="258" r:id="rId12"/>
    <p:sldId id="259" r:id="rId13"/>
    <p:sldId id="261" r:id="rId14"/>
    <p:sldId id="406" r:id="rId15"/>
    <p:sldId id="407" r:id="rId16"/>
    <p:sldId id="408" r:id="rId17"/>
    <p:sldId id="409" r:id="rId18"/>
    <p:sldId id="410" r:id="rId19"/>
    <p:sldId id="411" r:id="rId20"/>
    <p:sldId id="264" r:id="rId21"/>
    <p:sldId id="269" r:id="rId22"/>
    <p:sldId id="412" r:id="rId23"/>
    <p:sldId id="266" r:id="rId24"/>
    <p:sldId id="267" r:id="rId25"/>
    <p:sldId id="413" r:id="rId26"/>
    <p:sldId id="414" r:id="rId27"/>
    <p:sldId id="265"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263" r:id="rId49"/>
    <p:sldId id="434" r:id="rId50"/>
    <p:sldId id="435" r:id="rId51"/>
    <p:sldId id="436" r:id="rId52"/>
    <p:sldId id="437" r:id="rId53"/>
    <p:sldId id="438" r:id="rId54"/>
    <p:sldId id="439" r:id="rId55"/>
    <p:sldId id="440" r:id="rId56"/>
    <p:sldId id="441" r:id="rId57"/>
    <p:sldId id="442" r:id="rId58"/>
    <p:sldId id="443" r:id="rId59"/>
    <p:sldId id="444" r:id="rId60"/>
    <p:sldId id="271" r:id="rId61"/>
    <p:sldId id="268" r:id="rId62"/>
    <p:sldId id="415" r:id="rId63"/>
    <p:sldId id="296" r:id="rId64"/>
    <p:sldId id="416" r:id="rId65"/>
    <p:sldId id="417" r:id="rId66"/>
    <p:sldId id="418" r:id="rId67"/>
    <p:sldId id="419" r:id="rId68"/>
    <p:sldId id="292" r:id="rId69"/>
    <p:sldId id="293" r:id="rId70"/>
    <p:sldId id="294" r:id="rId71"/>
    <p:sldId id="295" r:id="rId72"/>
    <p:sldId id="297" r:id="rId73"/>
    <p:sldId id="298" r:id="rId74"/>
    <p:sldId id="299" r:id="rId75"/>
    <p:sldId id="300" r:id="rId76"/>
    <p:sldId id="301" r:id="rId77"/>
    <p:sldId id="302" r:id="rId78"/>
    <p:sldId id="303" r:id="rId79"/>
    <p:sldId id="304" r:id="rId80"/>
    <p:sldId id="305" r:id="rId81"/>
    <p:sldId id="306" r:id="rId82"/>
    <p:sldId id="307" r:id="rId83"/>
    <p:sldId id="308" r:id="rId84"/>
    <p:sldId id="309" r:id="rId85"/>
    <p:sldId id="310" r:id="rId86"/>
    <p:sldId id="262" r:id="rId87"/>
    <p:sldId id="445" r:id="rId88"/>
    <p:sldId id="446" r:id="rId89"/>
    <p:sldId id="447" r:id="rId90"/>
    <p:sldId id="448" r:id="rId91"/>
    <p:sldId id="449" r:id="rId92"/>
    <p:sldId id="450" r:id="rId93"/>
    <p:sldId id="451" r:id="rId94"/>
    <p:sldId id="452" r:id="rId95"/>
    <p:sldId id="453" r:id="rId96"/>
    <p:sldId id="454" r:id="rId97"/>
    <p:sldId id="455" r:id="rId98"/>
    <p:sldId id="456" r:id="rId99"/>
    <p:sldId id="457" r:id="rId100"/>
    <p:sldId id="458" r:id="rId101"/>
    <p:sldId id="459" r:id="rId102"/>
    <p:sldId id="460" r:id="rId103"/>
    <p:sldId id="461" r:id="rId104"/>
    <p:sldId id="462" r:id="rId105"/>
    <p:sldId id="463" r:id="rId106"/>
    <p:sldId id="464" r:id="rId107"/>
    <p:sldId id="465" r:id="rId108"/>
    <p:sldId id="466" r:id="rId109"/>
    <p:sldId id="467" r:id="rId110"/>
    <p:sldId id="468" r:id="rId111"/>
    <p:sldId id="469" r:id="rId112"/>
    <p:sldId id="470" r:id="rId113"/>
    <p:sldId id="471" r:id="rId114"/>
    <p:sldId id="472" r:id="rId115"/>
    <p:sldId id="473" r:id="rId116"/>
    <p:sldId id="270" r:id="rId117"/>
    <p:sldId id="260" r:id="rId118"/>
    <p:sldId id="272" r:id="rId119"/>
    <p:sldId id="273" r:id="rId120"/>
    <p:sldId id="429" r:id="rId121"/>
    <p:sldId id="430" r:id="rId122"/>
    <p:sldId id="431" r:id="rId123"/>
    <p:sldId id="432" r:id="rId124"/>
    <p:sldId id="284" r:id="rId125"/>
    <p:sldId id="433" r:id="rId126"/>
    <p:sldId id="285" r:id="rId127"/>
    <p:sldId id="286" r:id="rId128"/>
    <p:sldId id="274" r:id="rId129"/>
    <p:sldId id="280" r:id="rId130"/>
    <p:sldId id="281" r:id="rId131"/>
    <p:sldId id="394" r:id="rId132"/>
    <p:sldId id="396" r:id="rId133"/>
    <p:sldId id="397" r:id="rId134"/>
    <p:sldId id="404" r:id="rId135"/>
    <p:sldId id="398" r:id="rId136"/>
    <p:sldId id="399" r:id="rId137"/>
    <p:sldId id="400" r:id="rId138"/>
    <p:sldId id="401" r:id="rId139"/>
    <p:sldId id="375" r:id="rId140"/>
    <p:sldId id="275" r:id="rId141"/>
    <p:sldId id="420" r:id="rId142"/>
    <p:sldId id="421" r:id="rId143"/>
    <p:sldId id="422" r:id="rId144"/>
    <p:sldId id="423" r:id="rId145"/>
    <p:sldId id="424" r:id="rId146"/>
    <p:sldId id="425" r:id="rId147"/>
    <p:sldId id="426" r:id="rId148"/>
    <p:sldId id="427" r:id="rId149"/>
    <p:sldId id="428" r:id="rId150"/>
    <p:sldId id="276" r:id="rId151"/>
    <p:sldId id="277" r:id="rId152"/>
    <p:sldId id="278" r:id="rId153"/>
    <p:sldId id="279" r:id="rId1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378"/>
    <a:srgbClr val="FECE34"/>
    <a:srgbClr val="FE9407"/>
    <a:srgbClr val="467B88"/>
    <a:srgbClr val="E2EBEA"/>
    <a:srgbClr val="014289"/>
    <a:srgbClr val="859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notesMaster" Target="notesMasters/notesMaster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slide" Target="slides/slide131.xml"/><Relationship Id="rId145" Type="http://schemas.openxmlformats.org/officeDocument/2006/relationships/slide" Target="slides/slide136.xml"/><Relationship Id="rId153"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4.png"/><Relationship Id="rId4"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4.png"/><Relationship Id="rId4"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513A0-3F2F-4FCE-962F-3801CA0616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3283D2-7CB1-4DF8-A8A1-BD723E9B256E}">
      <dgm:prSet/>
      <dgm:spPr/>
      <dgm:t>
        <a:bodyPr/>
        <a:lstStyle/>
        <a:p>
          <a:r>
            <a:rPr lang="nl-NL" dirty="0">
              <a:effectLst/>
              <a:latin typeface="Calibri" panose="020F0502020204030204" pitchFamily="34" charset="0"/>
              <a:ea typeface="Calibri" panose="020F0502020204030204" pitchFamily="34" charset="0"/>
              <a:cs typeface="Times New Roman" panose="02020603050405020304" pitchFamily="18" charset="0"/>
            </a:rPr>
            <a:t>New: Business </a:t>
          </a:r>
          <a:r>
            <a:rPr lang="nl-NL" dirty="0" err="1">
              <a:effectLst/>
              <a:latin typeface="Calibri" panose="020F0502020204030204" pitchFamily="34" charset="0"/>
              <a:ea typeface="Calibri" panose="020F0502020204030204" pitchFamily="34" charset="0"/>
              <a:cs typeface="Times New Roman" panose="02020603050405020304" pitchFamily="18" charset="0"/>
            </a:rPr>
            <a:t>Roundtable</a:t>
          </a:r>
          <a:r>
            <a:rPr lang="nl-NL" dirty="0">
              <a:effectLst/>
              <a:latin typeface="Calibri" panose="020F0502020204030204" pitchFamily="34" charset="0"/>
              <a:ea typeface="Calibri" panose="020F0502020204030204" pitchFamily="34" charset="0"/>
              <a:cs typeface="Times New Roman" panose="02020603050405020304" pitchFamily="18" charset="0"/>
            </a:rPr>
            <a:t> statement:  </a:t>
          </a:r>
          <a:r>
            <a:rPr lang="nl-NL" dirty="0" err="1">
              <a:effectLst/>
              <a:latin typeface="Calibri" panose="020F0502020204030204" pitchFamily="34" charset="0"/>
              <a:ea typeface="Calibri" panose="020F0502020204030204" pitchFamily="34" charset="0"/>
              <a:cs typeface="Times New Roman" panose="02020603050405020304" pitchFamily="18" charset="0"/>
            </a:rPr>
            <a:t>it</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cs typeface="Times New Roman" panose="02020603050405020304" pitchFamily="18" charset="0"/>
            </a:rPr>
            <a:t>puts customers, employees, suppliers and communities on the same level as shareholders</a:t>
          </a:r>
          <a:endParaRPr lang="en-US" dirty="0"/>
        </a:p>
      </dgm:t>
    </dgm:pt>
    <dgm:pt modelId="{04B5C290-5914-431E-B373-149D95375976}" type="parTrans" cxnId="{0B224752-49DE-4B03-901C-94BEB811BAC2}">
      <dgm:prSet/>
      <dgm:spPr/>
      <dgm:t>
        <a:bodyPr/>
        <a:lstStyle/>
        <a:p>
          <a:endParaRPr lang="en-US"/>
        </a:p>
      </dgm:t>
    </dgm:pt>
    <dgm:pt modelId="{4D994EA0-838A-434C-8A6D-00B2FAA575B3}" type="sibTrans" cxnId="{0B224752-49DE-4B03-901C-94BEB811BAC2}">
      <dgm:prSet/>
      <dgm:spPr/>
      <dgm:t>
        <a:bodyPr/>
        <a:lstStyle/>
        <a:p>
          <a:endParaRPr lang="en-US"/>
        </a:p>
      </dgm:t>
    </dgm:pt>
    <dgm:pt modelId="{CA4FDE91-9353-4112-A3EF-B04B830D6251}">
      <dgm:prSet custT="1"/>
      <dgm:spPr/>
      <dgm:t>
        <a:bodyPr/>
        <a:lstStyle/>
        <a:p>
          <a:r>
            <a:rPr lang="nl-NL" sz="1400" dirty="0"/>
            <a:t>USA</a:t>
          </a:r>
          <a:endParaRPr lang="en-US" sz="1400" dirty="0"/>
        </a:p>
      </dgm:t>
    </dgm:pt>
    <dgm:pt modelId="{B7C144FA-D6CA-44AB-9EAF-F91333E1A00C}" type="parTrans" cxnId="{21063C65-23AD-483B-8432-FAC8AB4754CE}">
      <dgm:prSet/>
      <dgm:spPr/>
      <dgm:t>
        <a:bodyPr/>
        <a:lstStyle/>
        <a:p>
          <a:endParaRPr lang="en-US"/>
        </a:p>
      </dgm:t>
    </dgm:pt>
    <dgm:pt modelId="{89272494-E168-4939-8984-131C808BD4B5}" type="sibTrans" cxnId="{21063C65-23AD-483B-8432-FAC8AB4754CE}">
      <dgm:prSet/>
      <dgm:spPr/>
      <dgm:t>
        <a:bodyPr/>
        <a:lstStyle/>
        <a:p>
          <a:endParaRPr lang="en-US"/>
        </a:p>
      </dgm:t>
    </dgm:pt>
    <dgm:pt modelId="{57A32136-2413-4D13-9519-3CA6E6501AAF}">
      <dgm:prSet/>
      <dgm:spPr/>
      <dgm:t>
        <a:bodyPr/>
        <a:lstStyle/>
        <a:p>
          <a:r>
            <a:rPr lang="nl-NL" dirty="0">
              <a:effectLst/>
              <a:latin typeface="Calibri" panose="020F0502020204030204" pitchFamily="34" charset="0"/>
              <a:ea typeface="Calibri" panose="020F0502020204030204" pitchFamily="34" charset="0"/>
              <a:cs typeface="Times New Roman" panose="02020603050405020304" pitchFamily="18" charset="0"/>
            </a:rPr>
            <a:t>New </a:t>
          </a:r>
          <a:r>
            <a:rPr lang="nl-NL" dirty="0" err="1">
              <a:effectLst/>
              <a:latin typeface="Calibri" panose="020F0502020204030204" pitchFamily="34" charset="0"/>
              <a:ea typeface="Calibri" panose="020F0502020204030204" pitchFamily="34" charset="0"/>
              <a:cs typeface="Times New Roman" panose="02020603050405020304" pitchFamily="18" charset="0"/>
            </a:rPr>
            <a:t>provision</a:t>
          </a:r>
          <a:r>
            <a:rPr lang="nl-NL" dirty="0">
              <a:effectLst/>
              <a:latin typeface="Calibri" panose="020F0502020204030204" pitchFamily="34" charset="0"/>
              <a:ea typeface="Calibri" panose="020F0502020204030204" pitchFamily="34" charset="0"/>
              <a:cs typeface="Times New Roman" panose="02020603050405020304" pitchFamily="18" charset="0"/>
            </a:rPr>
            <a:t> in complement </a:t>
          </a:r>
          <a:r>
            <a:rPr lang="nl-NL" dirty="0" err="1">
              <a:effectLst/>
              <a:latin typeface="Calibri" panose="020F0502020204030204" pitchFamily="34" charset="0"/>
              <a:ea typeface="Calibri" panose="020F0502020204030204" pitchFamily="34" charset="0"/>
              <a:cs typeface="Times New Roman" panose="02020603050405020304" pitchFamily="18" charset="0"/>
            </a:rPr>
            <a:t>to</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Section</a:t>
          </a:r>
          <a:r>
            <a:rPr lang="nl-NL" dirty="0">
              <a:effectLst/>
              <a:latin typeface="Calibri" panose="020F0502020204030204" pitchFamily="34" charset="0"/>
              <a:ea typeface="Calibri" panose="020F0502020204030204" pitchFamily="34" charset="0"/>
              <a:cs typeface="Times New Roman" panose="02020603050405020304" pitchFamily="18" charset="0"/>
            </a:rPr>
            <a:t> 172 (Company </a:t>
          </a:r>
          <a:r>
            <a:rPr lang="nl-NL" dirty="0" err="1">
              <a:effectLst/>
              <a:latin typeface="Calibri" panose="020F0502020204030204" pitchFamily="34" charset="0"/>
              <a:ea typeface="Calibri" panose="020F0502020204030204" pitchFamily="34" charset="0"/>
              <a:cs typeface="Times New Roman" panose="02020603050405020304" pitchFamily="18" charset="0"/>
            </a:rPr>
            <a:t>Law</a:t>
          </a:r>
          <a:r>
            <a:rPr lang="nl-NL" dirty="0">
              <a:effectLst/>
              <a:latin typeface="Calibri" panose="020F0502020204030204" pitchFamily="34" charset="0"/>
              <a:ea typeface="Calibri" panose="020F0502020204030204" pitchFamily="34" charset="0"/>
              <a:cs typeface="Times New Roman" panose="02020603050405020304" pitchFamily="18" charset="0"/>
            </a:rPr>
            <a:t> Act): </a:t>
          </a:r>
          <a:r>
            <a:rPr lang="en-US" dirty="0">
              <a:effectLst/>
              <a:latin typeface="Calibri" panose="020F0502020204030204" pitchFamily="34" charset="0"/>
              <a:cs typeface="Times New Roman" panose="02020603050405020304" pitchFamily="18" charset="0"/>
            </a:rPr>
            <a:t>large companies now have to include a new statement on how directors have considered stakeholders’ interests in their strategic reports </a:t>
          </a:r>
          <a:endParaRPr lang="en-US" dirty="0"/>
        </a:p>
      </dgm:t>
    </dgm:pt>
    <dgm:pt modelId="{1441EAFD-F1DC-4FA7-9DE8-AC69F7E5F31C}" type="parTrans" cxnId="{8AFD727D-BAA0-4ABA-9DC7-DCE66301E7BE}">
      <dgm:prSet/>
      <dgm:spPr/>
      <dgm:t>
        <a:bodyPr/>
        <a:lstStyle/>
        <a:p>
          <a:endParaRPr lang="en-US"/>
        </a:p>
      </dgm:t>
    </dgm:pt>
    <dgm:pt modelId="{0696BEAE-BF78-4AF5-ABD8-F4E24272B630}" type="sibTrans" cxnId="{8AFD727D-BAA0-4ABA-9DC7-DCE66301E7BE}">
      <dgm:prSet/>
      <dgm:spPr/>
      <dgm:t>
        <a:bodyPr/>
        <a:lstStyle/>
        <a:p>
          <a:endParaRPr lang="en-US"/>
        </a:p>
      </dgm:t>
    </dgm:pt>
    <dgm:pt modelId="{4F4145F8-91EE-4E76-9BFF-B0603A11927F}">
      <dgm:prSet custT="1"/>
      <dgm:spPr/>
      <dgm:t>
        <a:bodyPr/>
        <a:lstStyle/>
        <a:p>
          <a:r>
            <a:rPr lang="nl-NL" sz="1400" dirty="0"/>
            <a:t>UK</a:t>
          </a:r>
          <a:endParaRPr lang="en-US" sz="1400" dirty="0"/>
        </a:p>
      </dgm:t>
    </dgm:pt>
    <dgm:pt modelId="{33D8EC7D-F6FD-496B-AF9E-367996EE7928}" type="parTrans" cxnId="{075EDD5C-B26E-410E-8297-43FED27BBDA2}">
      <dgm:prSet/>
      <dgm:spPr/>
      <dgm:t>
        <a:bodyPr/>
        <a:lstStyle/>
        <a:p>
          <a:endParaRPr lang="en-US"/>
        </a:p>
      </dgm:t>
    </dgm:pt>
    <dgm:pt modelId="{8F5E52E5-6334-4FD7-A5D2-A95F18666E7E}" type="sibTrans" cxnId="{075EDD5C-B26E-410E-8297-43FED27BBDA2}">
      <dgm:prSet/>
      <dgm:spPr/>
      <dgm:t>
        <a:bodyPr/>
        <a:lstStyle/>
        <a:p>
          <a:endParaRPr lang="en-US"/>
        </a:p>
      </dgm:t>
    </dgm:pt>
    <dgm:pt modelId="{80669E8A-4A83-4BCF-B27C-6CD95B26893D}">
      <dgm:prSet custT="1"/>
      <dgm:spPr/>
      <dgm:t>
        <a:bodyPr/>
        <a:lstStyle/>
        <a:p>
          <a:r>
            <a:rPr lang="en-US" sz="1800" dirty="0"/>
            <a:t>New: Accountable Capitalism Act: it requires very large corporations to obtain a federal charter that demands that directors consider the interests of all corporate stakeholders.</a:t>
          </a:r>
          <a:endParaRPr lang="fr-BE" sz="1800" dirty="0"/>
        </a:p>
        <a:p>
          <a:endParaRPr lang="en-US" sz="1500" dirty="0"/>
        </a:p>
      </dgm:t>
    </dgm:pt>
    <dgm:pt modelId="{15065141-05CA-49E0-964E-DFF493A74E14}" type="sibTrans" cxnId="{F46D600C-116B-4BB1-87CC-3B3F2F51C7AB}">
      <dgm:prSet/>
      <dgm:spPr/>
      <dgm:t>
        <a:bodyPr/>
        <a:lstStyle/>
        <a:p>
          <a:endParaRPr lang="en-US"/>
        </a:p>
      </dgm:t>
    </dgm:pt>
    <dgm:pt modelId="{B9DB5B33-7D51-405F-8E48-D95DC5C8E548}" type="parTrans" cxnId="{F46D600C-116B-4BB1-87CC-3B3F2F51C7AB}">
      <dgm:prSet/>
      <dgm:spPr/>
      <dgm:t>
        <a:bodyPr/>
        <a:lstStyle/>
        <a:p>
          <a:endParaRPr lang="en-US"/>
        </a:p>
      </dgm:t>
    </dgm:pt>
    <dgm:pt modelId="{CB33A1F6-BA08-4DE7-8459-1AAEBAF4BB32}">
      <dgm:prSet custT="1"/>
      <dgm:spPr/>
      <dgm:t>
        <a:bodyPr/>
        <a:lstStyle/>
        <a:p>
          <a:r>
            <a:rPr lang="nl-NL" sz="1400" dirty="0">
              <a:effectLst/>
              <a:latin typeface="Calibri" panose="020F0502020204030204" pitchFamily="34" charset="0"/>
              <a:ea typeface="Calibri" panose="020F0502020204030204" pitchFamily="34" charset="0"/>
              <a:cs typeface="Times New Roman" panose="02020603050405020304" pitchFamily="18" charset="0"/>
            </a:rPr>
            <a:t>USA</a:t>
          </a:r>
          <a:endParaRPr lang="en-US" sz="1400" dirty="0"/>
        </a:p>
      </dgm:t>
    </dgm:pt>
    <dgm:pt modelId="{0CF2FB8F-174D-4F67-87AF-E5AF505AF991}" type="sibTrans" cxnId="{BE3E0417-F9A3-43DE-A6D0-4A179D8CBD78}">
      <dgm:prSet/>
      <dgm:spPr/>
      <dgm:t>
        <a:bodyPr/>
        <a:lstStyle/>
        <a:p>
          <a:endParaRPr lang="en-US"/>
        </a:p>
      </dgm:t>
    </dgm:pt>
    <dgm:pt modelId="{BEBB1BF9-33D9-4AD6-A322-C87116250D7D}" type="parTrans" cxnId="{BE3E0417-F9A3-43DE-A6D0-4A179D8CBD78}">
      <dgm:prSet/>
      <dgm:spPr/>
      <dgm:t>
        <a:bodyPr/>
        <a:lstStyle/>
        <a:p>
          <a:endParaRPr lang="en-US"/>
        </a:p>
      </dgm:t>
    </dgm:pt>
    <dgm:pt modelId="{86C01979-D8D6-42D4-A570-E91B12A0E4B1}" type="pres">
      <dgm:prSet presAssocID="{8C4513A0-3F2F-4FCE-962F-3801CA06163D}" presName="root" presStyleCnt="0">
        <dgm:presLayoutVars>
          <dgm:dir/>
          <dgm:resizeHandles val="exact"/>
        </dgm:presLayoutVars>
      </dgm:prSet>
      <dgm:spPr/>
      <dgm:t>
        <a:bodyPr/>
        <a:lstStyle/>
        <a:p>
          <a:endParaRPr lang="fr-FR"/>
        </a:p>
      </dgm:t>
    </dgm:pt>
    <dgm:pt modelId="{866005F2-E169-4B32-901C-1BB2C3FD6629}" type="pres">
      <dgm:prSet presAssocID="{80669E8A-4A83-4BCF-B27C-6CD95B26893D}" presName="compNode" presStyleCnt="0"/>
      <dgm:spPr/>
    </dgm:pt>
    <dgm:pt modelId="{37A94BDA-5817-4E46-A7B9-369E67E01EDA}" type="pres">
      <dgm:prSet presAssocID="{80669E8A-4A83-4BCF-B27C-6CD95B26893D}" presName="bgRect" presStyleLbl="bgShp" presStyleIdx="0" presStyleCnt="3" custLinFactNeighborX="-1347" custLinFactNeighborY="19955"/>
      <dgm:spPr>
        <a:solidFill>
          <a:srgbClr val="00ADE7"/>
        </a:solidFill>
      </dgm:spPr>
    </dgm:pt>
    <dgm:pt modelId="{E1F6B2BF-0710-4751-9863-97F571BC48EA}" type="pres">
      <dgm:prSet presAssocID="{80669E8A-4A83-4BCF-B27C-6CD95B26893D}"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fr-FR"/>
        </a:p>
      </dgm:t>
      <dgm:extLst>
        <a:ext uri="{E40237B7-FDA0-4F09-8148-C483321AD2D9}">
          <dgm14:cNvPr xmlns:dgm14="http://schemas.microsoft.com/office/drawing/2010/diagram" id="0" name="" descr="Judge"/>
        </a:ext>
      </dgm:extLst>
    </dgm:pt>
    <dgm:pt modelId="{456C71F7-117C-4C91-85AF-6DBD8AD82EF4}" type="pres">
      <dgm:prSet presAssocID="{80669E8A-4A83-4BCF-B27C-6CD95B26893D}" presName="spaceRect" presStyleCnt="0"/>
      <dgm:spPr/>
    </dgm:pt>
    <dgm:pt modelId="{F1B8B283-9211-4507-908A-F09CAC66FE16}" type="pres">
      <dgm:prSet presAssocID="{80669E8A-4A83-4BCF-B27C-6CD95B26893D}" presName="parTx" presStyleLbl="revTx" presStyleIdx="0" presStyleCnt="6" custScaleX="141209" custLinFactNeighborX="19146" custLinFactNeighborY="29986">
        <dgm:presLayoutVars>
          <dgm:chMax val="0"/>
          <dgm:chPref val="0"/>
        </dgm:presLayoutVars>
      </dgm:prSet>
      <dgm:spPr/>
      <dgm:t>
        <a:bodyPr/>
        <a:lstStyle/>
        <a:p>
          <a:endParaRPr lang="fr-FR"/>
        </a:p>
      </dgm:t>
    </dgm:pt>
    <dgm:pt modelId="{175BE8DC-5C96-4C91-89D4-820080680DAB}" type="pres">
      <dgm:prSet presAssocID="{80669E8A-4A83-4BCF-B27C-6CD95B26893D}" presName="desTx" presStyleLbl="revTx" presStyleIdx="1" presStyleCnt="6" custScaleX="16603" custLinFactX="182777" custLinFactNeighborX="200000" custLinFactNeighborY="19870">
        <dgm:presLayoutVars/>
      </dgm:prSet>
      <dgm:spPr/>
      <dgm:t>
        <a:bodyPr/>
        <a:lstStyle/>
        <a:p>
          <a:endParaRPr lang="fr-FR"/>
        </a:p>
      </dgm:t>
    </dgm:pt>
    <dgm:pt modelId="{B8E25149-F705-4EFC-80D8-2D57343B8916}" type="pres">
      <dgm:prSet presAssocID="{15065141-05CA-49E0-964E-DFF493A74E14}" presName="sibTrans" presStyleCnt="0"/>
      <dgm:spPr/>
    </dgm:pt>
    <dgm:pt modelId="{04CC5E28-4E2D-4057-8311-15655CE89B07}" type="pres">
      <dgm:prSet presAssocID="{153283D2-7CB1-4DF8-A8A1-BD723E9B256E}" presName="compNode" presStyleCnt="0"/>
      <dgm:spPr/>
    </dgm:pt>
    <dgm:pt modelId="{A7BE7DA1-524E-43F1-9BE4-FAD1999AF612}" type="pres">
      <dgm:prSet presAssocID="{153283D2-7CB1-4DF8-A8A1-BD723E9B256E}" presName="bgRect" presStyleLbl="bgShp" presStyleIdx="1" presStyleCnt="3" custLinFactNeighborX="-2449" custLinFactNeighborY="11211"/>
      <dgm:spPr/>
    </dgm:pt>
    <dgm:pt modelId="{3179914F-579B-4004-93E3-A7E97440FDF8}" type="pres">
      <dgm:prSet presAssocID="{153283D2-7CB1-4DF8-A8A1-BD723E9B256E}" presName="iconRect" presStyleLbl="node1" presStyleIdx="1" presStyleCnt="3"/>
      <dgm:spPr>
        <a:blipFill rotWithShape="1">
          <a:blip xmlns:r="http://schemas.openxmlformats.org/officeDocument/2006/relationships" r:embed="rId3"/>
          <a:stretch>
            <a:fillRect/>
          </a:stretch>
        </a:blipFill>
        <a:ln>
          <a:noFill/>
        </a:ln>
      </dgm:spPr>
    </dgm:pt>
    <dgm:pt modelId="{A93B0B8B-3FF0-4E62-9A1F-F092D2822409}" type="pres">
      <dgm:prSet presAssocID="{153283D2-7CB1-4DF8-A8A1-BD723E9B256E}" presName="spaceRect" presStyleCnt="0"/>
      <dgm:spPr/>
    </dgm:pt>
    <dgm:pt modelId="{7C22FA49-EFF8-44BA-9951-FAABCD0FDBF6}" type="pres">
      <dgm:prSet presAssocID="{153283D2-7CB1-4DF8-A8A1-BD723E9B256E}" presName="parTx" presStyleLbl="revTx" presStyleIdx="2" presStyleCnt="6" custScaleX="150658" custLinFactNeighborX="21351" custLinFactNeighborY="7971">
        <dgm:presLayoutVars>
          <dgm:chMax val="0"/>
          <dgm:chPref val="0"/>
        </dgm:presLayoutVars>
      </dgm:prSet>
      <dgm:spPr/>
      <dgm:t>
        <a:bodyPr/>
        <a:lstStyle/>
        <a:p>
          <a:endParaRPr lang="fr-FR"/>
        </a:p>
      </dgm:t>
    </dgm:pt>
    <dgm:pt modelId="{AC8B47EC-020B-4552-8DFD-3262BF1E68E1}" type="pres">
      <dgm:prSet presAssocID="{153283D2-7CB1-4DF8-A8A1-BD723E9B256E}" presName="desTx" presStyleLbl="revTx" presStyleIdx="3" presStyleCnt="6" custScaleX="31086" custLinFactNeighborX="31420" custLinFactNeighborY="2170">
        <dgm:presLayoutVars/>
      </dgm:prSet>
      <dgm:spPr/>
      <dgm:t>
        <a:bodyPr/>
        <a:lstStyle/>
        <a:p>
          <a:endParaRPr lang="fr-FR"/>
        </a:p>
      </dgm:t>
    </dgm:pt>
    <dgm:pt modelId="{61EC5B66-BBB3-4A78-976B-4DAEED9C60C2}" type="pres">
      <dgm:prSet presAssocID="{4D994EA0-838A-434C-8A6D-00B2FAA575B3}" presName="sibTrans" presStyleCnt="0"/>
      <dgm:spPr/>
    </dgm:pt>
    <dgm:pt modelId="{77DCE766-4497-4828-8A07-4C203F391130}" type="pres">
      <dgm:prSet presAssocID="{57A32136-2413-4D13-9519-3CA6E6501AAF}" presName="compNode" presStyleCnt="0"/>
      <dgm:spPr/>
    </dgm:pt>
    <dgm:pt modelId="{467B89E1-94DE-49A4-9575-FCEA5D221B79}" type="pres">
      <dgm:prSet presAssocID="{57A32136-2413-4D13-9519-3CA6E6501AAF}" presName="bgRect" presStyleLbl="bgShp" presStyleIdx="2" presStyleCnt="3" custLinFactNeighborX="6323" custLinFactNeighborY="5265"/>
      <dgm:spPr>
        <a:solidFill>
          <a:schemeClr val="accent2">
            <a:lumMod val="75000"/>
          </a:schemeClr>
        </a:solidFill>
      </dgm:spPr>
    </dgm:pt>
    <dgm:pt modelId="{0E311E2A-3D0D-4B2A-B0EB-B01D563BA42A}" type="pres">
      <dgm:prSet presAssocID="{57A32136-2413-4D13-9519-3CA6E6501AAF}" presName="iconRect" presStyleLbl="node1" presStyleIdx="2" presStyleCnt="3"/>
      <dgm:spPr>
        <a:blipFill rotWithShape="1">
          <a:blip xmlns:r="http://schemas.openxmlformats.org/officeDocument/2006/relationships" r:embed="rId4"/>
          <a:stretch>
            <a:fillRect/>
          </a:stretch>
        </a:blipFill>
        <a:ln>
          <a:noFill/>
        </a:ln>
      </dgm:spPr>
      <dgm:extLst>
        <a:ext uri="{E40237B7-FDA0-4F09-8148-C483321AD2D9}">
          <dgm14:cNvPr xmlns:dgm14="http://schemas.microsoft.com/office/drawing/2010/diagram" id="0" name="" descr="Connections"/>
        </a:ext>
      </dgm:extLst>
    </dgm:pt>
    <dgm:pt modelId="{A783AE41-DFAE-43F6-B5A3-478F67FF90CA}" type="pres">
      <dgm:prSet presAssocID="{57A32136-2413-4D13-9519-3CA6E6501AAF}" presName="spaceRect" presStyleCnt="0"/>
      <dgm:spPr/>
    </dgm:pt>
    <dgm:pt modelId="{EAF2D16D-8A07-474F-B98F-59218AA0DD47}" type="pres">
      <dgm:prSet presAssocID="{57A32136-2413-4D13-9519-3CA6E6501AAF}" presName="parTx" presStyleLbl="revTx" presStyleIdx="4" presStyleCnt="6" custScaleX="153278" custLinFactNeighborX="27216" custLinFactNeighborY="61">
        <dgm:presLayoutVars>
          <dgm:chMax val="0"/>
          <dgm:chPref val="0"/>
        </dgm:presLayoutVars>
      </dgm:prSet>
      <dgm:spPr/>
      <dgm:t>
        <a:bodyPr/>
        <a:lstStyle/>
        <a:p>
          <a:endParaRPr lang="fr-FR"/>
        </a:p>
      </dgm:t>
    </dgm:pt>
    <dgm:pt modelId="{42099AA0-FF99-4C66-AD7C-D251E57CD867}" type="pres">
      <dgm:prSet presAssocID="{57A32136-2413-4D13-9519-3CA6E6501AAF}" presName="desTx" presStyleLbl="revTx" presStyleIdx="5" presStyleCnt="6" custScaleX="23025" custLinFactNeighborX="25449" custLinFactNeighborY="3754">
        <dgm:presLayoutVars/>
      </dgm:prSet>
      <dgm:spPr/>
      <dgm:t>
        <a:bodyPr/>
        <a:lstStyle/>
        <a:p>
          <a:endParaRPr lang="fr-FR"/>
        </a:p>
      </dgm:t>
    </dgm:pt>
  </dgm:ptLst>
  <dgm:cxnLst>
    <dgm:cxn modelId="{BE3E0417-F9A3-43DE-A6D0-4A179D8CBD78}" srcId="{80669E8A-4A83-4BCF-B27C-6CD95B26893D}" destId="{CB33A1F6-BA08-4DE7-8459-1AAEBAF4BB32}" srcOrd="0" destOrd="0" parTransId="{BEBB1BF9-33D9-4AD6-A322-C87116250D7D}" sibTransId="{0CF2FB8F-174D-4F67-87AF-E5AF505AF991}"/>
    <dgm:cxn modelId="{43FC439D-CF5C-4C33-A5B7-B567EED34AE2}" type="presOf" srcId="{CA4FDE91-9353-4112-A3EF-B04B830D6251}" destId="{AC8B47EC-020B-4552-8DFD-3262BF1E68E1}" srcOrd="0" destOrd="0" presId="urn:microsoft.com/office/officeart/2018/2/layout/IconVerticalSolidList"/>
    <dgm:cxn modelId="{0B224752-49DE-4B03-901C-94BEB811BAC2}" srcId="{8C4513A0-3F2F-4FCE-962F-3801CA06163D}" destId="{153283D2-7CB1-4DF8-A8A1-BD723E9B256E}" srcOrd="1" destOrd="0" parTransId="{04B5C290-5914-431E-B373-149D95375976}" sibTransId="{4D994EA0-838A-434C-8A6D-00B2FAA575B3}"/>
    <dgm:cxn modelId="{CCAAF63A-CC0F-4BFA-AFB5-5E5D7167B099}" type="presOf" srcId="{57A32136-2413-4D13-9519-3CA6E6501AAF}" destId="{EAF2D16D-8A07-474F-B98F-59218AA0DD47}" srcOrd="0" destOrd="0" presId="urn:microsoft.com/office/officeart/2018/2/layout/IconVerticalSolidList"/>
    <dgm:cxn modelId="{49C7D61D-4292-4198-8205-2FC7DB49CDA1}" type="presOf" srcId="{8C4513A0-3F2F-4FCE-962F-3801CA06163D}" destId="{86C01979-D8D6-42D4-A570-E91B12A0E4B1}" srcOrd="0" destOrd="0" presId="urn:microsoft.com/office/officeart/2018/2/layout/IconVerticalSolidList"/>
    <dgm:cxn modelId="{E2542211-336D-4F94-9326-0F201B7A2FE3}" type="presOf" srcId="{153283D2-7CB1-4DF8-A8A1-BD723E9B256E}" destId="{7C22FA49-EFF8-44BA-9951-FAABCD0FDBF6}" srcOrd="0" destOrd="0" presId="urn:microsoft.com/office/officeart/2018/2/layout/IconVerticalSolidList"/>
    <dgm:cxn modelId="{F46D600C-116B-4BB1-87CC-3B3F2F51C7AB}" srcId="{8C4513A0-3F2F-4FCE-962F-3801CA06163D}" destId="{80669E8A-4A83-4BCF-B27C-6CD95B26893D}" srcOrd="0" destOrd="0" parTransId="{B9DB5B33-7D51-405F-8E48-D95DC5C8E548}" sibTransId="{15065141-05CA-49E0-964E-DFF493A74E14}"/>
    <dgm:cxn modelId="{8AFD727D-BAA0-4ABA-9DC7-DCE66301E7BE}" srcId="{8C4513A0-3F2F-4FCE-962F-3801CA06163D}" destId="{57A32136-2413-4D13-9519-3CA6E6501AAF}" srcOrd="2" destOrd="0" parTransId="{1441EAFD-F1DC-4FA7-9DE8-AC69F7E5F31C}" sibTransId="{0696BEAE-BF78-4AF5-ABD8-F4E24272B630}"/>
    <dgm:cxn modelId="{8B318C7E-AA79-4862-A64F-610F92609265}" type="presOf" srcId="{4F4145F8-91EE-4E76-9BFF-B0603A11927F}" destId="{42099AA0-FF99-4C66-AD7C-D251E57CD867}" srcOrd="0" destOrd="0" presId="urn:microsoft.com/office/officeart/2018/2/layout/IconVerticalSolidList"/>
    <dgm:cxn modelId="{075EDD5C-B26E-410E-8297-43FED27BBDA2}" srcId="{57A32136-2413-4D13-9519-3CA6E6501AAF}" destId="{4F4145F8-91EE-4E76-9BFF-B0603A11927F}" srcOrd="0" destOrd="0" parTransId="{33D8EC7D-F6FD-496B-AF9E-367996EE7928}" sibTransId="{8F5E52E5-6334-4FD7-A5D2-A95F18666E7E}"/>
    <dgm:cxn modelId="{AE5C7BAC-4E0B-403C-B812-781C2AEDBCC7}" type="presOf" srcId="{CB33A1F6-BA08-4DE7-8459-1AAEBAF4BB32}" destId="{175BE8DC-5C96-4C91-89D4-820080680DAB}" srcOrd="0" destOrd="0" presId="urn:microsoft.com/office/officeart/2018/2/layout/IconVerticalSolidList"/>
    <dgm:cxn modelId="{CD6CD6FB-24AA-4822-AF6C-A04407807923}" type="presOf" srcId="{80669E8A-4A83-4BCF-B27C-6CD95B26893D}" destId="{F1B8B283-9211-4507-908A-F09CAC66FE16}" srcOrd="0" destOrd="0" presId="urn:microsoft.com/office/officeart/2018/2/layout/IconVerticalSolidList"/>
    <dgm:cxn modelId="{21063C65-23AD-483B-8432-FAC8AB4754CE}" srcId="{153283D2-7CB1-4DF8-A8A1-BD723E9B256E}" destId="{CA4FDE91-9353-4112-A3EF-B04B830D6251}" srcOrd="0" destOrd="0" parTransId="{B7C144FA-D6CA-44AB-9EAF-F91333E1A00C}" sibTransId="{89272494-E168-4939-8984-131C808BD4B5}"/>
    <dgm:cxn modelId="{681CC1D2-667D-4D82-8154-290E0C233215}" type="presParOf" srcId="{86C01979-D8D6-42D4-A570-E91B12A0E4B1}" destId="{866005F2-E169-4B32-901C-1BB2C3FD6629}" srcOrd="0" destOrd="0" presId="urn:microsoft.com/office/officeart/2018/2/layout/IconVerticalSolidList"/>
    <dgm:cxn modelId="{F1F9EB9E-BAD1-4716-A527-FDA6E3940086}" type="presParOf" srcId="{866005F2-E169-4B32-901C-1BB2C3FD6629}" destId="{37A94BDA-5817-4E46-A7B9-369E67E01EDA}" srcOrd="0" destOrd="0" presId="urn:microsoft.com/office/officeart/2018/2/layout/IconVerticalSolidList"/>
    <dgm:cxn modelId="{AB522FF7-7A82-46A0-977A-F1E046FB2888}" type="presParOf" srcId="{866005F2-E169-4B32-901C-1BB2C3FD6629}" destId="{E1F6B2BF-0710-4751-9863-97F571BC48EA}" srcOrd="1" destOrd="0" presId="urn:microsoft.com/office/officeart/2018/2/layout/IconVerticalSolidList"/>
    <dgm:cxn modelId="{76829980-B0EC-4CA9-88B3-51FA995C224C}" type="presParOf" srcId="{866005F2-E169-4B32-901C-1BB2C3FD6629}" destId="{456C71F7-117C-4C91-85AF-6DBD8AD82EF4}" srcOrd="2" destOrd="0" presId="urn:microsoft.com/office/officeart/2018/2/layout/IconVerticalSolidList"/>
    <dgm:cxn modelId="{1288A640-BD23-4E3B-B067-6F7982D5354C}" type="presParOf" srcId="{866005F2-E169-4B32-901C-1BB2C3FD6629}" destId="{F1B8B283-9211-4507-908A-F09CAC66FE16}" srcOrd="3" destOrd="0" presId="urn:microsoft.com/office/officeart/2018/2/layout/IconVerticalSolidList"/>
    <dgm:cxn modelId="{BCBB475B-F08D-4D0D-8BA3-14744C02E91C}" type="presParOf" srcId="{866005F2-E169-4B32-901C-1BB2C3FD6629}" destId="{175BE8DC-5C96-4C91-89D4-820080680DAB}" srcOrd="4" destOrd="0" presId="urn:microsoft.com/office/officeart/2018/2/layout/IconVerticalSolidList"/>
    <dgm:cxn modelId="{45D07F01-1F91-4888-8BD8-B2E8362B3363}" type="presParOf" srcId="{86C01979-D8D6-42D4-A570-E91B12A0E4B1}" destId="{B8E25149-F705-4EFC-80D8-2D57343B8916}" srcOrd="1" destOrd="0" presId="urn:microsoft.com/office/officeart/2018/2/layout/IconVerticalSolidList"/>
    <dgm:cxn modelId="{40892E58-6FA5-4A33-84C2-EA59FD6FA917}" type="presParOf" srcId="{86C01979-D8D6-42D4-A570-E91B12A0E4B1}" destId="{04CC5E28-4E2D-4057-8311-15655CE89B07}" srcOrd="2" destOrd="0" presId="urn:microsoft.com/office/officeart/2018/2/layout/IconVerticalSolidList"/>
    <dgm:cxn modelId="{6D048F88-6B2D-4E03-919A-EA3A1AE25D8B}" type="presParOf" srcId="{04CC5E28-4E2D-4057-8311-15655CE89B07}" destId="{A7BE7DA1-524E-43F1-9BE4-FAD1999AF612}" srcOrd="0" destOrd="0" presId="urn:microsoft.com/office/officeart/2018/2/layout/IconVerticalSolidList"/>
    <dgm:cxn modelId="{88125226-B062-4655-9A4C-77EB32B128E2}" type="presParOf" srcId="{04CC5E28-4E2D-4057-8311-15655CE89B07}" destId="{3179914F-579B-4004-93E3-A7E97440FDF8}" srcOrd="1" destOrd="0" presId="urn:microsoft.com/office/officeart/2018/2/layout/IconVerticalSolidList"/>
    <dgm:cxn modelId="{C32B62EC-ACE4-4FFC-9904-BC0F151584CA}" type="presParOf" srcId="{04CC5E28-4E2D-4057-8311-15655CE89B07}" destId="{A93B0B8B-3FF0-4E62-9A1F-F092D2822409}" srcOrd="2" destOrd="0" presId="urn:microsoft.com/office/officeart/2018/2/layout/IconVerticalSolidList"/>
    <dgm:cxn modelId="{809B66DC-153F-49C5-9D63-C3112B946587}" type="presParOf" srcId="{04CC5E28-4E2D-4057-8311-15655CE89B07}" destId="{7C22FA49-EFF8-44BA-9951-FAABCD0FDBF6}" srcOrd="3" destOrd="0" presId="urn:microsoft.com/office/officeart/2018/2/layout/IconVerticalSolidList"/>
    <dgm:cxn modelId="{BA7D9DCF-52A0-423D-A7A0-04ECE44A5CF7}" type="presParOf" srcId="{04CC5E28-4E2D-4057-8311-15655CE89B07}" destId="{AC8B47EC-020B-4552-8DFD-3262BF1E68E1}" srcOrd="4" destOrd="0" presId="urn:microsoft.com/office/officeart/2018/2/layout/IconVerticalSolidList"/>
    <dgm:cxn modelId="{E8C2E963-3AC3-4EB7-9785-EF893E9A469E}" type="presParOf" srcId="{86C01979-D8D6-42D4-A570-E91B12A0E4B1}" destId="{61EC5B66-BBB3-4A78-976B-4DAEED9C60C2}" srcOrd="3" destOrd="0" presId="urn:microsoft.com/office/officeart/2018/2/layout/IconVerticalSolidList"/>
    <dgm:cxn modelId="{FF836204-5295-41F2-AE5E-4AF17E1D6044}" type="presParOf" srcId="{86C01979-D8D6-42D4-A570-E91B12A0E4B1}" destId="{77DCE766-4497-4828-8A07-4C203F391130}" srcOrd="4" destOrd="0" presId="urn:microsoft.com/office/officeart/2018/2/layout/IconVerticalSolidList"/>
    <dgm:cxn modelId="{A82BF00A-8A6C-4CE9-9B4F-F741BEBF6F6E}" type="presParOf" srcId="{77DCE766-4497-4828-8A07-4C203F391130}" destId="{467B89E1-94DE-49A4-9575-FCEA5D221B79}" srcOrd="0" destOrd="0" presId="urn:microsoft.com/office/officeart/2018/2/layout/IconVerticalSolidList"/>
    <dgm:cxn modelId="{895BAD57-B55F-4C21-87B7-B2D3DFD858F2}" type="presParOf" srcId="{77DCE766-4497-4828-8A07-4C203F391130}" destId="{0E311E2A-3D0D-4B2A-B0EB-B01D563BA42A}" srcOrd="1" destOrd="0" presId="urn:microsoft.com/office/officeart/2018/2/layout/IconVerticalSolidList"/>
    <dgm:cxn modelId="{42316793-2005-483E-BEC3-E9BEA5DEDE9F}" type="presParOf" srcId="{77DCE766-4497-4828-8A07-4C203F391130}" destId="{A783AE41-DFAE-43F6-B5A3-478F67FF90CA}" srcOrd="2" destOrd="0" presId="urn:microsoft.com/office/officeart/2018/2/layout/IconVerticalSolidList"/>
    <dgm:cxn modelId="{2B18747E-C4D6-4886-A303-52308B3CC85F}" type="presParOf" srcId="{77DCE766-4497-4828-8A07-4C203F391130}" destId="{EAF2D16D-8A07-474F-B98F-59218AA0DD47}" srcOrd="3" destOrd="0" presId="urn:microsoft.com/office/officeart/2018/2/layout/IconVerticalSolidList"/>
    <dgm:cxn modelId="{4527C81E-DF15-4E97-A8E7-0DBEB551EFFF}" type="presParOf" srcId="{77DCE766-4497-4828-8A07-4C203F391130}" destId="{42099AA0-FF99-4C66-AD7C-D251E57CD86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43B70-EEFA-43BE-BCED-FE65CAFFECF5}"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5F5A4843-0AFD-4B7F-9409-8D2BCC8D80CA}">
      <dgm:prSet custT="1"/>
      <dgm:spPr>
        <a:solidFill>
          <a:schemeClr val="accent1">
            <a:lumMod val="40000"/>
            <a:lumOff val="60000"/>
            <a:alpha val="90000"/>
          </a:schemeClr>
        </a:solidFill>
      </dgm:spPr>
      <dgm:t>
        <a:bodyPr/>
        <a:lstStyle/>
        <a:p>
          <a:r>
            <a:rPr lang="en-US" sz="2400" dirty="0"/>
            <a:t>Boards should not have unfettered authority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Corporate Purpose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a safe harbor for directors – Beyond Business Judgment Rule.</a:t>
          </a:r>
        </a:p>
        <a:p>
          <a:r>
            <a:rPr lang="en-US" sz="1800" dirty="0">
              <a:effectLst/>
              <a:latin typeface="Calibri" panose="020F0502020204030204" pitchFamily="34" charset="0"/>
              <a:cs typeface="Times New Roman" panose="02020603050405020304" pitchFamily="18" charset="0"/>
            </a:rPr>
            <a:t>Shareholders should be obliged to define the corporate purpose in the bylaws.</a:t>
          </a:r>
          <a:endParaRPr lang="fr-BE" sz="1800" dirty="0"/>
        </a:p>
        <a:p>
          <a:endParaRPr lang="en-US" sz="2600" dirty="0"/>
        </a:p>
      </dgm:t>
    </dgm:pt>
    <dgm:pt modelId="{71E58836-BF95-49F7-BFA6-ECAE04C9E926}" type="parTrans" cxnId="{65B2BE3F-3AF6-4FEA-9503-9CD34ED97369}">
      <dgm:prSet/>
      <dgm:spPr/>
      <dgm:t>
        <a:bodyPr/>
        <a:lstStyle/>
        <a:p>
          <a:endParaRPr lang="en-US"/>
        </a:p>
      </dgm:t>
    </dgm:pt>
    <dgm:pt modelId="{434D482D-E2A3-400B-B802-7EC0D2064C4E}" type="sibTrans" cxnId="{65B2BE3F-3AF6-4FEA-9503-9CD34ED97369}">
      <dgm:prSet phldrT="1" phldr="0"/>
      <dgm:spPr>
        <a:solidFill>
          <a:schemeClr val="accent1">
            <a:lumMod val="75000"/>
          </a:schemeClr>
        </a:solidFill>
        <a:ln>
          <a:solidFill>
            <a:schemeClr val="accent5">
              <a:lumMod val="75000"/>
            </a:schemeClr>
          </a:solidFill>
        </a:ln>
      </dgm:spPr>
      <dgm:t>
        <a:bodyPr/>
        <a:lstStyle/>
        <a:p>
          <a:r>
            <a:rPr lang="en-US"/>
            <a:t>1</a:t>
          </a:r>
        </a:p>
      </dgm:t>
    </dgm:pt>
    <dgm:pt modelId="{FA21C349-5364-4C2A-BD51-524B43194F83}">
      <dgm:prSet custT="1"/>
      <dgm:spPr>
        <a:solidFill>
          <a:srgbClr val="00B0F0">
            <a:alpha val="90000"/>
          </a:srgbClr>
        </a:solidFill>
      </dgm:spPr>
      <dgm:t>
        <a:bodyPr/>
        <a:lstStyle/>
        <a:p>
          <a:r>
            <a:rPr lang="en-US" sz="2400" dirty="0"/>
            <a:t>Not all stakeholders are on an equal footing</a:t>
          </a:r>
        </a:p>
        <a:p>
          <a:r>
            <a:rPr lang="en-US" sz="1800" dirty="0">
              <a:effectLst/>
              <a:latin typeface="Calibri" panose="020F0502020204030204" pitchFamily="34" charset="0"/>
              <a:cs typeface="Times New Roman" panose="02020603050405020304" pitchFamily="18" charset="0"/>
            </a:rPr>
            <a:t>Not all stakeholders are equally important (depending on the sector).</a:t>
          </a:r>
        </a:p>
      </dgm:t>
    </dgm:pt>
    <dgm:pt modelId="{D053B211-52C2-4E39-AAF1-879CBF13D437}" type="parTrans" cxnId="{C3404228-7197-4A76-B488-D120C05D4C10}">
      <dgm:prSet/>
      <dgm:spPr/>
      <dgm:t>
        <a:bodyPr/>
        <a:lstStyle/>
        <a:p>
          <a:endParaRPr lang="en-US"/>
        </a:p>
      </dgm:t>
    </dgm:pt>
    <dgm:pt modelId="{1114764F-91B6-43A5-B893-FEF2E0C3577B}" type="sibTrans" cxnId="{C3404228-7197-4A76-B488-D120C05D4C10}">
      <dgm:prSet phldrT="2" phldr="0"/>
      <dgm:spPr>
        <a:solidFill>
          <a:schemeClr val="bg1"/>
        </a:solidFill>
      </dgm:spPr>
      <dgm:t>
        <a:bodyPr/>
        <a:lstStyle/>
        <a:p>
          <a:r>
            <a:rPr lang="en-US" dirty="0">
              <a:solidFill>
                <a:schemeClr val="accent1">
                  <a:lumMod val="75000"/>
                </a:schemeClr>
              </a:solidFill>
            </a:rPr>
            <a:t>2</a:t>
          </a:r>
        </a:p>
      </dgm:t>
    </dgm:pt>
    <dgm:pt modelId="{504A6A43-7D8F-3C4D-BC36-9BF3E2ED99E1}" type="pres">
      <dgm:prSet presAssocID="{1E843B70-EEFA-43BE-BCED-FE65CAFFECF5}" presName="Name0" presStyleCnt="0">
        <dgm:presLayoutVars>
          <dgm:animLvl val="lvl"/>
          <dgm:resizeHandles val="exact"/>
        </dgm:presLayoutVars>
      </dgm:prSet>
      <dgm:spPr/>
      <dgm:t>
        <a:bodyPr/>
        <a:lstStyle/>
        <a:p>
          <a:endParaRPr lang="fr-FR"/>
        </a:p>
      </dgm:t>
    </dgm:pt>
    <dgm:pt modelId="{51C1F35D-1CE6-4746-BEDF-177CB12DB92E}" type="pres">
      <dgm:prSet presAssocID="{5F5A4843-0AFD-4B7F-9409-8D2BCC8D80CA}" presName="compositeNode" presStyleCnt="0">
        <dgm:presLayoutVars>
          <dgm:bulletEnabled val="1"/>
        </dgm:presLayoutVars>
      </dgm:prSet>
      <dgm:spPr/>
    </dgm:pt>
    <dgm:pt modelId="{E4117B3E-7229-9249-B337-CD767359E14E}" type="pres">
      <dgm:prSet presAssocID="{5F5A4843-0AFD-4B7F-9409-8D2BCC8D80CA}" presName="bgRect" presStyleLbl="bgAccFollowNode1" presStyleIdx="0" presStyleCnt="2"/>
      <dgm:spPr/>
      <dgm:t>
        <a:bodyPr/>
        <a:lstStyle/>
        <a:p>
          <a:endParaRPr lang="fr-FR"/>
        </a:p>
      </dgm:t>
    </dgm:pt>
    <dgm:pt modelId="{0611034B-AF78-A043-8E31-01C27308E58F}" type="pres">
      <dgm:prSet presAssocID="{434D482D-E2A3-400B-B802-7EC0D2064C4E}" presName="sibTransNodeCircle" presStyleLbl="alignNode1" presStyleIdx="0" presStyleCnt="4" custLinFactNeighborX="987" custLinFactNeighborY="-23368">
        <dgm:presLayoutVars>
          <dgm:chMax val="0"/>
          <dgm:bulletEnabled/>
        </dgm:presLayoutVars>
      </dgm:prSet>
      <dgm:spPr/>
      <dgm:t>
        <a:bodyPr/>
        <a:lstStyle/>
        <a:p>
          <a:endParaRPr lang="fr-FR"/>
        </a:p>
      </dgm:t>
    </dgm:pt>
    <dgm:pt modelId="{B3DA359D-6DF7-FF40-8CB7-94345612FDB0}" type="pres">
      <dgm:prSet presAssocID="{5F5A4843-0AFD-4B7F-9409-8D2BCC8D80CA}" presName="bottomLine" presStyleLbl="alignNode1" presStyleIdx="1" presStyleCnt="4">
        <dgm:presLayoutVars/>
      </dgm:prSet>
      <dgm:spPr/>
    </dgm:pt>
    <dgm:pt modelId="{5046C098-C49D-EC47-BEE6-95E58BEFD898}" type="pres">
      <dgm:prSet presAssocID="{5F5A4843-0AFD-4B7F-9409-8D2BCC8D80CA}" presName="nodeText" presStyleLbl="bgAccFollowNode1" presStyleIdx="0" presStyleCnt="2">
        <dgm:presLayoutVars>
          <dgm:bulletEnabled val="1"/>
        </dgm:presLayoutVars>
      </dgm:prSet>
      <dgm:spPr/>
      <dgm:t>
        <a:bodyPr/>
        <a:lstStyle/>
        <a:p>
          <a:endParaRPr lang="fr-FR"/>
        </a:p>
      </dgm:t>
    </dgm:pt>
    <dgm:pt modelId="{CE41FF50-DA22-4F42-A206-AB5E378343E6}" type="pres">
      <dgm:prSet presAssocID="{434D482D-E2A3-400B-B802-7EC0D2064C4E}" presName="sibTrans" presStyleCnt="0"/>
      <dgm:spPr/>
    </dgm:pt>
    <dgm:pt modelId="{B090939F-8F15-3248-AEAC-8BA03837E4C8}" type="pres">
      <dgm:prSet presAssocID="{FA21C349-5364-4C2A-BD51-524B43194F83}" presName="compositeNode" presStyleCnt="0">
        <dgm:presLayoutVars>
          <dgm:bulletEnabled val="1"/>
        </dgm:presLayoutVars>
      </dgm:prSet>
      <dgm:spPr/>
    </dgm:pt>
    <dgm:pt modelId="{4A8E88D0-9321-A343-B119-E2E17C131035}" type="pres">
      <dgm:prSet presAssocID="{FA21C349-5364-4C2A-BD51-524B43194F83}" presName="bgRect" presStyleLbl="bgAccFollowNode1" presStyleIdx="1" presStyleCnt="2"/>
      <dgm:spPr/>
      <dgm:t>
        <a:bodyPr/>
        <a:lstStyle/>
        <a:p>
          <a:endParaRPr lang="fr-FR"/>
        </a:p>
      </dgm:t>
    </dgm:pt>
    <dgm:pt modelId="{24C9D82F-412C-7646-84DC-E300A5F74E29}" type="pres">
      <dgm:prSet presAssocID="{1114764F-91B6-43A5-B893-FEF2E0C3577B}" presName="sibTransNodeCircle" presStyleLbl="alignNode1" presStyleIdx="2" presStyleCnt="4" custLinFactNeighborX="5895" custLinFactNeighborY="-19860">
        <dgm:presLayoutVars>
          <dgm:chMax val="0"/>
          <dgm:bulletEnabled/>
        </dgm:presLayoutVars>
      </dgm:prSet>
      <dgm:spPr/>
      <dgm:t>
        <a:bodyPr/>
        <a:lstStyle/>
        <a:p>
          <a:endParaRPr lang="fr-FR"/>
        </a:p>
      </dgm:t>
    </dgm:pt>
    <dgm:pt modelId="{504608DE-142C-5342-94AC-0368E5787D7D}" type="pres">
      <dgm:prSet presAssocID="{FA21C349-5364-4C2A-BD51-524B43194F83}" presName="bottomLine" presStyleLbl="alignNode1" presStyleIdx="3" presStyleCnt="4">
        <dgm:presLayoutVars/>
      </dgm:prSet>
      <dgm:spPr/>
    </dgm:pt>
    <dgm:pt modelId="{7DA5E7F6-AF3D-6A4E-8573-91214DA47CA5}" type="pres">
      <dgm:prSet presAssocID="{FA21C349-5364-4C2A-BD51-524B43194F83}" presName="nodeText" presStyleLbl="bgAccFollowNode1" presStyleIdx="1" presStyleCnt="2">
        <dgm:presLayoutVars>
          <dgm:bulletEnabled val="1"/>
        </dgm:presLayoutVars>
      </dgm:prSet>
      <dgm:spPr/>
      <dgm:t>
        <a:bodyPr/>
        <a:lstStyle/>
        <a:p>
          <a:endParaRPr lang="fr-FR"/>
        </a:p>
      </dgm:t>
    </dgm:pt>
  </dgm:ptLst>
  <dgm:cxnLst>
    <dgm:cxn modelId="{7DF6ABE6-8320-45F4-BDA0-D806543D2BF2}" type="presOf" srcId="{1E843B70-EEFA-43BE-BCED-FE65CAFFECF5}" destId="{504A6A43-7D8F-3C4D-BC36-9BF3E2ED99E1}" srcOrd="0" destOrd="0" presId="urn:microsoft.com/office/officeart/2016/7/layout/BasicLinearProcessNumbered"/>
    <dgm:cxn modelId="{E992098E-36C7-4398-9E1C-FEE0C24B77BE}" type="presOf" srcId="{5F5A4843-0AFD-4B7F-9409-8D2BCC8D80CA}" destId="{5046C098-C49D-EC47-BEE6-95E58BEFD898}" srcOrd="1" destOrd="0" presId="urn:microsoft.com/office/officeart/2016/7/layout/BasicLinearProcessNumbered"/>
    <dgm:cxn modelId="{62781692-3346-4875-B4ED-1AB31B933B06}" type="presOf" srcId="{FA21C349-5364-4C2A-BD51-524B43194F83}" destId="{4A8E88D0-9321-A343-B119-E2E17C131035}" srcOrd="0" destOrd="0" presId="urn:microsoft.com/office/officeart/2016/7/layout/BasicLinearProcessNumbered"/>
    <dgm:cxn modelId="{65B2BE3F-3AF6-4FEA-9503-9CD34ED97369}" srcId="{1E843B70-EEFA-43BE-BCED-FE65CAFFECF5}" destId="{5F5A4843-0AFD-4B7F-9409-8D2BCC8D80CA}" srcOrd="0" destOrd="0" parTransId="{71E58836-BF95-49F7-BFA6-ECAE04C9E926}" sibTransId="{434D482D-E2A3-400B-B802-7EC0D2064C4E}"/>
    <dgm:cxn modelId="{C3404228-7197-4A76-B488-D120C05D4C10}" srcId="{1E843B70-EEFA-43BE-BCED-FE65CAFFECF5}" destId="{FA21C349-5364-4C2A-BD51-524B43194F83}" srcOrd="1" destOrd="0" parTransId="{D053B211-52C2-4E39-AAF1-879CBF13D437}" sibTransId="{1114764F-91B6-43A5-B893-FEF2E0C3577B}"/>
    <dgm:cxn modelId="{82857F38-D493-4607-9897-C1BB63510859}" type="presOf" srcId="{434D482D-E2A3-400B-B802-7EC0D2064C4E}" destId="{0611034B-AF78-A043-8E31-01C27308E58F}" srcOrd="0" destOrd="0" presId="urn:microsoft.com/office/officeart/2016/7/layout/BasicLinearProcessNumbered"/>
    <dgm:cxn modelId="{81CD7E3C-A3F1-4AE3-B9DC-8091BB4A120E}" type="presOf" srcId="{1114764F-91B6-43A5-B893-FEF2E0C3577B}" destId="{24C9D82F-412C-7646-84DC-E300A5F74E29}" srcOrd="0" destOrd="0" presId="urn:microsoft.com/office/officeart/2016/7/layout/BasicLinearProcessNumbered"/>
    <dgm:cxn modelId="{8AFC4961-366D-417A-8ABD-2DCF4501E5A0}" type="presOf" srcId="{5F5A4843-0AFD-4B7F-9409-8D2BCC8D80CA}" destId="{E4117B3E-7229-9249-B337-CD767359E14E}" srcOrd="0" destOrd="0" presId="urn:microsoft.com/office/officeart/2016/7/layout/BasicLinearProcessNumbered"/>
    <dgm:cxn modelId="{6987C11E-62EE-45C0-90CE-3C9E7F39098F}" type="presOf" srcId="{FA21C349-5364-4C2A-BD51-524B43194F83}" destId="{7DA5E7F6-AF3D-6A4E-8573-91214DA47CA5}" srcOrd="1" destOrd="0" presId="urn:microsoft.com/office/officeart/2016/7/layout/BasicLinearProcessNumbered"/>
    <dgm:cxn modelId="{330E9A4F-2917-415C-B0D0-EEBEFAFECE8F}" type="presParOf" srcId="{504A6A43-7D8F-3C4D-BC36-9BF3E2ED99E1}" destId="{51C1F35D-1CE6-4746-BEDF-177CB12DB92E}" srcOrd="0" destOrd="0" presId="urn:microsoft.com/office/officeart/2016/7/layout/BasicLinearProcessNumbered"/>
    <dgm:cxn modelId="{D32721E8-7BBD-41F2-8EEC-163A3D3DD94D}" type="presParOf" srcId="{51C1F35D-1CE6-4746-BEDF-177CB12DB92E}" destId="{E4117B3E-7229-9249-B337-CD767359E14E}" srcOrd="0" destOrd="0" presId="urn:microsoft.com/office/officeart/2016/7/layout/BasicLinearProcessNumbered"/>
    <dgm:cxn modelId="{BADBC652-4566-493A-95C0-92D3B7280837}" type="presParOf" srcId="{51C1F35D-1CE6-4746-BEDF-177CB12DB92E}" destId="{0611034B-AF78-A043-8E31-01C27308E58F}" srcOrd="1" destOrd="0" presId="urn:microsoft.com/office/officeart/2016/7/layout/BasicLinearProcessNumbered"/>
    <dgm:cxn modelId="{741C79D9-CFBF-4FFE-97D3-2F831EF7121A}" type="presParOf" srcId="{51C1F35D-1CE6-4746-BEDF-177CB12DB92E}" destId="{B3DA359D-6DF7-FF40-8CB7-94345612FDB0}" srcOrd="2" destOrd="0" presId="urn:microsoft.com/office/officeart/2016/7/layout/BasicLinearProcessNumbered"/>
    <dgm:cxn modelId="{618AD980-7209-46E0-AB42-753060B81D94}" type="presParOf" srcId="{51C1F35D-1CE6-4746-BEDF-177CB12DB92E}" destId="{5046C098-C49D-EC47-BEE6-95E58BEFD898}" srcOrd="3" destOrd="0" presId="urn:microsoft.com/office/officeart/2016/7/layout/BasicLinearProcessNumbered"/>
    <dgm:cxn modelId="{5117165A-BCC7-42AF-B431-63D59A57B1AE}" type="presParOf" srcId="{504A6A43-7D8F-3C4D-BC36-9BF3E2ED99E1}" destId="{CE41FF50-DA22-4F42-A206-AB5E378343E6}" srcOrd="1" destOrd="0" presId="urn:microsoft.com/office/officeart/2016/7/layout/BasicLinearProcessNumbered"/>
    <dgm:cxn modelId="{86854390-E1BC-417F-9CAE-71357CD9EBB1}" type="presParOf" srcId="{504A6A43-7D8F-3C4D-BC36-9BF3E2ED99E1}" destId="{B090939F-8F15-3248-AEAC-8BA03837E4C8}" srcOrd="2" destOrd="0" presId="urn:microsoft.com/office/officeart/2016/7/layout/BasicLinearProcessNumbered"/>
    <dgm:cxn modelId="{00DB6218-788D-4BF0-B020-7CD9F6065835}" type="presParOf" srcId="{B090939F-8F15-3248-AEAC-8BA03837E4C8}" destId="{4A8E88D0-9321-A343-B119-E2E17C131035}" srcOrd="0" destOrd="0" presId="urn:microsoft.com/office/officeart/2016/7/layout/BasicLinearProcessNumbered"/>
    <dgm:cxn modelId="{49116094-1E29-4A35-9C32-B2DBE92AC6BD}" type="presParOf" srcId="{B090939F-8F15-3248-AEAC-8BA03837E4C8}" destId="{24C9D82F-412C-7646-84DC-E300A5F74E29}" srcOrd="1" destOrd="0" presId="urn:microsoft.com/office/officeart/2016/7/layout/BasicLinearProcessNumbered"/>
    <dgm:cxn modelId="{77001B5A-953F-456C-98B2-191A5217B678}" type="presParOf" srcId="{B090939F-8F15-3248-AEAC-8BA03837E4C8}" destId="{504608DE-142C-5342-94AC-0368E5787D7D}" srcOrd="2" destOrd="0" presId="urn:microsoft.com/office/officeart/2016/7/layout/BasicLinearProcessNumbered"/>
    <dgm:cxn modelId="{4B219713-13C9-48AE-A6D2-1B4761520A8B}" type="presParOf" srcId="{B090939F-8F15-3248-AEAC-8BA03837E4C8}" destId="{7DA5E7F6-AF3D-6A4E-8573-91214DA47CA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94BDA-5817-4E46-A7B9-369E67E01EDA}">
      <dsp:nvSpPr>
        <dsp:cNvPr id="0" name=""/>
        <dsp:cNvSpPr/>
      </dsp:nvSpPr>
      <dsp:spPr>
        <a:xfrm>
          <a:off x="0" y="242785"/>
          <a:ext cx="10515600" cy="1198435"/>
        </a:xfrm>
        <a:prstGeom prst="roundRect">
          <a:avLst>
            <a:gd name="adj" fmla="val 10000"/>
          </a:avLst>
        </a:prstGeom>
        <a:solidFill>
          <a:srgbClr val="00ADE7"/>
        </a:solidFill>
        <a:ln>
          <a:noFill/>
        </a:ln>
        <a:effectLst/>
      </dsp:spPr>
      <dsp:style>
        <a:lnRef idx="0">
          <a:scrgbClr r="0" g="0" b="0"/>
        </a:lnRef>
        <a:fillRef idx="1">
          <a:scrgbClr r="0" g="0" b="0"/>
        </a:fillRef>
        <a:effectRef idx="0">
          <a:scrgbClr r="0" g="0" b="0"/>
        </a:effectRef>
        <a:fontRef idx="minor"/>
      </dsp:style>
    </dsp:sp>
    <dsp:sp modelId="{E1F6B2BF-0710-4751-9863-97F571BC48EA}">
      <dsp:nvSpPr>
        <dsp:cNvPr id="0" name=""/>
        <dsp:cNvSpPr/>
      </dsp:nvSpPr>
      <dsp:spPr>
        <a:xfrm>
          <a:off x="362526" y="273285"/>
          <a:ext cx="659783" cy="65913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B8B283-9211-4507-908A-F09CAC66FE16}">
      <dsp:nvSpPr>
        <dsp:cNvPr id="0" name=""/>
        <dsp:cNvSpPr/>
      </dsp:nvSpPr>
      <dsp:spPr>
        <a:xfrm>
          <a:off x="1315821" y="363351"/>
          <a:ext cx="6682038" cy="1199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58" tIns="126958" rIns="126958" bIns="126958" numCol="1" spcCol="1270" anchor="ctr" anchorCtr="0">
          <a:noAutofit/>
        </a:bodyPr>
        <a:lstStyle/>
        <a:p>
          <a:pPr lvl="0" algn="l" defTabSz="800100">
            <a:lnSpc>
              <a:spcPct val="90000"/>
            </a:lnSpc>
            <a:spcBef>
              <a:spcPct val="0"/>
            </a:spcBef>
            <a:spcAft>
              <a:spcPct val="35000"/>
            </a:spcAft>
          </a:pPr>
          <a:r>
            <a:rPr lang="en-US" sz="1800" kern="1200" dirty="0"/>
            <a:t>New: Accountable Capitalism Act: it requires very large corporations to obtain a federal charter that demands that directors consider the interests of all corporate stakeholders.</a:t>
          </a:r>
          <a:endParaRPr lang="fr-BE" sz="1800" kern="1200" dirty="0"/>
        </a:p>
        <a:p>
          <a:pPr lvl="0" algn="l" defTabSz="800100">
            <a:lnSpc>
              <a:spcPct val="90000"/>
            </a:lnSpc>
            <a:spcBef>
              <a:spcPct val="0"/>
            </a:spcBef>
            <a:spcAft>
              <a:spcPct val="35000"/>
            </a:spcAft>
          </a:pPr>
          <a:endParaRPr lang="en-US" sz="1500" kern="1200" dirty="0"/>
        </a:p>
      </dsp:txBody>
      <dsp:txXfrm>
        <a:off x="1315821" y="363351"/>
        <a:ext cx="6682038" cy="1199607"/>
      </dsp:txXfrm>
    </dsp:sp>
    <dsp:sp modelId="{175BE8DC-5C96-4C91-89D4-820080680DAB}">
      <dsp:nvSpPr>
        <dsp:cNvPr id="0" name=""/>
        <dsp:cNvSpPr/>
      </dsp:nvSpPr>
      <dsp:spPr>
        <a:xfrm>
          <a:off x="9152493" y="241766"/>
          <a:ext cx="118736" cy="11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34" tIns="126834" rIns="126834" bIns="126834" numCol="1" spcCol="1270" anchor="ctr" anchorCtr="0">
          <a:noAutofit/>
        </a:bodyPr>
        <a:lstStyle/>
        <a:p>
          <a:pPr lvl="0" algn="l" defTabSz="622300">
            <a:lnSpc>
              <a:spcPct val="90000"/>
            </a:lnSpc>
            <a:spcBef>
              <a:spcPct val="0"/>
            </a:spcBef>
            <a:spcAft>
              <a:spcPct val="35000"/>
            </a:spcAft>
          </a:pPr>
          <a:r>
            <a:rPr lang="nl-NL" sz="1400" kern="1200" dirty="0">
              <a:effectLst/>
              <a:latin typeface="Calibri" panose="020F0502020204030204" pitchFamily="34" charset="0"/>
              <a:ea typeface="Calibri" panose="020F0502020204030204" pitchFamily="34" charset="0"/>
              <a:cs typeface="Times New Roman" panose="02020603050405020304" pitchFamily="18" charset="0"/>
            </a:rPr>
            <a:t>USA</a:t>
          </a:r>
          <a:endParaRPr lang="en-US" sz="1400" kern="1200" dirty="0"/>
        </a:p>
      </dsp:txBody>
      <dsp:txXfrm>
        <a:off x="9152493" y="241766"/>
        <a:ext cx="118736" cy="1198435"/>
      </dsp:txXfrm>
    </dsp:sp>
    <dsp:sp modelId="{A7BE7DA1-524E-43F1-9BE4-FAD1999AF612}">
      <dsp:nvSpPr>
        <dsp:cNvPr id="0" name=""/>
        <dsp:cNvSpPr/>
      </dsp:nvSpPr>
      <dsp:spPr>
        <a:xfrm>
          <a:off x="0" y="1611797"/>
          <a:ext cx="10515600" cy="11984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9914F-579B-4004-93E3-A7E97440FDF8}">
      <dsp:nvSpPr>
        <dsp:cNvPr id="0" name=""/>
        <dsp:cNvSpPr/>
      </dsp:nvSpPr>
      <dsp:spPr>
        <a:xfrm>
          <a:off x="362526" y="1747088"/>
          <a:ext cx="659783" cy="659139"/>
        </a:xfrm>
        <a:prstGeom prst="rect">
          <a:avLst/>
        </a:prstGeom>
        <a:blipFill rotWithShape="1">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22FA49-EFF8-44BA-9951-FAABCD0FDBF6}">
      <dsp:nvSpPr>
        <dsp:cNvPr id="0" name=""/>
        <dsp:cNvSpPr/>
      </dsp:nvSpPr>
      <dsp:spPr>
        <a:xfrm>
          <a:off x="1196597" y="1573061"/>
          <a:ext cx="7129166" cy="1199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58" tIns="126958" rIns="126958" bIns="126958" numCol="1" spcCol="1270" anchor="ctr" anchorCtr="0">
          <a:noAutofit/>
        </a:bodyPr>
        <a:lstStyle/>
        <a:p>
          <a:pPr lvl="0" algn="l" defTabSz="711200">
            <a:lnSpc>
              <a:spcPct val="90000"/>
            </a:lnSpc>
            <a:spcBef>
              <a:spcPct val="0"/>
            </a:spcBef>
            <a:spcAft>
              <a:spcPct val="35000"/>
            </a:spcAft>
          </a:pP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New: Business </a:t>
          </a:r>
          <a:r>
            <a:rPr lang="nl-NL" sz="1600" kern="1200" dirty="0" err="1">
              <a:effectLst/>
              <a:latin typeface="Calibri" panose="020F0502020204030204" pitchFamily="34" charset="0"/>
              <a:ea typeface="Calibri" panose="020F0502020204030204" pitchFamily="34" charset="0"/>
              <a:cs typeface="Times New Roman" panose="02020603050405020304" pitchFamily="18" charset="0"/>
            </a:rPr>
            <a:t>Roundtable</a:t>
          </a: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 statement:  </a:t>
          </a:r>
          <a:r>
            <a:rPr lang="nl-NL" sz="1600" kern="1200" dirty="0" err="1">
              <a:effectLst/>
              <a:latin typeface="Calibri" panose="020F0502020204030204" pitchFamily="34" charset="0"/>
              <a:ea typeface="Calibri" panose="020F0502020204030204" pitchFamily="34" charset="0"/>
              <a:cs typeface="Times New Roman" panose="02020603050405020304" pitchFamily="18" charset="0"/>
            </a:rPr>
            <a:t>it</a:t>
          </a: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200" dirty="0">
              <a:effectLst/>
              <a:latin typeface="Calibri" panose="020F0502020204030204" pitchFamily="34" charset="0"/>
              <a:cs typeface="Times New Roman" panose="02020603050405020304" pitchFamily="18" charset="0"/>
            </a:rPr>
            <a:t>puts customers, employees, suppliers and communities on the same level as shareholders</a:t>
          </a:r>
          <a:endParaRPr lang="en-US" sz="1600" kern="1200" dirty="0"/>
        </a:p>
      </dsp:txBody>
      <dsp:txXfrm>
        <a:off x="1196597" y="1573061"/>
        <a:ext cx="7129166" cy="1199607"/>
      </dsp:txXfrm>
    </dsp:sp>
    <dsp:sp modelId="{AC8B47EC-020B-4552-8DFD-3262BF1E68E1}">
      <dsp:nvSpPr>
        <dsp:cNvPr id="0" name=""/>
        <dsp:cNvSpPr/>
      </dsp:nvSpPr>
      <dsp:spPr>
        <a:xfrm>
          <a:off x="8954412" y="1503446"/>
          <a:ext cx="1338983" cy="11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34" tIns="126834" rIns="126834" bIns="126834" numCol="1" spcCol="1270" anchor="ctr" anchorCtr="0">
          <a:noAutofit/>
        </a:bodyPr>
        <a:lstStyle/>
        <a:p>
          <a:pPr lvl="0" algn="l" defTabSz="622300">
            <a:lnSpc>
              <a:spcPct val="90000"/>
            </a:lnSpc>
            <a:spcBef>
              <a:spcPct val="0"/>
            </a:spcBef>
            <a:spcAft>
              <a:spcPct val="35000"/>
            </a:spcAft>
          </a:pPr>
          <a:r>
            <a:rPr lang="nl-NL" sz="1400" kern="1200" dirty="0"/>
            <a:t>USA</a:t>
          </a:r>
          <a:endParaRPr lang="en-US" sz="1400" kern="1200" dirty="0"/>
        </a:p>
      </dsp:txBody>
      <dsp:txXfrm>
        <a:off x="8954412" y="1503446"/>
        <a:ext cx="1338983" cy="1198435"/>
      </dsp:txXfrm>
    </dsp:sp>
    <dsp:sp modelId="{467B89E1-94DE-49A4-9575-FCEA5D221B79}">
      <dsp:nvSpPr>
        <dsp:cNvPr id="0" name=""/>
        <dsp:cNvSpPr/>
      </dsp:nvSpPr>
      <dsp:spPr>
        <a:xfrm>
          <a:off x="0" y="2956052"/>
          <a:ext cx="10515600" cy="1198435"/>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0E311E2A-3D0D-4B2A-B0EB-B01D563BA42A}">
      <dsp:nvSpPr>
        <dsp:cNvPr id="0" name=""/>
        <dsp:cNvSpPr/>
      </dsp:nvSpPr>
      <dsp:spPr>
        <a:xfrm>
          <a:off x="362526" y="3220891"/>
          <a:ext cx="659783" cy="659139"/>
        </a:xfrm>
        <a:prstGeom prst="rect">
          <a:avLst/>
        </a:prstGeom>
        <a:blipFill rotWithShape="1">
          <a:blip xmlns:r="http://schemas.openxmlformats.org/officeDocument/2006/relationships" r:embed="rId4"/>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2D16D-8A07-474F-B98F-59218AA0DD47}">
      <dsp:nvSpPr>
        <dsp:cNvPr id="0" name=""/>
        <dsp:cNvSpPr/>
      </dsp:nvSpPr>
      <dsp:spPr>
        <a:xfrm>
          <a:off x="1412141" y="2951975"/>
          <a:ext cx="7253145" cy="1199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58" tIns="126958" rIns="126958" bIns="126958" numCol="1" spcCol="1270" anchor="ctr" anchorCtr="0">
          <a:noAutofit/>
        </a:bodyPr>
        <a:lstStyle/>
        <a:p>
          <a:pPr lvl="0" algn="l" defTabSz="711200">
            <a:lnSpc>
              <a:spcPct val="90000"/>
            </a:lnSpc>
            <a:spcBef>
              <a:spcPct val="0"/>
            </a:spcBef>
            <a:spcAft>
              <a:spcPct val="35000"/>
            </a:spcAft>
          </a:pP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New </a:t>
          </a:r>
          <a:r>
            <a:rPr lang="nl-NL" sz="1600" kern="1200" dirty="0" err="1">
              <a:effectLst/>
              <a:latin typeface="Calibri" panose="020F0502020204030204" pitchFamily="34" charset="0"/>
              <a:ea typeface="Calibri" panose="020F0502020204030204" pitchFamily="34" charset="0"/>
              <a:cs typeface="Times New Roman" panose="02020603050405020304" pitchFamily="18" charset="0"/>
            </a:rPr>
            <a:t>provision</a:t>
          </a: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 in complement </a:t>
          </a:r>
          <a:r>
            <a:rPr lang="nl-NL" sz="1600" kern="12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200" dirty="0" err="1">
              <a:effectLst/>
              <a:latin typeface="Calibri" panose="020F0502020204030204" pitchFamily="34" charset="0"/>
              <a:ea typeface="Calibri" panose="020F0502020204030204" pitchFamily="34" charset="0"/>
              <a:cs typeface="Times New Roman" panose="02020603050405020304" pitchFamily="18" charset="0"/>
            </a:rPr>
            <a:t>Section</a:t>
          </a: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 172 (Company </a:t>
          </a:r>
          <a:r>
            <a:rPr lang="nl-NL" sz="1600" kern="1200" dirty="0" err="1">
              <a:effectLst/>
              <a:latin typeface="Calibri" panose="020F0502020204030204" pitchFamily="34" charset="0"/>
              <a:ea typeface="Calibri" panose="020F0502020204030204" pitchFamily="34" charset="0"/>
              <a:cs typeface="Times New Roman" panose="02020603050405020304" pitchFamily="18" charset="0"/>
            </a:rPr>
            <a:t>Law</a:t>
          </a:r>
          <a:r>
            <a:rPr lang="nl-NL" sz="1600" kern="1200" dirty="0">
              <a:effectLst/>
              <a:latin typeface="Calibri" panose="020F0502020204030204" pitchFamily="34" charset="0"/>
              <a:ea typeface="Calibri" panose="020F0502020204030204" pitchFamily="34" charset="0"/>
              <a:cs typeface="Times New Roman" panose="02020603050405020304" pitchFamily="18" charset="0"/>
            </a:rPr>
            <a:t> Act): </a:t>
          </a:r>
          <a:r>
            <a:rPr lang="en-US" sz="1600" kern="1200" dirty="0">
              <a:effectLst/>
              <a:latin typeface="Calibri" panose="020F0502020204030204" pitchFamily="34" charset="0"/>
              <a:cs typeface="Times New Roman" panose="02020603050405020304" pitchFamily="18" charset="0"/>
            </a:rPr>
            <a:t>large companies now have to include a new statement on how directors have considered stakeholders’ interests in their strategic reports </a:t>
          </a:r>
          <a:endParaRPr lang="en-US" sz="1600" kern="1200" dirty="0"/>
        </a:p>
      </dsp:txBody>
      <dsp:txXfrm>
        <a:off x="1412141" y="2951975"/>
        <a:ext cx="7253145" cy="1199607"/>
      </dsp:txXfrm>
    </dsp:sp>
    <dsp:sp modelId="{42099AA0-FF99-4C66-AD7C-D251E57CD867}">
      <dsp:nvSpPr>
        <dsp:cNvPr id="0" name=""/>
        <dsp:cNvSpPr/>
      </dsp:nvSpPr>
      <dsp:spPr>
        <a:xfrm>
          <a:off x="8870828" y="2956052"/>
          <a:ext cx="991768" cy="11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34" tIns="126834" rIns="126834" bIns="126834" numCol="1" spcCol="1270" anchor="ctr" anchorCtr="0">
          <a:noAutofit/>
        </a:bodyPr>
        <a:lstStyle/>
        <a:p>
          <a:pPr lvl="0" algn="l" defTabSz="622300">
            <a:lnSpc>
              <a:spcPct val="90000"/>
            </a:lnSpc>
            <a:spcBef>
              <a:spcPct val="0"/>
            </a:spcBef>
            <a:spcAft>
              <a:spcPct val="35000"/>
            </a:spcAft>
          </a:pPr>
          <a:r>
            <a:rPr lang="nl-NL" sz="1400" kern="1200" dirty="0"/>
            <a:t>UK</a:t>
          </a:r>
          <a:endParaRPr lang="en-US" sz="1400" kern="1200" dirty="0"/>
        </a:p>
      </dsp:txBody>
      <dsp:txXfrm>
        <a:off x="8870828" y="2956052"/>
        <a:ext cx="991768" cy="1198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17B3E-7229-9249-B337-CD767359E14E}">
      <dsp:nvSpPr>
        <dsp:cNvPr id="0" name=""/>
        <dsp:cNvSpPr/>
      </dsp:nvSpPr>
      <dsp:spPr>
        <a:xfrm>
          <a:off x="1283" y="0"/>
          <a:ext cx="5006206" cy="5097906"/>
        </a:xfrm>
        <a:prstGeom prst="rect">
          <a:avLst/>
        </a:prstGeom>
        <a:solidFill>
          <a:schemeClr val="accent1">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lvl="0" algn="l" defTabSz="1066800">
            <a:lnSpc>
              <a:spcPct val="90000"/>
            </a:lnSpc>
            <a:spcBef>
              <a:spcPct val="0"/>
            </a:spcBef>
            <a:spcAft>
              <a:spcPct val="35000"/>
            </a:spcAft>
          </a:pPr>
          <a:r>
            <a:rPr lang="en-US" sz="2400" kern="1200" dirty="0"/>
            <a:t>Boards should not have unfettered authority</a:t>
          </a:r>
        </a:p>
        <a:p>
          <a:pPr lvl="0" algn="l" defTabSz="1066800">
            <a:lnSpc>
              <a:spcPct val="90000"/>
            </a:lnSpc>
            <a:spcBef>
              <a:spcPct val="0"/>
            </a:spcBef>
            <a:spcAft>
              <a:spcPct val="35000"/>
            </a:spcAft>
          </a:pP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kern="1200" dirty="0">
              <a:effectLst/>
              <a:latin typeface="Calibri" panose="020F0502020204030204" pitchFamily="34" charset="0"/>
              <a:ea typeface="Calibri" panose="020F0502020204030204" pitchFamily="34" charset="0"/>
              <a:cs typeface="Times New Roman" panose="02020603050405020304" pitchFamily="18" charset="0"/>
            </a:rPr>
            <a:t>Corporate Purpose </a:t>
          </a: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as a safe harbor for directors – Beyond Business Judgment Rule.</a:t>
          </a:r>
        </a:p>
        <a:p>
          <a:pPr lvl="0" algn="l" defTabSz="1066800">
            <a:lnSpc>
              <a:spcPct val="90000"/>
            </a:lnSpc>
            <a:spcBef>
              <a:spcPct val="0"/>
            </a:spcBef>
            <a:spcAft>
              <a:spcPct val="35000"/>
            </a:spcAft>
          </a:pPr>
          <a:r>
            <a:rPr lang="en-US" sz="1800" kern="1200" dirty="0">
              <a:effectLst/>
              <a:latin typeface="Calibri" panose="020F0502020204030204" pitchFamily="34" charset="0"/>
              <a:cs typeface="Times New Roman" panose="02020603050405020304" pitchFamily="18" charset="0"/>
            </a:rPr>
            <a:t>Shareholders should be obliged to define the corporate purpose in the bylaws.</a:t>
          </a:r>
          <a:endParaRPr lang="fr-BE" sz="1800" kern="1200" dirty="0"/>
        </a:p>
        <a:p>
          <a:pPr lvl="0" algn="l" defTabSz="1066800">
            <a:lnSpc>
              <a:spcPct val="90000"/>
            </a:lnSpc>
            <a:spcBef>
              <a:spcPct val="0"/>
            </a:spcBef>
            <a:spcAft>
              <a:spcPct val="35000"/>
            </a:spcAft>
          </a:pPr>
          <a:endParaRPr lang="en-US" sz="2600" kern="1200" dirty="0"/>
        </a:p>
      </dsp:txBody>
      <dsp:txXfrm>
        <a:off x="1283" y="1937204"/>
        <a:ext cx="5006206" cy="3058744"/>
      </dsp:txXfrm>
    </dsp:sp>
    <dsp:sp modelId="{0611034B-AF78-A043-8E31-01C27308E58F}">
      <dsp:nvSpPr>
        <dsp:cNvPr id="0" name=""/>
        <dsp:cNvSpPr/>
      </dsp:nvSpPr>
      <dsp:spPr>
        <a:xfrm>
          <a:off x="1754795" y="152407"/>
          <a:ext cx="1529372" cy="1529372"/>
        </a:xfrm>
        <a:prstGeom prst="ellipse">
          <a:avLst/>
        </a:prstGeom>
        <a:solidFill>
          <a:schemeClr val="accent1">
            <a:lumMod val="75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36" tIns="12700" rIns="119236"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978766" y="376378"/>
        <a:ext cx="1081430" cy="1081430"/>
      </dsp:txXfrm>
    </dsp:sp>
    <dsp:sp modelId="{B3DA359D-6DF7-FF40-8CB7-94345612FDB0}">
      <dsp:nvSpPr>
        <dsp:cNvPr id="0" name=""/>
        <dsp:cNvSpPr/>
      </dsp:nvSpPr>
      <dsp:spPr>
        <a:xfrm>
          <a:off x="1283" y="5097834"/>
          <a:ext cx="5006206"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E88D0-9321-A343-B119-E2E17C131035}">
      <dsp:nvSpPr>
        <dsp:cNvPr id="0" name=""/>
        <dsp:cNvSpPr/>
      </dsp:nvSpPr>
      <dsp:spPr>
        <a:xfrm>
          <a:off x="5508110" y="0"/>
          <a:ext cx="5006206" cy="5097906"/>
        </a:xfrm>
        <a:prstGeom prst="rect">
          <a:avLst/>
        </a:prstGeom>
        <a:solidFill>
          <a:srgbClr val="00B0F0">
            <a:alpha val="90000"/>
          </a:srgb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lvl="0" algn="l" defTabSz="1066800">
            <a:lnSpc>
              <a:spcPct val="90000"/>
            </a:lnSpc>
            <a:spcBef>
              <a:spcPct val="0"/>
            </a:spcBef>
            <a:spcAft>
              <a:spcPct val="35000"/>
            </a:spcAft>
          </a:pPr>
          <a:r>
            <a:rPr lang="en-US" sz="2400" kern="1200" dirty="0"/>
            <a:t>Not all stakeholders are on an equal footing</a:t>
          </a:r>
        </a:p>
        <a:p>
          <a:pPr lvl="0" algn="l" defTabSz="1066800">
            <a:lnSpc>
              <a:spcPct val="90000"/>
            </a:lnSpc>
            <a:spcBef>
              <a:spcPct val="0"/>
            </a:spcBef>
            <a:spcAft>
              <a:spcPct val="35000"/>
            </a:spcAft>
          </a:pPr>
          <a:r>
            <a:rPr lang="en-US" sz="1800" kern="1200" dirty="0">
              <a:effectLst/>
              <a:latin typeface="Calibri" panose="020F0502020204030204" pitchFamily="34" charset="0"/>
              <a:cs typeface="Times New Roman" panose="02020603050405020304" pitchFamily="18" charset="0"/>
            </a:rPr>
            <a:t>Not all stakeholders are equally important (depending on the sector).</a:t>
          </a:r>
        </a:p>
      </dsp:txBody>
      <dsp:txXfrm>
        <a:off x="5508110" y="1937204"/>
        <a:ext cx="5006206" cy="3058744"/>
      </dsp:txXfrm>
    </dsp:sp>
    <dsp:sp modelId="{24C9D82F-412C-7646-84DC-E300A5F74E29}">
      <dsp:nvSpPr>
        <dsp:cNvPr id="0" name=""/>
        <dsp:cNvSpPr/>
      </dsp:nvSpPr>
      <dsp:spPr>
        <a:xfrm>
          <a:off x="7336683" y="206057"/>
          <a:ext cx="1529372" cy="1529372"/>
        </a:xfrm>
        <a:prstGeom prst="ellipse">
          <a:avLst/>
        </a:prstGeom>
        <a:solidFill>
          <a:schemeClr val="bg1"/>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36" tIns="12700" rIns="119236" bIns="12700" numCol="1" spcCol="1270" anchor="ctr" anchorCtr="0">
          <a:noAutofit/>
        </a:bodyPr>
        <a:lstStyle/>
        <a:p>
          <a:pPr lvl="0" algn="ctr" defTabSz="2133600">
            <a:lnSpc>
              <a:spcPct val="90000"/>
            </a:lnSpc>
            <a:spcBef>
              <a:spcPct val="0"/>
            </a:spcBef>
            <a:spcAft>
              <a:spcPct val="35000"/>
            </a:spcAft>
          </a:pPr>
          <a:r>
            <a:rPr lang="en-US" sz="4800" kern="1200" dirty="0">
              <a:solidFill>
                <a:schemeClr val="accent1">
                  <a:lumMod val="75000"/>
                </a:schemeClr>
              </a:solidFill>
            </a:rPr>
            <a:t>2</a:t>
          </a:r>
        </a:p>
      </dsp:txBody>
      <dsp:txXfrm>
        <a:off x="7560654" y="430028"/>
        <a:ext cx="1081430" cy="1081430"/>
      </dsp:txXfrm>
    </dsp:sp>
    <dsp:sp modelId="{504608DE-142C-5342-94AC-0368E5787D7D}">
      <dsp:nvSpPr>
        <dsp:cNvPr id="0" name=""/>
        <dsp:cNvSpPr/>
      </dsp:nvSpPr>
      <dsp:spPr>
        <a:xfrm>
          <a:off x="5508110" y="5097834"/>
          <a:ext cx="500620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A127C-D957-486E-AA1A-828769B5047D}" type="datetimeFigureOut">
              <a:rPr lang="fr-BE" smtClean="0"/>
              <a:t>27-11-19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4E85E-0E55-426D-A843-4B0811A33E97}" type="slidenum">
              <a:rPr lang="fr-BE" smtClean="0"/>
              <a:t>‹N°›</a:t>
            </a:fld>
            <a:endParaRPr lang="fr-BE"/>
          </a:p>
        </p:txBody>
      </p:sp>
    </p:spTree>
    <p:extLst>
      <p:ext uri="{BB962C8B-B14F-4D97-AF65-F5344CB8AC3E}">
        <p14:creationId xmlns:p14="http://schemas.microsoft.com/office/powerpoint/2010/main" val="44633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4298E-F389-472C-A10C-F55E055BF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FE317-EB3E-405B-94F1-642ABC20C09A}"/>
              </a:ext>
            </a:extLst>
          </p:cNvPr>
          <p:cNvSpPr txBox="1">
            <a:spLocks noGrp="1"/>
          </p:cNvSpPr>
          <p:nvPr>
            <p:ph type="body" sz="quarter" idx="1"/>
          </p:nvPr>
        </p:nvSpPr>
        <p:spPr/>
        <p:txBody>
          <a:bodyPr/>
          <a:lstStyle/>
          <a:p>
            <a:endParaRPr lang="fr-BE"/>
          </a:p>
        </p:txBody>
      </p:sp>
      <p:sp>
        <p:nvSpPr>
          <p:cNvPr id="4" name="Slide Number Placeholder 3">
            <a:extLst>
              <a:ext uri="{FF2B5EF4-FFF2-40B4-BE49-F238E27FC236}">
                <a16:creationId xmlns:a16="http://schemas.microsoft.com/office/drawing/2014/main" id="{B4853B6B-A894-4C56-BEEF-8E064B090A3A}"/>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F9AA2C1-0781-4F08-A37A-62492F20A2FD}" type="slidenum">
              <a:rPr kumimoji="0" lang="en-GB"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GB" sz="13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E3DAA-A3A9-4E2A-9049-6B58F1408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89537-5A2F-4D65-BB1F-431FAFB83527}"/>
              </a:ext>
            </a:extLst>
          </p:cNvPr>
          <p:cNvSpPr txBox="1">
            <a:spLocks noGrp="1"/>
          </p:cNvSpPr>
          <p:nvPr>
            <p:ph type="body" sz="quarter" idx="1"/>
          </p:nvPr>
        </p:nvSpPr>
        <p:spPr/>
        <p:txBody>
          <a:bodyPr/>
          <a:lstStyle/>
          <a:p>
            <a:pPr lvl="0"/>
            <a:r>
              <a:rPr lang="en-GB"/>
              <a:t>Creditors whose claims antedate disclosure of draft terms which have not fallen due at that time</a:t>
            </a:r>
          </a:p>
          <a:p>
            <a:pPr lvl="0"/>
            <a:endParaRPr lang="en-GB"/>
          </a:p>
          <a:p>
            <a:pPr lvl="0"/>
            <a:r>
              <a:rPr lang="en-GB" b="1"/>
              <a:t>Solvency decl </a:t>
            </a:r>
            <a:r>
              <a:rPr lang="en-GB"/>
              <a:t>- Declaration by management that, on basis of info available and after making rble enquiries, unaware of any reason why recipient co ( and for partial dividing co) unable to meet liabilities allocated to them when fall due</a:t>
            </a:r>
          </a:p>
          <a:p>
            <a:pPr lvl="0"/>
            <a:r>
              <a:rPr lang="en-GB"/>
              <a:t>Disclosed with draft terms </a:t>
            </a:r>
          </a:p>
          <a:p>
            <a:pPr lvl="0"/>
            <a:endParaRPr lang="en-GB"/>
          </a:p>
        </p:txBody>
      </p:sp>
      <p:sp>
        <p:nvSpPr>
          <p:cNvPr id="4" name="Slide Number Placeholder 3">
            <a:extLst>
              <a:ext uri="{FF2B5EF4-FFF2-40B4-BE49-F238E27FC236}">
                <a16:creationId xmlns:a16="http://schemas.microsoft.com/office/drawing/2014/main" id="{BDAFA3FC-0444-4E67-BDE3-550687C6C113}"/>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B3A1848-64A8-4B6A-8286-306495B33F33}"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16</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F06C1-C7FB-4B5A-AEF3-BE43BE22B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3DBD9-84A7-45E6-BFE6-34B2055221E9}"/>
              </a:ext>
            </a:extLst>
          </p:cNvPr>
          <p:cNvSpPr txBox="1">
            <a:spLocks noGrp="1"/>
          </p:cNvSpPr>
          <p:nvPr>
            <p:ph type="body" sz="quarter" idx="1"/>
          </p:nvPr>
        </p:nvSpPr>
        <p:spPr/>
        <p:txBody>
          <a:bodyPr/>
          <a:lstStyle/>
          <a:p>
            <a:pPr lvl="0"/>
            <a:r>
              <a:rPr lang="en-GB"/>
              <a:t>Information and consultation rights must be respected, reasoned response given to ees before GM</a:t>
            </a:r>
          </a:p>
          <a:p>
            <a:pPr lvl="0"/>
            <a:r>
              <a:rPr lang="en-GB"/>
              <a:t>Maintain rights – even if subsequent operations like mergers, divisions or conversion.</a:t>
            </a:r>
          </a:p>
        </p:txBody>
      </p:sp>
      <p:sp>
        <p:nvSpPr>
          <p:cNvPr id="4" name="Slide Number Placeholder 3">
            <a:extLst>
              <a:ext uri="{FF2B5EF4-FFF2-40B4-BE49-F238E27FC236}">
                <a16:creationId xmlns:a16="http://schemas.microsoft.com/office/drawing/2014/main" id="{F5B5B056-DA46-4F13-B817-5A89C7EFA8EC}"/>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44A2C96-3D6E-463E-B07D-3A4E319B8F2E}"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08D58-7D66-47DF-B5A8-82588B8DA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F0D1E-6D1D-41B2-BD1E-402A8C979063}"/>
              </a:ext>
            </a:extLst>
          </p:cNvPr>
          <p:cNvSpPr txBox="1">
            <a:spLocks noGrp="1"/>
          </p:cNvSpPr>
          <p:nvPr>
            <p:ph type="body" sz="quarter" idx="1"/>
          </p:nvPr>
        </p:nvSpPr>
        <p:spPr/>
        <p:txBody>
          <a:bodyPr/>
          <a:lstStyle/>
          <a:p>
            <a:endParaRPr lang="fr-BE"/>
          </a:p>
        </p:txBody>
      </p:sp>
      <p:sp>
        <p:nvSpPr>
          <p:cNvPr id="4" name="Slide Number Placeholder 3">
            <a:extLst>
              <a:ext uri="{FF2B5EF4-FFF2-40B4-BE49-F238E27FC236}">
                <a16:creationId xmlns:a16="http://schemas.microsoft.com/office/drawing/2014/main" id="{1F5AFDA5-14BA-4BBB-9DD8-46D8BD7598B2}"/>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1F9F809-0647-40D1-AA44-8D8FEA0EBDAF}" type="slidenum">
              <a:rPr kumimoji="0" lang="en-GB"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18</a:t>
            </a:fld>
            <a:endParaRPr kumimoji="0" lang="en-GB" sz="13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7346DB-4229-4A50-AC96-891FC4EF6794}"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Times New Roman" panose="02020603050405020304" pitchFamily="18" charset="0"/>
              <a:ea typeface="ＭＳ Ｐゴシック" panose="020B0600070205080204" pitchFamily="34" charset="-128"/>
            </a:endParaRPr>
          </a:p>
        </p:txBody>
      </p:sp>
      <p:sp>
        <p:nvSpPr>
          <p:cNvPr id="16388" name="Espace réservé du pied de page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78070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ChangeArrowheads="1" noTextEdit="1"/>
          </p:cNvSpPr>
          <p:nvPr>
            <p:ph type="sldImg"/>
          </p:nvPr>
        </p:nvSpPr>
        <p:spPr>
          <a:ln/>
        </p:spPr>
      </p:sp>
      <p:sp>
        <p:nvSpPr>
          <p:cNvPr id="1945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19459"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60"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741C61-32EA-45BC-B20B-2FBCF20B3985}"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25207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ChangeArrowheads="1" noTextEdit="1"/>
          </p:cNvSpPr>
          <p:nvPr>
            <p:ph type="sldImg"/>
          </p:nvPr>
        </p:nvSpPr>
        <p:spPr>
          <a:ln/>
        </p:spPr>
      </p:sp>
      <p:sp>
        <p:nvSpPr>
          <p:cNvPr id="215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21507"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1508"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9AC534-CFE3-49C3-9AA2-F65B967822E2}"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11864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ChangeArrowheads="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23555"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3556"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5EE51A-6BBC-47B4-89E5-1C7FEFDA13E4}"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61158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ChangeArrowheads="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25603"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5604"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4459E3-DA3F-44E9-86CC-55EEB397DC02}"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80623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ChangeArrowheads="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27651"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52"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C8F398-67F4-4D30-ADD1-BE6E783369CE}"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774821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ChangeArrowheads="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29699"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700"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38C3DA-7702-437A-BF9A-B39B1761A73A}"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59513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23D4D-ED7D-4A84-B872-2602CD6DD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E08CA-D3FE-49A9-877B-4C6203192EBE}"/>
              </a:ext>
            </a:extLst>
          </p:cNvPr>
          <p:cNvSpPr txBox="1">
            <a:spLocks noGrp="1"/>
          </p:cNvSpPr>
          <p:nvPr>
            <p:ph type="body" sz="quarter" idx="1"/>
          </p:nvPr>
        </p:nvSpPr>
        <p:spPr/>
        <p:txBody>
          <a:bodyPr/>
          <a:lstStyle/>
          <a:p>
            <a:pPr lvl="0"/>
            <a:r>
              <a:rPr lang="en-GB"/>
              <a:t>Respondents to 2015 consultation confirmed that divisions offer way for companies to change organisational structure, adapt to changing market conditions + realise new opportunities</a:t>
            </a:r>
          </a:p>
        </p:txBody>
      </p:sp>
      <p:sp>
        <p:nvSpPr>
          <p:cNvPr id="4" name="Slide Number Placeholder 3">
            <a:extLst>
              <a:ext uri="{FF2B5EF4-FFF2-40B4-BE49-F238E27FC236}">
                <a16:creationId xmlns:a16="http://schemas.microsoft.com/office/drawing/2014/main" id="{E3387317-7369-4336-8933-947B2A06E065}"/>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FABBFAE-EFE7-4767-BAC6-5A1C6537002F}"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ChangeArrowheads="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31747"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1748"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883470-73F3-43B0-83D1-9D66FDFBB3CE}"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41898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ChangeArrowheads="1" noTextEdit="1"/>
          </p:cNvSpPr>
          <p:nvPr>
            <p:ph type="sldImg"/>
          </p:nvPr>
        </p:nvSpPr>
        <p:spPr>
          <a:ln/>
        </p:spPr>
      </p:sp>
      <p:sp>
        <p:nvSpPr>
          <p:cNvPr id="3379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33795"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3796"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1EFA1-B62E-4CC4-B5BF-C01659DBD9D2}"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948588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ChangeArrowheads="1" noTextEdit="1"/>
          </p:cNvSpPr>
          <p:nvPr>
            <p:ph type="sldImg"/>
          </p:nvPr>
        </p:nvSpPr>
        <p:spPr>
          <a:ln/>
        </p:spPr>
      </p:sp>
      <p:sp>
        <p:nvSpPr>
          <p:cNvPr id="3584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35843"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4"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4230E3-0315-4171-AB67-E3DBE00AF809}"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46224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ChangeArrowheads="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37891"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2"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FAC2FA-C007-48C9-914B-E1FCF449943D}"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013679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ChangeArrowheads="1" noTextEdit="1"/>
          </p:cNvSpPr>
          <p:nvPr>
            <p:ph type="sldImg"/>
          </p:nvPr>
        </p:nvSpPr>
        <p:spPr>
          <a:ln/>
        </p:spPr>
      </p:sp>
      <p:sp>
        <p:nvSpPr>
          <p:cNvPr id="3993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39939"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9940"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C8F0EB-519C-4BEA-8F14-EE41EEC2A6D6}"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47271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ChangeArrowheads="1" noTextEdit="1"/>
          </p:cNvSpPr>
          <p:nvPr>
            <p:ph type="sldImg"/>
          </p:nvPr>
        </p:nvSpPr>
        <p:spPr>
          <a:ln/>
        </p:spPr>
      </p:sp>
      <p:sp>
        <p:nvSpPr>
          <p:cNvPr id="4198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41987"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1988"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F45793-9393-4F21-B9EF-373707A3F26D}"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286693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ChangeArrowheads="1" noTextEdit="1"/>
          </p:cNvSpPr>
          <p:nvPr>
            <p:ph type="sldImg"/>
          </p:nvPr>
        </p:nvSpPr>
        <p:spPr>
          <a:ln/>
        </p:spPr>
      </p:sp>
      <p:sp>
        <p:nvSpPr>
          <p:cNvPr id="440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44035"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6"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D29288-E81B-4074-ABA7-C799BD0783DD}"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069840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ChangeArrowheads="1" noTextEdit="1"/>
          </p:cNvSpPr>
          <p:nvPr>
            <p:ph type="sldImg"/>
          </p:nvPr>
        </p:nvSpPr>
        <p:spPr>
          <a:ln/>
        </p:spPr>
      </p:sp>
      <p:sp>
        <p:nvSpPr>
          <p:cNvPr id="460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46083"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4"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F1B2E7-7936-437D-B6C3-78A4173A2FF2}"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815510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ChangeArrowheads="1" noTextEdit="1"/>
          </p:cNvSpPr>
          <p:nvPr>
            <p:ph type="sldImg"/>
          </p:nvPr>
        </p:nvSpPr>
        <p:spPr>
          <a:ln/>
        </p:spPr>
      </p:sp>
      <p:sp>
        <p:nvSpPr>
          <p:cNvPr id="481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48131"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2"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28E39F-7B6D-4C03-80CE-8D2611A0A23E}"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582761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ChangeArrowheads="1" noTextEdit="1"/>
          </p:cNvSpPr>
          <p:nvPr>
            <p:ph type="sldImg"/>
          </p:nvPr>
        </p:nvSpPr>
        <p:spPr>
          <a:ln/>
        </p:spPr>
      </p:sp>
      <p:sp>
        <p:nvSpPr>
          <p:cNvPr id="501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a typeface="ＭＳ Ｐゴシック" panose="020B0600070205080204" pitchFamily="34" charset="-128"/>
            </a:endParaRPr>
          </a:p>
        </p:txBody>
      </p:sp>
      <p:sp>
        <p:nvSpPr>
          <p:cNvPr id="50179"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0180"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CEF1F4-DF4A-4A97-9BFF-B9EDF9101EE1}" type="slidenum">
              <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60488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5BF33-9556-4D2A-BAD3-6B4A5D1BB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159CE-54AB-44A6-B8B3-6A64CAA10C1C}"/>
              </a:ext>
            </a:extLst>
          </p:cNvPr>
          <p:cNvSpPr txBox="1">
            <a:spLocks noGrp="1"/>
          </p:cNvSpPr>
          <p:nvPr>
            <p:ph type="body" sz="quarter" idx="1"/>
          </p:nvPr>
        </p:nvSpPr>
        <p:spPr/>
        <p:txBody>
          <a:bodyPr/>
          <a:lstStyle/>
          <a:p>
            <a:pPr lvl="0"/>
            <a:r>
              <a:rPr lang="en-GB" b="1"/>
              <a:t>Full division – </a:t>
            </a:r>
            <a:r>
              <a:rPr lang="en-GB"/>
              <a:t>existing company must be dissolved</a:t>
            </a:r>
          </a:p>
          <a:p>
            <a:pPr lvl="0"/>
            <a:r>
              <a:rPr lang="en-GB" b="1"/>
              <a:t>Division by separation – </a:t>
            </a:r>
            <a:r>
              <a:rPr lang="en-GB"/>
              <a:t>co transfers part of assets and liabilities in exchange for issue to company being divided of securities/shares in newly formed cos  - can’t issue cash in this case</a:t>
            </a:r>
          </a:p>
          <a:p>
            <a:pPr lvl="0"/>
            <a:endParaRPr lang="en-GB" b="1"/>
          </a:p>
          <a:p>
            <a:pPr lvl="0"/>
            <a:r>
              <a:rPr lang="en-GB" b="1"/>
              <a:t>Dividing company</a:t>
            </a:r>
          </a:p>
          <a:p>
            <a:pPr lvl="0"/>
            <a:r>
              <a:rPr lang="en-GB"/>
              <a:t>Is the company to be divided a limited liability company formed in a member state?</a:t>
            </a:r>
          </a:p>
          <a:p>
            <a:pPr lvl="0"/>
            <a:r>
              <a:rPr lang="en-GB"/>
              <a:t>Does it have its registered office, central administration or principal place of business in the EU?</a:t>
            </a:r>
          </a:p>
          <a:p>
            <a:pPr lvl="0"/>
            <a:endParaRPr lang="en-GB"/>
          </a:p>
          <a:p>
            <a:pPr lvl="0"/>
            <a:r>
              <a:rPr lang="en-GB" b="1"/>
              <a:t>Excluded cases eg</a:t>
            </a:r>
          </a:p>
          <a:p>
            <a:pPr lvl="0"/>
            <a:r>
              <a:rPr lang="en-GB"/>
              <a:t>Company is in liquidation + begun to distribute assets or is subj to resolution tolls, powers and mechanisms</a:t>
            </a:r>
          </a:p>
          <a:p>
            <a:pPr lvl="0"/>
            <a:r>
              <a:rPr lang="en-GB"/>
              <a:t>MS option if co is subj to insolvency proceedings or preventative restructuring framework or other liquidation proceedings or crisis preventaion measures</a:t>
            </a:r>
          </a:p>
          <a:p>
            <a:pPr lvl="0"/>
            <a:endParaRPr lang="en-GB"/>
          </a:p>
        </p:txBody>
      </p:sp>
      <p:sp>
        <p:nvSpPr>
          <p:cNvPr id="4" name="Slide Number Placeholder 3">
            <a:extLst>
              <a:ext uri="{FF2B5EF4-FFF2-40B4-BE49-F238E27FC236}">
                <a16:creationId xmlns:a16="http://schemas.microsoft.com/office/drawing/2014/main" id="{E39029EC-72E3-429B-8C13-CB4B60EB9486}"/>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21DEAC6-5AB2-4B08-9376-DFB2F6998B8B}"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886481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154668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450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234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61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65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120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025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452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38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B4355-B117-4460-A8C3-33041F46303F}"/>
              </a:ext>
            </a:extLst>
          </p:cNvPr>
          <p:cNvSpPr>
            <a:spLocks noGrp="1" noRot="1" noChangeAspect="1"/>
          </p:cNvSpPr>
          <p:nvPr>
            <p:ph type="sldImg"/>
          </p:nvPr>
        </p:nvSpPr>
        <p:spPr>
          <a:xfrm>
            <a:off x="168277" y="1371600"/>
            <a:ext cx="6584951" cy="3705221"/>
          </a:xfrm>
        </p:spPr>
      </p:sp>
      <p:sp>
        <p:nvSpPr>
          <p:cNvPr id="3" name="Notes Placeholder 2">
            <a:extLst>
              <a:ext uri="{FF2B5EF4-FFF2-40B4-BE49-F238E27FC236}">
                <a16:creationId xmlns:a16="http://schemas.microsoft.com/office/drawing/2014/main" id="{7B0222E4-2056-4DFB-BE3D-EA39490DB340}"/>
              </a:ext>
            </a:extLst>
          </p:cNvPr>
          <p:cNvSpPr txBox="1">
            <a:spLocks noGrp="1"/>
          </p:cNvSpPr>
          <p:nvPr>
            <p:ph type="body" sz="quarter" idx="1"/>
          </p:nvPr>
        </p:nvSpPr>
        <p:spPr/>
        <p:txBody>
          <a:bodyPr/>
          <a:lstStyle/>
          <a:p>
            <a:pPr lvl="0"/>
            <a:r>
              <a:rPr lang="en-GB" b="1"/>
              <a:t>Draft terms of cross-border division – not needed if all members agree to waive</a:t>
            </a:r>
          </a:p>
          <a:p>
            <a:pPr lvl="0"/>
            <a:r>
              <a:rPr lang="en-GB"/>
              <a:t>Management or administrative organ should draw up</a:t>
            </a:r>
          </a:p>
          <a:p>
            <a:pPr lvl="0"/>
            <a:r>
              <a:rPr lang="en-GB" b="1"/>
              <a:t>Contents</a:t>
            </a:r>
            <a:r>
              <a:rPr lang="en-GB"/>
              <a:t> – include </a:t>
            </a:r>
          </a:p>
          <a:p>
            <a:pPr lvl="0"/>
            <a:r>
              <a:rPr lang="en-GB"/>
              <a:t>Info on dividing and receiving companies – legal form and name and location of RO = constitution of recipient cos</a:t>
            </a:r>
          </a:p>
          <a:p>
            <a:pPr lvl="0"/>
            <a:r>
              <a:rPr lang="en-GB"/>
              <a:t>Ratio for exchange of shares/ securities</a:t>
            </a:r>
          </a:p>
          <a:p>
            <a:pPr lvl="0"/>
            <a:r>
              <a:rPr lang="en-GB"/>
              <a:t>Proposed timetable</a:t>
            </a:r>
          </a:p>
          <a:p>
            <a:pPr lvl="0"/>
            <a:r>
              <a:rPr lang="en-GB"/>
              <a:t>Safeguards offered to creditors</a:t>
            </a:r>
          </a:p>
          <a:p>
            <a:pPr lvl="0"/>
            <a:r>
              <a:rPr lang="en-GB"/>
              <a:t>Offer of cash compensation to members</a:t>
            </a:r>
          </a:p>
          <a:p>
            <a:pPr lvl="0"/>
            <a:r>
              <a:rPr lang="en-GB"/>
              <a:t>Repercussions on employment</a:t>
            </a:r>
          </a:p>
          <a:p>
            <a:pPr lvl="0"/>
            <a:r>
              <a:rPr lang="en-GB"/>
              <a:t>Info on procedures to involve employees for participation in new co</a:t>
            </a:r>
          </a:p>
          <a:p>
            <a:pPr lvl="0"/>
            <a:r>
              <a:rPr lang="en-GB"/>
              <a:t>If required by MS, declaration by management or admin organ that unaware of any reason why company should be unable to meet its liabilities when fall due after conversion</a:t>
            </a:r>
          </a:p>
          <a:p>
            <a:pPr lvl="0"/>
            <a:r>
              <a:rPr lang="en-GB"/>
              <a:t>How assets + liabilities are to be divided – what kept by dividing co (if anything)</a:t>
            </a:r>
          </a:p>
          <a:p>
            <a:pPr lvl="0"/>
            <a:endParaRPr lang="en-GB"/>
          </a:p>
          <a:p>
            <a:pPr lvl="0"/>
            <a:r>
              <a:rPr lang="en-GB" b="1"/>
              <a:t>Report to members + employees </a:t>
            </a:r>
          </a:p>
          <a:p>
            <a:pPr lvl="0"/>
            <a:r>
              <a:rPr lang="en-GB"/>
              <a:t>Explaining + justifying the legal + economic aspects of the cross border division + implics for ees</a:t>
            </a:r>
          </a:p>
          <a:p>
            <a:pPr lvl="0"/>
            <a:r>
              <a:rPr lang="en-GB" b="1"/>
              <a:t>Members – not if all members agree to waive MS option to exclude single member cos from this Article</a:t>
            </a:r>
          </a:p>
          <a:p>
            <a:pPr lvl="0"/>
            <a:r>
              <a:rPr lang="en-GB"/>
              <a:t>Explain + justify share exchange ratio</a:t>
            </a:r>
          </a:p>
          <a:p>
            <a:pPr lvl="0"/>
            <a:r>
              <a:rPr lang="en-GB"/>
              <a:t>Cash comp + method used to determine it</a:t>
            </a:r>
          </a:p>
          <a:p>
            <a:pPr lvl="0"/>
            <a:r>
              <a:rPr lang="en-GB"/>
              <a:t>Implications for members</a:t>
            </a:r>
          </a:p>
          <a:p>
            <a:pPr lvl="0"/>
            <a:r>
              <a:rPr lang="en-GB"/>
              <a:t>Rights + remedies for members who oppose</a:t>
            </a:r>
          </a:p>
          <a:p>
            <a:pPr lvl="0"/>
            <a:r>
              <a:rPr lang="en-GB" b="1"/>
              <a:t>Ees – not required if no ees other than those who are part of admin or management body</a:t>
            </a:r>
          </a:p>
          <a:p>
            <a:pPr lvl="0"/>
            <a:r>
              <a:rPr lang="en-GB"/>
              <a:t>Implics for eee relatinships</a:t>
            </a:r>
          </a:p>
          <a:p>
            <a:pPr lvl="0"/>
            <a:r>
              <a:rPr lang="en-GB"/>
              <a:t>Mat changes to condits of emement or location of bus</a:t>
            </a:r>
          </a:p>
          <a:p>
            <a:pPr lvl="0"/>
            <a:r>
              <a:rPr lang="en-GB"/>
              <a:t>Effect on subs</a:t>
            </a:r>
          </a:p>
          <a:p>
            <a:pPr lvl="0"/>
            <a:r>
              <a:rPr lang="en-GB"/>
              <a:t>Goes to members and eee reps (or ees if no reps)</a:t>
            </a:r>
          </a:p>
          <a:p>
            <a:pPr lvl="0"/>
            <a:r>
              <a:rPr lang="en-GB"/>
              <a:t>If get an opinion from eee reps in good time inform members + append to report</a:t>
            </a:r>
          </a:p>
          <a:p>
            <a:pPr lvl="0"/>
            <a:endParaRPr lang="en-GB"/>
          </a:p>
          <a:p>
            <a:pPr lvl="0"/>
            <a:r>
              <a:rPr lang="en-GB" b="1"/>
              <a:t>Independent expert report to members</a:t>
            </a:r>
          </a:p>
          <a:p>
            <a:pPr lvl="0"/>
            <a:r>
              <a:rPr lang="en-GB"/>
              <a:t>Examine draft terms of cross border division – whether cash comp + share exchange ratio are adequate</a:t>
            </a:r>
          </a:p>
          <a:p>
            <a:pPr lvl="0"/>
            <a:r>
              <a:rPr lang="en-GB"/>
              <a:t>Required contents</a:t>
            </a:r>
          </a:p>
          <a:p>
            <a:pPr lvl="0"/>
            <a:r>
              <a:rPr lang="en-GB"/>
              <a:t>All members can agree to dispense w report</a:t>
            </a:r>
          </a:p>
          <a:p>
            <a:pPr lvl="0"/>
            <a:r>
              <a:rPr lang="en-GB"/>
              <a:t>MS can decide not to require this for single member company</a:t>
            </a:r>
          </a:p>
          <a:p>
            <a:pPr lvl="0"/>
            <a:endParaRPr lang="en-GB"/>
          </a:p>
        </p:txBody>
      </p:sp>
      <p:sp>
        <p:nvSpPr>
          <p:cNvPr id="4" name="Slide Number Placeholder 3">
            <a:extLst>
              <a:ext uri="{FF2B5EF4-FFF2-40B4-BE49-F238E27FC236}">
                <a16:creationId xmlns:a16="http://schemas.microsoft.com/office/drawing/2014/main" id="{39CDF9D2-2E76-4399-A576-B20F311EA019}"/>
              </a:ext>
            </a:extLst>
          </p:cNvPr>
          <p:cNvSpPr txBox="1"/>
          <p:nvPr/>
        </p:nvSpPr>
        <p:spPr>
          <a:xfrm>
            <a:off x="3920663" y="10426336"/>
            <a:ext cx="2999387" cy="550770"/>
          </a:xfrm>
          <a:prstGeom prst="rect">
            <a:avLst/>
          </a:prstGeom>
          <a:noFill/>
          <a:ln cap="flat">
            <a:noFill/>
          </a:ln>
        </p:spPr>
        <p:txBody>
          <a:bodyPr vert="horz" wrap="square" lIns="102083" tIns="51041" rIns="102083" bIns="51041" anchor="b" anchorCtr="0" compatLnSpc="1">
            <a:noAutofit/>
          </a:bodyPr>
          <a:lstStyle/>
          <a:p>
            <a:pPr marL="0" marR="0" lvl="0" indent="0" algn="r" defTabSz="102083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7BE3E3-9FB1-419C-B62D-93A821E3CDB8}" type="slidenum">
              <a:rPr kumimoji="0" lang="en-GB" sz="14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102083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9</a:t>
            </a:fld>
            <a:endParaRPr kumimoji="0" lang="en-GB" sz="14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563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30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13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77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01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462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69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889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05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16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627ED-AAE1-47D9-97EE-C7CE334A0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BBAE-7712-4003-9DC1-669EAD925B16}"/>
              </a:ext>
            </a:extLst>
          </p:cNvPr>
          <p:cNvSpPr txBox="1">
            <a:spLocks noGrp="1"/>
          </p:cNvSpPr>
          <p:nvPr>
            <p:ph type="body" sz="quarter" idx="1"/>
          </p:nvPr>
        </p:nvSpPr>
        <p:spPr/>
        <p:txBody>
          <a:bodyPr/>
          <a:lstStyle/>
          <a:p>
            <a:endParaRPr lang="fr-BE"/>
          </a:p>
        </p:txBody>
      </p:sp>
      <p:sp>
        <p:nvSpPr>
          <p:cNvPr id="4" name="Slide Number Placeholder 3">
            <a:extLst>
              <a:ext uri="{FF2B5EF4-FFF2-40B4-BE49-F238E27FC236}">
                <a16:creationId xmlns:a16="http://schemas.microsoft.com/office/drawing/2014/main" id="{3F1E39BA-95E8-437E-AD25-E6A3B292E1E8}"/>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EF3ACF0-9305-48A3-BE27-9E6CB120F719}" type="slidenum">
              <a:rPr kumimoji="0" lang="en-GB"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a:t>
            </a:fld>
            <a:endParaRPr kumimoji="0" lang="en-GB" sz="13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538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548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8C01-CAA7-9446-B8A9-ADDC9DB25B3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40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459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040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062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20816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56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2E385-BD0D-4DCE-AF91-82A7F1C3C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C876B-14C4-4D20-B656-7800374F75CA}"/>
              </a:ext>
            </a:extLst>
          </p:cNvPr>
          <p:cNvSpPr txBox="1">
            <a:spLocks noGrp="1"/>
          </p:cNvSpPr>
          <p:nvPr>
            <p:ph type="body" sz="quarter" idx="1"/>
          </p:nvPr>
        </p:nvSpPr>
        <p:spPr/>
        <p:txBody>
          <a:bodyPr/>
          <a:lstStyle/>
          <a:p>
            <a:pPr lvl="0"/>
            <a:endParaRPr lang="en-GB"/>
          </a:p>
          <a:p>
            <a:pPr lvl="0"/>
            <a:r>
              <a:rPr lang="en-GB" b="1"/>
              <a:t>Disclosure</a:t>
            </a:r>
          </a:p>
          <a:p>
            <a:pPr lvl="0"/>
            <a:r>
              <a:rPr lang="en-GB"/>
              <a:t>Notice to members, creditors + employees that they can submit comments on draft terms and report to company and competent authority</a:t>
            </a:r>
          </a:p>
          <a:p>
            <a:pPr lvl="0"/>
            <a:r>
              <a:rPr lang="en-GB"/>
              <a:t>Company can disclose on its website instead – but there is still info that must appear in the register</a:t>
            </a:r>
          </a:p>
        </p:txBody>
      </p:sp>
      <p:sp>
        <p:nvSpPr>
          <p:cNvPr id="4" name="Slide Number Placeholder 3">
            <a:extLst>
              <a:ext uri="{FF2B5EF4-FFF2-40B4-BE49-F238E27FC236}">
                <a16:creationId xmlns:a16="http://schemas.microsoft.com/office/drawing/2014/main" id="{B7D6D3F5-5BE2-482A-AF5D-CC63F803DBF7}"/>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D3CD6DF-829C-4544-8768-CD16D8E92992}"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6848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3583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317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C160C3-3AB6-49C1-8001-AFDAD271EB5B}" type="slidenum">
              <a:rPr kumimoji="0" lang="en-GB" sz="1200" b="0" i="0" u="none" strike="noStrike" kern="1200" cap="none" spc="0" normalizeH="0" baseline="0" noProof="0" smtClean="0">
                <a:ln>
                  <a:noFill/>
                </a:ln>
                <a:solidFill>
                  <a:srgbClr val="000000"/>
                </a:solidFill>
                <a:effectLst/>
                <a:uLnTx/>
                <a:uFillTx/>
                <a:latin typeface="AU Passat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GB" sz="12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spTree>
    <p:extLst>
      <p:ext uri="{BB962C8B-B14F-4D97-AF65-F5344CB8AC3E}">
        <p14:creationId xmlns:p14="http://schemas.microsoft.com/office/powerpoint/2010/main" val="11460761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F66ABC-5102-4B0C-8842-3908384DF1CD}" type="slidenum">
              <a:rPr kumimoji="0" lang="en-GB" sz="1200" b="0" i="0" u="none" strike="noStrike" kern="1200" cap="none" spc="0" normalizeH="0" baseline="0" noProof="0" smtClean="0">
                <a:ln>
                  <a:noFill/>
                </a:ln>
                <a:solidFill>
                  <a:srgbClr val="000000"/>
                </a:solidFill>
                <a:effectLst/>
                <a:uLnTx/>
                <a:uFillTx/>
                <a:latin typeface="AU Passat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GB" sz="12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spTree>
    <p:extLst>
      <p:ext uri="{BB962C8B-B14F-4D97-AF65-F5344CB8AC3E}">
        <p14:creationId xmlns:p14="http://schemas.microsoft.com/office/powerpoint/2010/main" val="3180770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C160C3-3AB6-49C1-8001-AFDAD271EB5B}" type="slidenum">
              <a:rPr kumimoji="0" lang="en-GB" sz="1200" b="0" i="0" u="none" strike="noStrike" kern="1200" cap="none" spc="0" normalizeH="0" baseline="0" noProof="0" smtClean="0">
                <a:ln>
                  <a:noFill/>
                </a:ln>
                <a:solidFill>
                  <a:srgbClr val="000000"/>
                </a:solidFill>
                <a:effectLst/>
                <a:uLnTx/>
                <a:uFillTx/>
                <a:latin typeface="AU Passat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GB" sz="12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spTree>
    <p:extLst>
      <p:ext uri="{BB962C8B-B14F-4D97-AF65-F5344CB8AC3E}">
        <p14:creationId xmlns:p14="http://schemas.microsoft.com/office/powerpoint/2010/main" val="110316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F073A-918C-4BD1-864D-FED192A9A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EF91C-70B6-43A4-9595-E4BD438B46FF}"/>
              </a:ext>
            </a:extLst>
          </p:cNvPr>
          <p:cNvSpPr txBox="1">
            <a:spLocks noGrp="1"/>
          </p:cNvSpPr>
          <p:nvPr>
            <p:ph type="body" sz="quarter" idx="1"/>
          </p:nvPr>
        </p:nvSpPr>
        <p:spPr/>
        <p:txBody>
          <a:bodyPr/>
          <a:lstStyle/>
          <a:p>
            <a:pPr lvl="0"/>
            <a:r>
              <a:rPr lang="en-GB" b="1"/>
              <a:t>Last date for creditors to apply for safeguards</a:t>
            </a:r>
          </a:p>
          <a:p>
            <a:pPr lvl="0"/>
            <a:r>
              <a:rPr lang="en-GB"/>
              <a:t>3 months after public disc of draft terms</a:t>
            </a:r>
          </a:p>
          <a:p>
            <a:pPr lvl="0"/>
            <a:r>
              <a:rPr lang="en-GB"/>
              <a:t>Will cos wait until after date has passed to  hold their GM?</a:t>
            </a:r>
          </a:p>
          <a:p>
            <a:pPr lvl="0"/>
            <a:endParaRPr lang="en-GB"/>
          </a:p>
          <a:p>
            <a:pPr lvl="0"/>
            <a:r>
              <a:rPr lang="en-GB" b="1"/>
              <a:t>Meeting approval </a:t>
            </a:r>
            <a:r>
              <a:rPr lang="en-GB"/>
              <a:t>– must not be higher than for approving a cross-border merger</a:t>
            </a:r>
          </a:p>
          <a:p>
            <a:pPr lvl="0"/>
            <a:r>
              <a:rPr lang="en-GB"/>
              <a:t>MS option that if something leads to member having an increase in its economic obligations to co or 3</a:t>
            </a:r>
            <a:r>
              <a:rPr lang="en-GB" baseline="30000"/>
              <a:t>rd</a:t>
            </a:r>
            <a:r>
              <a:rPr lang="en-GB"/>
              <a:t> party, must be approved by member concerned if they can’t exercise their rights to cash comp</a:t>
            </a:r>
          </a:p>
          <a:p>
            <a:pPr lvl="0"/>
            <a:endParaRPr lang="en-GB" b="1"/>
          </a:p>
        </p:txBody>
      </p:sp>
      <p:sp>
        <p:nvSpPr>
          <p:cNvPr id="4" name="Slide Number Placeholder 3">
            <a:extLst>
              <a:ext uri="{FF2B5EF4-FFF2-40B4-BE49-F238E27FC236}">
                <a16:creationId xmlns:a16="http://schemas.microsoft.com/office/drawing/2014/main" id="{5D3773D5-897A-4D14-A23C-7027761F23A4}"/>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8B987C-9B86-45E2-8ED6-307B386C2BD7}"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90BDC-EC65-4733-8A9D-8703EAD07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DA956-4E1D-4021-A5F8-5866FDAA929E}"/>
              </a:ext>
            </a:extLst>
          </p:cNvPr>
          <p:cNvSpPr txBox="1">
            <a:spLocks noGrp="1"/>
          </p:cNvSpPr>
          <p:nvPr>
            <p:ph type="body" sz="quarter" idx="1"/>
          </p:nvPr>
        </p:nvSpPr>
        <p:spPr/>
        <p:txBody>
          <a:bodyPr/>
          <a:lstStyle/>
          <a:p>
            <a:pPr lvl="0"/>
            <a:r>
              <a:rPr lang="en-GB"/>
              <a:t>Date takes effect – decided by law of MS of co being divided</a:t>
            </a:r>
          </a:p>
        </p:txBody>
      </p:sp>
      <p:sp>
        <p:nvSpPr>
          <p:cNvPr id="4" name="Slide Number Placeholder 3">
            <a:extLst>
              <a:ext uri="{FF2B5EF4-FFF2-40B4-BE49-F238E27FC236}">
                <a16:creationId xmlns:a16="http://schemas.microsoft.com/office/drawing/2014/main" id="{CD7D15FA-D4ED-4BCE-A882-EB158F164FA6}"/>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DF6ACE2D-5898-47C1-A77A-CB2A30872F61}"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14</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8C05-42EE-406F-8F74-E366A7019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C8E3C-52EB-40B5-A912-897DE5FC957C}"/>
              </a:ext>
            </a:extLst>
          </p:cNvPr>
          <p:cNvSpPr txBox="1">
            <a:spLocks noGrp="1"/>
          </p:cNvSpPr>
          <p:nvPr>
            <p:ph type="body" sz="quarter" idx="1"/>
          </p:nvPr>
        </p:nvSpPr>
        <p:spPr/>
        <p:txBody>
          <a:bodyPr/>
          <a:lstStyle/>
          <a:p>
            <a:pPr lvl="0"/>
            <a:r>
              <a:rPr lang="en-GB"/>
              <a:t>Apply in member state of co being divided</a:t>
            </a:r>
          </a:p>
          <a:p>
            <a:pPr lvl="0"/>
            <a:r>
              <a:rPr lang="en-GB"/>
              <a:t>Ms option that decision is valid for all members who decided to dispose of shares</a:t>
            </a:r>
          </a:p>
          <a:p>
            <a:pPr lvl="0"/>
            <a:r>
              <a:rPr lang="en-GB"/>
              <a:t>Exclusive competence is in juris of MS of co being divided</a:t>
            </a:r>
          </a:p>
          <a:p>
            <a:pPr lvl="0"/>
            <a:endParaRPr lang="en-GB"/>
          </a:p>
          <a:p>
            <a:pPr lvl="0"/>
            <a:r>
              <a:rPr lang="en-GB"/>
              <a:t>Claim for extra cash comp re share ratio does not prevent registration of division</a:t>
            </a:r>
          </a:p>
        </p:txBody>
      </p:sp>
      <p:sp>
        <p:nvSpPr>
          <p:cNvPr id="4" name="Slide Number Placeholder 3">
            <a:extLst>
              <a:ext uri="{FF2B5EF4-FFF2-40B4-BE49-F238E27FC236}">
                <a16:creationId xmlns:a16="http://schemas.microsoft.com/office/drawing/2014/main" id="{5B773659-0B2C-4641-8D4A-21FA7C9B4A06}"/>
              </a:ext>
            </a:extLst>
          </p:cNvPr>
          <p:cNvSpPr txBox="1"/>
          <p:nvPr/>
        </p:nvSpPr>
        <p:spPr>
          <a:xfrm>
            <a:off x="3902595" y="9516032"/>
            <a:ext cx="2985561" cy="502682"/>
          </a:xfrm>
          <a:prstGeom prst="rect">
            <a:avLst/>
          </a:prstGeom>
          <a:noFill/>
          <a:ln cap="flat">
            <a:noFill/>
          </a:ln>
        </p:spPr>
        <p:txBody>
          <a:bodyPr vert="horz" wrap="square" lIns="96615" tIns="48307" rIns="96615" bIns="48307" anchor="b" anchorCtr="0" compatLnSpc="1">
            <a:noAutofit/>
          </a:bodyPr>
          <a:lstStyle/>
          <a:p>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4F4629E-6877-4900-A17B-7B2BECEE3414}" type="slidenum">
              <a:rPr kumimoji="0" lang="en-GB" sz="13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15</a:t>
            </a:fld>
            <a:endParaRPr kumimoji="0" lang="en-GB" sz="130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FB90E-307D-4BEB-B837-B01EF2BF35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5545E08F-970A-49C8-BA79-FF579964C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DD6B4F04-4DAA-4A2F-AE14-2E5606236658}"/>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5" name="Espace réservé du pied de page 4">
            <a:extLst>
              <a:ext uri="{FF2B5EF4-FFF2-40B4-BE49-F238E27FC236}">
                <a16:creationId xmlns:a16="http://schemas.microsoft.com/office/drawing/2014/main" id="{9C6C46C0-C5DF-45AA-B251-6355A9762D8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64B3F9D-6783-46BD-85E2-CF57288008BA}"/>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40225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CA581-CBBA-48FF-9DA1-B26BB940F5E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CC9E299-4784-45E4-A6F1-4E8E7FD7F11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A21D6DF-A033-4870-AF6C-59AFE2E04628}"/>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5" name="Espace réservé du pied de page 4">
            <a:extLst>
              <a:ext uri="{FF2B5EF4-FFF2-40B4-BE49-F238E27FC236}">
                <a16:creationId xmlns:a16="http://schemas.microsoft.com/office/drawing/2014/main" id="{0A25F983-D1F3-4B7F-8458-6263CA6C4C3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F7E5A1B-9A7C-4F23-8C7B-50738D63FD6F}"/>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14061208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E93EE-8A5E-6346-AB74-3B95836CE8F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B485626-F2F9-2C4E-8028-CE7B6D998FB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2935488-934E-C54A-A33F-963B919E51C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F7FBCC10-49D7-4A45-8E6D-6E03ADB485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8CD73FCA-B3BE-8D49-A9C6-11BB60A010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a:extLst>
              <a:ext uri="{FF2B5EF4-FFF2-40B4-BE49-F238E27FC236}">
                <a16:creationId xmlns:a16="http://schemas.microsoft.com/office/drawing/2014/main" id="{31E7F348-51D1-7F46-B5D8-7C1627471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2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2BF3F-37B0-B140-AA2E-AFCC66ADDA0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ADAE771-48F0-A54E-84E8-C417D4769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35223FC-F288-8A44-A326-91664AAE2B8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BC064A9-D35C-644A-9FFF-53A06EB6F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C5FD8BC-F70A-F245-8365-E6186C984BA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3AFED9F-8F44-124F-B84F-B1326C2408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jdelijke aanduiding voor voettekst 7">
            <a:extLst>
              <a:ext uri="{FF2B5EF4-FFF2-40B4-BE49-F238E27FC236}">
                <a16:creationId xmlns:a16="http://schemas.microsoft.com/office/drawing/2014/main" id="{31B31C37-B7F0-104D-B248-F2745E989A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jdelijke aanduiding voor dianummer 8">
            <a:extLst>
              <a:ext uri="{FF2B5EF4-FFF2-40B4-BE49-F238E27FC236}">
                <a16:creationId xmlns:a16="http://schemas.microsoft.com/office/drawing/2014/main" id="{F93A2B77-0C3A-1C4F-B5BC-751E224BFD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98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F9A2B-5523-9948-ABED-96275EE150F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44EDE424-DD6D-8448-AF72-43EA55D5A7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voettekst 3">
            <a:extLst>
              <a:ext uri="{FF2B5EF4-FFF2-40B4-BE49-F238E27FC236}">
                <a16:creationId xmlns:a16="http://schemas.microsoft.com/office/drawing/2014/main" id="{836FB8E9-873C-6347-8AC1-2444482FD5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dianummer 4">
            <a:extLst>
              <a:ext uri="{FF2B5EF4-FFF2-40B4-BE49-F238E27FC236}">
                <a16:creationId xmlns:a16="http://schemas.microsoft.com/office/drawing/2014/main" id="{A296DE27-8192-3E43-9779-FFBDDA0C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1910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D11CA6B-73E4-BA4A-965A-B4A938C11C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jdelijke aanduiding voor voettekst 2">
            <a:extLst>
              <a:ext uri="{FF2B5EF4-FFF2-40B4-BE49-F238E27FC236}">
                <a16:creationId xmlns:a16="http://schemas.microsoft.com/office/drawing/2014/main" id="{9E2F8E6F-8D16-8A4A-96E0-5DE0C0DF16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dianummer 3">
            <a:extLst>
              <a:ext uri="{FF2B5EF4-FFF2-40B4-BE49-F238E27FC236}">
                <a16:creationId xmlns:a16="http://schemas.microsoft.com/office/drawing/2014/main" id="{5F4B7ECD-0C56-2341-8F2A-BEE3ACDB7D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235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5450A-1410-BD45-9455-C2B874A2A7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34729B2-4FCA-0343-A8B2-A6358FCB4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047EC223-A886-5E4E-AE9E-0E928FC39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A63455-B4EA-5242-BBE1-79D0AA3C3D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409816E0-5AB1-E14E-A887-B46C172823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a:extLst>
              <a:ext uri="{FF2B5EF4-FFF2-40B4-BE49-F238E27FC236}">
                <a16:creationId xmlns:a16="http://schemas.microsoft.com/office/drawing/2014/main" id="{FD12D961-2039-1E40-ACF3-53895932A5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524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38BB1-9ECF-084D-A0A0-FE4E668620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0E0B71D-B503-CF40-9DDD-05D260564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865C7D06-D592-F645-B33B-B5102270A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B5864C-4486-A14A-938D-3195E11116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5B3F4AD7-C2DF-9A45-8C87-F56BD3CF70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a:extLst>
              <a:ext uri="{FF2B5EF4-FFF2-40B4-BE49-F238E27FC236}">
                <a16:creationId xmlns:a16="http://schemas.microsoft.com/office/drawing/2014/main" id="{71C69B9E-5C1F-CC47-B676-D68F7A9055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394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82541-B6AB-0E4D-BB18-9C1816E0A89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CE5D1E7-D682-3049-8615-9F5A61D7092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FB8DD88-3C4F-9B4F-AF03-0443D93C48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522EF36B-51A3-F94A-80F8-742670DDE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89169459-BA6A-8C4E-8552-FF70B6DE4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8563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FB3B87E-7133-4B47-B13B-BB416A663F4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20DE87F-49F5-4C4A-A459-8DF885FC48F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F9030EB-F568-2B42-9BB5-3E8CF20903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FC0D4EF5-F529-5E41-ABB5-86AB075683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11626242-A086-F347-8312-4BAEDF57A1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9595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5"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6"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EEC3F7-9EF3-406D-9DCC-2C035ECE5E6F}"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20180021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5"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6"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8757C4-A0DF-4B17-95A2-8EE3CD7A3EC3}"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178177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94B25C-1C7D-4AF5-A0B2-2CC6F659886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AEC81C8-C343-4464-80F5-491EBD06A7E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95B64D4-C2E8-4614-8930-B002FE9ED6AF}"/>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5" name="Espace réservé du pied de page 4">
            <a:extLst>
              <a:ext uri="{FF2B5EF4-FFF2-40B4-BE49-F238E27FC236}">
                <a16:creationId xmlns:a16="http://schemas.microsoft.com/office/drawing/2014/main" id="{FAA9E117-6847-48DE-9F2A-BCEE45E6B45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01D5B4E-0995-4586-8082-DB77AB7BFE41}"/>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32779480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5"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6"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B68196-4BA7-4A95-9C5F-6ED8933DEC4C}"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25855285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6"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7"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DAB94C9-B10F-445F-AC75-01819A4ABEF4}"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793176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8"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9"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EE751E-AE97-49D6-A07B-28861582D94E}"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1793669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4"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5"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D52546-4187-4E51-AB3F-77C3A5FCEF53}"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823463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3"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4"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228856B-DEAF-4D6D-98F7-651688CF3E9B}"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20721939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6"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7"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739A90C-AC7A-4E91-8CB9-26390AAEDF08}"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39523102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6"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7"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82291B-F6F5-425F-ABEE-92FFB4000AB5}"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25787545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5"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6"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E279D8-32CD-4A7E-AE83-FCC3D2B43CF2}"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29400568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052514"/>
            <a:ext cx="2590800" cy="5043487"/>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914400" y="1052514"/>
            <a:ext cx="7569200" cy="50434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034939F7-3BC9-9140-A7F4-1B6876DC201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5" name="Rectangle 5">
            <a:extLst>
              <a:ext uri="{FF2B5EF4-FFF2-40B4-BE49-F238E27FC236}">
                <a16:creationId xmlns:a16="http://schemas.microsoft.com/office/drawing/2014/main" id="{AF4433EF-39CA-EC43-8B5E-AFC45AE4763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altLang="fr-FR">
              <a:solidFill>
                <a:srgbClr val="FFFFFF"/>
              </a:solidFill>
            </a:endParaRPr>
          </a:p>
        </p:txBody>
      </p:sp>
      <p:sp>
        <p:nvSpPr>
          <p:cNvPr id="6" name="Rectangle 6">
            <a:extLst>
              <a:ext uri="{FF2B5EF4-FFF2-40B4-BE49-F238E27FC236}">
                <a16:creationId xmlns:a16="http://schemas.microsoft.com/office/drawing/2014/main" id="{B4F0248B-2647-054D-B11D-52CB070CABE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07D1D79-E5FE-49FF-BF6F-9554C3346410}"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spTree>
    <p:extLst>
      <p:ext uri="{BB962C8B-B14F-4D97-AF65-F5344CB8AC3E}">
        <p14:creationId xmlns:p14="http://schemas.microsoft.com/office/powerpoint/2010/main" val="1213883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p:nvPr userDrawn="1"/>
        </p:nvSpPr>
        <p:spPr>
          <a:xfrm>
            <a:off x="0" y="0"/>
            <a:ext cx="11725045"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a:p>
        </p:txBody>
      </p:sp>
      <p:sp>
        <p:nvSpPr>
          <p:cNvPr id="2" name="Title 1"/>
          <p:cNvSpPr>
            <a:spLocks noGrp="1"/>
          </p:cNvSpPr>
          <p:nvPr>
            <p:ph type="ctrTitle"/>
          </p:nvPr>
        </p:nvSpPr>
        <p:spPr>
          <a:xfrm>
            <a:off x="488951" y="2178030"/>
            <a:ext cx="9168267" cy="553998"/>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488951" y="2788920"/>
            <a:ext cx="9168267" cy="1280160"/>
          </a:xfrm>
        </p:spPr>
        <p:txBody>
          <a:bodyPr wrap="square" lIns="0" tIns="0" rIns="0" bIns="0">
            <a:noAutofit/>
          </a:bodyPr>
          <a:lstStyle>
            <a:lvl1pPr marL="0" indent="0" algn="l">
              <a:lnSpc>
                <a:spcPct val="90000"/>
              </a:lnSpc>
              <a:spcBef>
                <a:spcPct val="0"/>
              </a:spcBef>
              <a:buNone/>
              <a:defRPr sz="3600" b="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6" name="Date Placeholder 5"/>
          <p:cNvSpPr>
            <a:spLocks noGrp="1"/>
          </p:cNvSpPr>
          <p:nvPr>
            <p:ph type="dt" sz="half" idx="10"/>
          </p:nvPr>
        </p:nvSpPr>
        <p:spPr>
          <a:xfrm>
            <a:off x="488951" y="4466952"/>
            <a:ext cx="2160000" cy="161583"/>
          </a:xfrm>
        </p:spPr>
        <p:txBody>
          <a:bodyPr/>
          <a:lstStyle>
            <a:lvl1pPr>
              <a:defRPr sz="1050" b="1">
                <a:solidFill>
                  <a:schemeClr val="bg1"/>
                </a:solidFill>
              </a:defRPr>
            </a:lvl1pPr>
          </a:lstStyle>
          <a:p>
            <a:fld id="{89427C9E-B0BA-4541-B018-193AF2D8A0AB}" type="datetime1">
              <a:rPr lang="en-GB" noProof="0" smtClean="0"/>
              <a:t>27/11/2019</a:t>
            </a:fld>
            <a:endParaRPr lang="en-GB" noProof="0"/>
          </a:p>
        </p:txBody>
      </p:sp>
      <p:pic>
        <p:nvPicPr>
          <p:cNvPr id="4" name="Picture 3"/>
          <p:cNvPicPr>
            <a:picLocks noChangeAspect="1"/>
          </p:cNvPicPr>
          <p:nvPr userDrawn="1"/>
        </p:nvPicPr>
        <p:blipFill>
          <a:blip r:embed="rId2"/>
          <a:srcRect/>
          <a:stretch>
            <a:fillRect/>
          </a:stretch>
        </p:blipFill>
        <p:spPr>
          <a:xfrm>
            <a:off x="9375934" y="559118"/>
            <a:ext cx="2324999" cy="334799"/>
          </a:xfrm>
          <a:prstGeom prst="rect">
            <a:avLst/>
          </a:prstGeom>
        </p:spPr>
      </p:pic>
      <p:sp>
        <p:nvSpPr>
          <p:cNvPr id="5" name="Footer Placeholder 4"/>
          <p:cNvSpPr>
            <a:spLocks noGrp="1"/>
          </p:cNvSpPr>
          <p:nvPr>
            <p:ph type="ftr" sz="quarter" idx="12"/>
          </p:nvPr>
        </p:nvSpPr>
        <p:spPr>
          <a:xfrm>
            <a:off x="488951" y="6858692"/>
            <a:ext cx="2880000" cy="144000"/>
          </a:xfrm>
        </p:spPr>
        <p:txBody>
          <a:bodyPr/>
          <a:lstStyle>
            <a:lvl1pPr>
              <a:defRPr>
                <a:solidFill>
                  <a:schemeClr val="bg1"/>
                </a:solidFill>
              </a:defRPr>
            </a:lvl1pPr>
          </a:lstStyle>
          <a:p>
            <a:r>
              <a:rPr lang="en-GB" noProof="0"/>
              <a:t>Footer or alternate date</a:t>
            </a:r>
          </a:p>
        </p:txBody>
      </p:sp>
      <p:sp>
        <p:nvSpPr>
          <p:cNvPr id="7" name="Slide Number Placeholder 6"/>
          <p:cNvSpPr>
            <a:spLocks noGrp="1"/>
          </p:cNvSpPr>
          <p:nvPr>
            <p:ph type="sldNum" sz="quarter" idx="13"/>
          </p:nvPr>
        </p:nvSpPr>
        <p:spPr>
          <a:xfrm>
            <a:off x="11508933" y="6858000"/>
            <a:ext cx="192000" cy="144000"/>
          </a:xfrm>
        </p:spPr>
        <p:txBody>
          <a:bodyPr/>
          <a:lstStyle>
            <a:lvl1pPr>
              <a:defRPr>
                <a:solidFill>
                  <a:schemeClr val="bg1"/>
                </a:solidFill>
              </a:defRPr>
            </a:lvl1pPr>
          </a:lstStyle>
          <a:p>
            <a:fld id="{D34DACC3-9742-4940-92E6-4CAB853A3218}" type="slidenum">
              <a:rPr lang="en-GB" smtClean="0"/>
              <a:t>‹N°›</a:t>
            </a:fld>
            <a:endParaRPr lang="en-GB"/>
          </a:p>
        </p:txBody>
      </p:sp>
    </p:spTree>
    <p:extLst>
      <p:ext uri="{BB962C8B-B14F-4D97-AF65-F5344CB8AC3E}">
        <p14:creationId xmlns:p14="http://schemas.microsoft.com/office/powerpoint/2010/main" val="134871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bg2"/>
            </a:gs>
            <a:gs pos="100000">
              <a:schemeClr val="bg1"/>
            </a:gs>
          </a:gsLst>
          <a:lin ang="4500000" scaled="0"/>
          <a:tileRect/>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a:gsLst>
              <a:gs pos="0">
                <a:srgbClr val="EBECED">
                  <a:alpha val="0"/>
                </a:srgbClr>
              </a:gs>
              <a:gs pos="45000">
                <a:srgbClr val="EBECED">
                  <a:alpha val="0"/>
                </a:srgbClr>
              </a:gs>
              <a:gs pos="90000">
                <a:srgbClr val="EBECED"/>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chemeClr val="bg2"/>
              </a:solidFill>
            </a:endParaRPr>
          </a:p>
        </p:txBody>
      </p:sp>
      <p:sp>
        <p:nvSpPr>
          <p:cNvPr id="8" name="Freeform 5"/>
          <p:cNvSpPr/>
          <p:nvPr userDrawn="1"/>
        </p:nvSpPr>
        <p:spPr>
          <a:xfrm>
            <a:off x="1" y="0"/>
            <a:ext cx="11722100"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a:p>
        </p:txBody>
      </p:sp>
      <p:sp>
        <p:nvSpPr>
          <p:cNvPr id="3" name="Text Placeholder 2"/>
          <p:cNvSpPr>
            <a:spLocks noGrp="1"/>
          </p:cNvSpPr>
          <p:nvPr>
            <p:ph type="body" idx="1"/>
          </p:nvPr>
        </p:nvSpPr>
        <p:spPr>
          <a:xfrm>
            <a:off x="488951" y="302417"/>
            <a:ext cx="9168000" cy="553998"/>
          </a:xfrm>
        </p:spPr>
        <p:txBody>
          <a:bodyPr wrap="square" lIns="0" tIns="0" rIns="0" bIns="0" anchor="b">
            <a:noAutofit/>
          </a:bodyPr>
          <a:lstStyle>
            <a:lvl1pPr marL="0" indent="0">
              <a:spcBef>
                <a:spcPct val="0"/>
              </a:spcBef>
              <a:buNone/>
              <a:defRPr sz="3600" b="1">
                <a:solidFill>
                  <a:srgbClr val="565A5C"/>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18" name="Title 17"/>
          <p:cNvSpPr>
            <a:spLocks noGrp="1"/>
          </p:cNvSpPr>
          <p:nvPr>
            <p:ph type="title"/>
          </p:nvPr>
        </p:nvSpPr>
        <p:spPr>
          <a:xfrm>
            <a:off x="488951" y="898850"/>
            <a:ext cx="9167283" cy="1280160"/>
          </a:xfrm>
        </p:spPr>
        <p:txBody>
          <a:bodyPr lIns="0" tIns="0" rIns="0" bIns="0" anchor="t" anchorCtr="0">
            <a:noAutofit/>
          </a:bodyPr>
          <a:lstStyle>
            <a:lvl1pPr algn="l">
              <a:lnSpc>
                <a:spcPct val="90000"/>
              </a:lnSpc>
              <a:defRPr sz="3600" b="0">
                <a:solidFill>
                  <a:srgbClr val="565A5C"/>
                </a:solidFill>
                <a:latin typeface="+mj-lt"/>
                <a:cs typeface="Arial" pitchFamily="34" charset="0"/>
              </a:defRPr>
            </a:lvl1pPr>
          </a:lstStyle>
          <a:p>
            <a:r>
              <a:rPr lang="en-US" noProof="0"/>
              <a:t>Click to edit Master title style</a:t>
            </a:r>
            <a:endParaRPr lang="en-GB" noProof="0"/>
          </a:p>
        </p:txBody>
      </p:sp>
      <p:sp>
        <p:nvSpPr>
          <p:cNvPr id="2" name="Date Placeholder 1"/>
          <p:cNvSpPr>
            <a:spLocks noGrp="1"/>
          </p:cNvSpPr>
          <p:nvPr>
            <p:ph type="dt" sz="half" idx="10"/>
          </p:nvPr>
        </p:nvSpPr>
        <p:spPr/>
        <p:txBody>
          <a:bodyPr/>
          <a:lstStyle/>
          <a:p>
            <a:fld id="{849666F0-8D22-4B5D-AFC5-ADB77A2E9EDD}" type="datetime1">
              <a:rPr lang="en-GB" noProof="0" smtClean="0"/>
              <a:t>27/11/2019</a:t>
            </a:fld>
            <a:endParaRPr lang="en-GB" noProof="0"/>
          </a:p>
        </p:txBody>
      </p:sp>
      <p:sp>
        <p:nvSpPr>
          <p:cNvPr id="4" name="Slide Number Placeholder 3"/>
          <p:cNvSpPr>
            <a:spLocks noGrp="1"/>
          </p:cNvSpPr>
          <p:nvPr>
            <p:ph type="sldNum" sz="quarter" idx="11"/>
          </p:nvPr>
        </p:nvSpPr>
        <p:spPr>
          <a:xfrm>
            <a:off x="9992643" y="6537600"/>
            <a:ext cx="192000" cy="144000"/>
          </a:xfrm>
        </p:spPr>
        <p:txBody>
          <a:bodyPr/>
          <a:lstStyle/>
          <a:p>
            <a:fld id="{D34DACC3-9742-4940-92E6-4CAB853A3218}" type="slidenum">
              <a:rPr lang="en-GB" noProof="0" smtClean="0"/>
              <a:t>‹N°›</a:t>
            </a:fld>
            <a:endParaRPr lang="en-GB" noProof="0"/>
          </a:p>
        </p:txBody>
      </p:sp>
      <p:sp>
        <p:nvSpPr>
          <p:cNvPr id="6" name="Footer Placeholder 5"/>
          <p:cNvSpPr>
            <a:spLocks noGrp="1"/>
          </p:cNvSpPr>
          <p:nvPr>
            <p:ph type="ftr" sz="quarter" idx="12"/>
          </p:nvPr>
        </p:nvSpPr>
        <p:spPr/>
        <p:txBody>
          <a:bodyPr/>
          <a:lstStyle/>
          <a:p>
            <a:r>
              <a:rPr lang="en-GB" noProof="0"/>
              <a:t>Footer or alternate date</a:t>
            </a:r>
          </a:p>
        </p:txBody>
      </p:sp>
      <p:pic>
        <p:nvPicPr>
          <p:cNvPr id="10" name="Picture 9"/>
          <p:cNvPicPr>
            <a:picLocks noChangeAspect="1"/>
          </p:cNvPicPr>
          <p:nvPr userDrawn="1"/>
        </p:nvPicPr>
        <p:blipFill>
          <a:blip r:embed="rId2"/>
          <a:srcRect/>
          <a:stretch>
            <a:fillRect/>
          </a:stretch>
        </p:blipFill>
        <p:spPr>
          <a:xfrm>
            <a:off x="10376644" y="6507853"/>
            <a:ext cx="1472457" cy="212034"/>
          </a:xfrm>
          <a:prstGeom prst="rect">
            <a:avLst/>
          </a:prstGeom>
        </p:spPr>
      </p:pic>
    </p:spTree>
    <p:extLst>
      <p:ext uri="{BB962C8B-B14F-4D97-AF65-F5344CB8AC3E}">
        <p14:creationId xmlns:p14="http://schemas.microsoft.com/office/powerpoint/2010/main" val="167805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88951" y="1600200"/>
            <a:ext cx="11211983"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Date Placeholder 11"/>
          <p:cNvSpPr>
            <a:spLocks noGrp="1"/>
          </p:cNvSpPr>
          <p:nvPr>
            <p:ph type="dt" sz="half" idx="14"/>
          </p:nvPr>
        </p:nvSpPr>
        <p:spPr/>
        <p:txBody>
          <a:bodyPr/>
          <a:lstStyle/>
          <a:p>
            <a:fld id="{0CB4831F-4E03-4374-B184-04F98196627F}" type="datetime1">
              <a:rPr lang="en-GB" noProof="0" smtClean="0"/>
              <a:t>27/11/2019</a:t>
            </a:fld>
            <a:endParaRPr lang="en-GB" noProof="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t>‹N°›</a:t>
            </a:fld>
            <a:endParaRPr lang="en-GB" noProof="0"/>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8"/>
          </p:nvPr>
        </p:nvSpPr>
        <p:spPr/>
        <p:txBody>
          <a:bodyPr/>
          <a:lstStyle/>
          <a:p>
            <a:r>
              <a:rPr lang="en-GB" noProof="0"/>
              <a:t>Footer or alternate date</a:t>
            </a:r>
          </a:p>
        </p:txBody>
      </p:sp>
    </p:spTree>
    <p:extLst>
      <p:ext uri="{BB962C8B-B14F-4D97-AF65-F5344CB8AC3E}">
        <p14:creationId xmlns:p14="http://schemas.microsoft.com/office/powerpoint/2010/main" val="3736339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88951" y="1600200"/>
            <a:ext cx="11211983"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Date Placeholder 11"/>
          <p:cNvSpPr>
            <a:spLocks noGrp="1"/>
          </p:cNvSpPr>
          <p:nvPr>
            <p:ph type="dt" sz="half" idx="14"/>
          </p:nvPr>
        </p:nvSpPr>
        <p:spPr/>
        <p:txBody>
          <a:bodyPr/>
          <a:lstStyle/>
          <a:p>
            <a:fld id="{7D174956-B58B-48BF-8546-F350E39F3223}" type="datetime1">
              <a:rPr lang="en-GB" noProof="0" smtClean="0"/>
              <a:t>27/11/2019</a:t>
            </a:fld>
            <a:endParaRPr lang="en-GB" noProof="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t>‹N°›</a:t>
            </a:fld>
            <a:endParaRPr lang="en-GB" noProof="0"/>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8"/>
          </p:nvPr>
        </p:nvSpPr>
        <p:spPr/>
        <p:txBody>
          <a:bodyPr/>
          <a:lstStyle/>
          <a:p>
            <a:r>
              <a:rPr lang="en-GB" noProof="0"/>
              <a:t>Footer or alternate date</a:t>
            </a:r>
          </a:p>
        </p:txBody>
      </p:sp>
      <p:sp>
        <p:nvSpPr>
          <p:cNvPr id="9"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p14="http://schemas.microsoft.com/office/powerpoint/2010/main" val="366082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603375"/>
            <a:ext cx="5386916"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16134" y="1603375"/>
            <a:ext cx="53847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fld id="{450DE289-A4F0-40A7-A7BE-B41F44165338}" type="datetime1">
              <a:rPr lang="en-GB" noProof="0" smtClean="0"/>
              <a:t>27/11/2019</a:t>
            </a:fld>
            <a:endParaRPr lang="en-GB" noProof="0"/>
          </a:p>
        </p:txBody>
      </p:sp>
      <p:sp>
        <p:nvSpPr>
          <p:cNvPr id="7" name="Slide Number Placeholder 6"/>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6" name="Title 5"/>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noProof="0"/>
              <a:t>Footer or alternate date</a:t>
            </a:r>
          </a:p>
        </p:txBody>
      </p:sp>
    </p:spTree>
    <p:extLst>
      <p:ext uri="{BB962C8B-B14F-4D97-AF65-F5344CB8AC3E}">
        <p14:creationId xmlns:p14="http://schemas.microsoft.com/office/powerpoint/2010/main" val="984601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603375"/>
            <a:ext cx="5386916"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16134" y="1603375"/>
            <a:ext cx="53847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fld id="{E0DAD945-E1B6-4EC8-9BCF-A62CF0BC65DF}" type="datetime1">
              <a:rPr lang="en-GB" noProof="0" smtClean="0"/>
              <a:t>27/11/2019</a:t>
            </a:fld>
            <a:endParaRPr lang="en-GB" noProof="0"/>
          </a:p>
        </p:txBody>
      </p:sp>
      <p:sp>
        <p:nvSpPr>
          <p:cNvPr id="7" name="Slide Number Placeholder 6"/>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6" name="Title 5"/>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noProof="0"/>
              <a:t>Footer or alternate date</a:t>
            </a:r>
          </a:p>
        </p:txBody>
      </p:sp>
      <p:sp>
        <p:nvSpPr>
          <p:cNvPr id="9"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p14="http://schemas.microsoft.com/office/powerpoint/2010/main" val="23899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735255-7158-4FA2-A23E-34027185BF1A}" type="datetime1">
              <a:rPr lang="en-GB" noProof="0" smtClean="0"/>
              <a:t>27/11/2019</a:t>
            </a:fld>
            <a:endParaRPr lang="en-GB" noProof="0"/>
          </a:p>
        </p:txBody>
      </p:sp>
      <p:sp>
        <p:nvSpPr>
          <p:cNvPr id="5" name="Slide Number Placeholder 4"/>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4" name="Title 3"/>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noProof="0"/>
              <a:t>Footer or alternate date</a:t>
            </a:r>
          </a:p>
        </p:txBody>
      </p:sp>
    </p:spTree>
    <p:extLst>
      <p:ext uri="{BB962C8B-B14F-4D97-AF65-F5344CB8AC3E}">
        <p14:creationId xmlns:p14="http://schemas.microsoft.com/office/powerpoint/2010/main" val="3006893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2F58F-27F9-44FD-A2AC-B486A86705DC}" type="datetime1">
              <a:rPr lang="en-GB" noProof="0" smtClean="0"/>
              <a:t>27/11/2019</a:t>
            </a:fld>
            <a:endParaRPr lang="en-GB" noProof="0"/>
          </a:p>
        </p:txBody>
      </p:sp>
      <p:sp>
        <p:nvSpPr>
          <p:cNvPr id="5" name="Slide Number Placeholder 4"/>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4" name="Title 3"/>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noProof="0"/>
              <a:t>Footer or alternate date</a:t>
            </a:r>
          </a:p>
        </p:txBody>
      </p:sp>
      <p:sp>
        <p:nvSpPr>
          <p:cNvPr id="7"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p14="http://schemas.microsoft.com/office/powerpoint/2010/main" val="372734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B2227-6156-4070-86BC-FAB496A56FD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DA5A718-7E53-498F-9ABB-C24BB404C82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E25E6C3-D76D-47E4-9DA6-410BC1EA2414}"/>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5" name="Espace réservé du pied de page 4">
            <a:extLst>
              <a:ext uri="{FF2B5EF4-FFF2-40B4-BE49-F238E27FC236}">
                <a16:creationId xmlns:a16="http://schemas.microsoft.com/office/drawing/2014/main" id="{EC1FCA99-C50E-4370-A7D1-2DEBD53A96B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EEA0A55-77E8-4594-9894-6FD3B9630891}"/>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1981000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52D5-E77C-4673-AB0E-A92DAD70891E}" type="datetime1">
              <a:rPr lang="en-GB" noProof="0" smtClean="0"/>
              <a:t>27/11/2019</a:t>
            </a:fld>
            <a:endParaRPr lang="en-GB" noProof="0"/>
          </a:p>
        </p:txBody>
      </p:sp>
      <p:sp>
        <p:nvSpPr>
          <p:cNvPr id="4" name="Slide Number Placeholder 3"/>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3" name="Footer Placeholder 2"/>
          <p:cNvSpPr>
            <a:spLocks noGrp="1"/>
          </p:cNvSpPr>
          <p:nvPr>
            <p:ph type="ftr" sz="quarter" idx="13"/>
          </p:nvPr>
        </p:nvSpPr>
        <p:spPr/>
        <p:txBody>
          <a:bodyPr/>
          <a:lstStyle/>
          <a:p>
            <a:r>
              <a:rPr lang="en-GB" noProof="0"/>
              <a:t>Footer or alternate date</a:t>
            </a:r>
          </a:p>
        </p:txBody>
      </p:sp>
    </p:spTree>
    <p:extLst>
      <p:ext uri="{BB962C8B-B14F-4D97-AF65-F5344CB8AC3E}">
        <p14:creationId xmlns:p14="http://schemas.microsoft.com/office/powerpoint/2010/main" val="2276197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3A46F-EFBF-4E52-9D0D-0AAEC154A44F}" type="datetime1">
              <a:rPr lang="en-GB" noProof="0" smtClean="0"/>
              <a:t>27/11/2019</a:t>
            </a:fld>
            <a:endParaRPr lang="en-GB" noProof="0"/>
          </a:p>
        </p:txBody>
      </p:sp>
      <p:sp>
        <p:nvSpPr>
          <p:cNvPr id="6" name="Slide Number Placeholder 5"/>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14" name="Text Placeholder 13"/>
          <p:cNvSpPr>
            <a:spLocks noGrp="1"/>
          </p:cNvSpPr>
          <p:nvPr>
            <p:ph type="body" sz="quarter" idx="14"/>
          </p:nvPr>
        </p:nvSpPr>
        <p:spPr>
          <a:xfrm>
            <a:off x="1987852" y="1568454"/>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Edit Master text styles</a:t>
            </a:r>
          </a:p>
          <a:p>
            <a:pPr lvl="1"/>
            <a:r>
              <a:rPr lang="en-US" noProof="0"/>
              <a:t>Second level</a:t>
            </a:r>
          </a:p>
          <a:p>
            <a:pPr lvl="2"/>
            <a:r>
              <a:rPr lang="en-US" noProof="0"/>
              <a:t>Third level</a:t>
            </a:r>
          </a:p>
        </p:txBody>
      </p:sp>
      <p:sp>
        <p:nvSpPr>
          <p:cNvPr id="16" name="Text Placeholder 15"/>
          <p:cNvSpPr>
            <a:spLocks noGrp="1"/>
          </p:cNvSpPr>
          <p:nvPr>
            <p:ph type="body" sz="quarter" idx="15"/>
          </p:nvPr>
        </p:nvSpPr>
        <p:spPr>
          <a:xfrm>
            <a:off x="1987852" y="2833435"/>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18" name="Text Placeholder 17"/>
          <p:cNvSpPr>
            <a:spLocks noGrp="1"/>
          </p:cNvSpPr>
          <p:nvPr>
            <p:ph type="body" sz="quarter" idx="16"/>
          </p:nvPr>
        </p:nvSpPr>
        <p:spPr>
          <a:xfrm>
            <a:off x="7790207" y="4139444"/>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0" name="Text Placeholder 19"/>
          <p:cNvSpPr>
            <a:spLocks noGrp="1"/>
          </p:cNvSpPr>
          <p:nvPr>
            <p:ph type="body" sz="quarter" idx="17"/>
          </p:nvPr>
        </p:nvSpPr>
        <p:spPr>
          <a:xfrm>
            <a:off x="7790207" y="1568454"/>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2" name="Text Placeholder 21"/>
          <p:cNvSpPr>
            <a:spLocks noGrp="1"/>
          </p:cNvSpPr>
          <p:nvPr>
            <p:ph type="body" sz="quarter" idx="18"/>
          </p:nvPr>
        </p:nvSpPr>
        <p:spPr>
          <a:xfrm>
            <a:off x="7790207" y="2833435"/>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6" name="Picture Placeholder 25"/>
          <p:cNvSpPr>
            <a:spLocks noGrp="1"/>
          </p:cNvSpPr>
          <p:nvPr>
            <p:ph type="pic" sz="quarter" idx="20"/>
          </p:nvPr>
        </p:nvSpPr>
        <p:spPr>
          <a:xfrm>
            <a:off x="491067" y="1601788"/>
            <a:ext cx="1280160" cy="957262"/>
          </a:xfrm>
          <a:solidFill>
            <a:schemeClr val="bg2"/>
          </a:solidFill>
        </p:spPr>
        <p:txBody>
          <a:bodyPr anchor="ctr" anchorCtr="1"/>
          <a:lstStyle>
            <a:lvl1pPr marL="0" indent="0" algn="ctr">
              <a:buNone/>
              <a:defRPr sz="1100">
                <a:solidFill>
                  <a:schemeClr val="bg2"/>
                </a:solidFill>
              </a:defRPr>
            </a:lvl1pPr>
          </a:lstStyle>
          <a:p>
            <a:r>
              <a:rPr lang="en-US" noProof="0"/>
              <a:t>Click icon to add picture</a:t>
            </a:r>
            <a:endParaRPr lang="en-GB" noProof="0"/>
          </a:p>
        </p:txBody>
      </p:sp>
      <p:sp>
        <p:nvSpPr>
          <p:cNvPr id="28" name="Picture Placeholder 27"/>
          <p:cNvSpPr>
            <a:spLocks noGrp="1"/>
          </p:cNvSpPr>
          <p:nvPr>
            <p:ph type="pic" sz="quarter" idx="21"/>
          </p:nvPr>
        </p:nvSpPr>
        <p:spPr>
          <a:xfrm>
            <a:off x="491067" y="2869187"/>
            <a:ext cx="128016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0" name="Picture Placeholder 29"/>
          <p:cNvSpPr>
            <a:spLocks noGrp="1"/>
          </p:cNvSpPr>
          <p:nvPr>
            <p:ph type="pic" sz="quarter" idx="22"/>
          </p:nvPr>
        </p:nvSpPr>
        <p:spPr>
          <a:xfrm>
            <a:off x="491067" y="4139444"/>
            <a:ext cx="128016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2" name="Picture Placeholder 31"/>
          <p:cNvSpPr>
            <a:spLocks noGrp="1"/>
          </p:cNvSpPr>
          <p:nvPr>
            <p:ph type="pic" sz="quarter" idx="23"/>
          </p:nvPr>
        </p:nvSpPr>
        <p:spPr>
          <a:xfrm>
            <a:off x="6316133" y="1601787"/>
            <a:ext cx="128016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4" name="Picture Placeholder 33"/>
          <p:cNvSpPr>
            <a:spLocks noGrp="1"/>
          </p:cNvSpPr>
          <p:nvPr>
            <p:ph type="pic" sz="quarter" idx="24"/>
          </p:nvPr>
        </p:nvSpPr>
        <p:spPr>
          <a:xfrm>
            <a:off x="6316133" y="2870616"/>
            <a:ext cx="128016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6" name="Picture Placeholder 35"/>
          <p:cNvSpPr>
            <a:spLocks noGrp="1"/>
          </p:cNvSpPr>
          <p:nvPr>
            <p:ph type="pic" sz="quarter" idx="25"/>
          </p:nvPr>
        </p:nvSpPr>
        <p:spPr>
          <a:xfrm>
            <a:off x="6316133" y="4139444"/>
            <a:ext cx="128016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8" name="Text Placeholder 37"/>
          <p:cNvSpPr>
            <a:spLocks noGrp="1"/>
          </p:cNvSpPr>
          <p:nvPr>
            <p:ph type="body" sz="quarter" idx="26"/>
          </p:nvPr>
        </p:nvSpPr>
        <p:spPr>
          <a:xfrm>
            <a:off x="1987852" y="4106110"/>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a:t>Edit Master text styles</a:t>
            </a:r>
          </a:p>
          <a:p>
            <a:pPr lvl="1"/>
            <a:r>
              <a:rPr lang="en-US" noProof="0"/>
              <a:t>Second level</a:t>
            </a:r>
          </a:p>
          <a:p>
            <a:pPr lvl="2"/>
            <a:r>
              <a:rPr lang="en-US" noProof="0"/>
              <a:t>Third level</a:t>
            </a:r>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28"/>
          </p:nvPr>
        </p:nvSpPr>
        <p:spPr/>
        <p:txBody>
          <a:bodyPr/>
          <a:lstStyle/>
          <a:p>
            <a:r>
              <a:rPr lang="en-GB" noProof="0"/>
              <a:t>Footer or alternate date</a:t>
            </a:r>
          </a:p>
        </p:txBody>
      </p:sp>
    </p:spTree>
    <p:extLst>
      <p:ext uri="{BB962C8B-B14F-4D97-AF65-F5344CB8AC3E}">
        <p14:creationId xmlns:p14="http://schemas.microsoft.com/office/powerpoint/2010/main" val="3353879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E82A51-04F0-4CA5-B41E-3CEB80A2A1CD}" type="datetime1">
              <a:rPr lang="en-GB" noProof="0" smtClean="0"/>
              <a:t>27/11/2019</a:t>
            </a:fld>
            <a:endParaRPr lang="en-GB" noProof="0"/>
          </a:p>
        </p:txBody>
      </p:sp>
      <p:sp>
        <p:nvSpPr>
          <p:cNvPr id="6" name="Slide Number Placeholder 5"/>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14" name="Text Placeholder 13"/>
          <p:cNvSpPr>
            <a:spLocks noGrp="1"/>
          </p:cNvSpPr>
          <p:nvPr>
            <p:ph type="body" sz="quarter" idx="14"/>
          </p:nvPr>
        </p:nvSpPr>
        <p:spPr>
          <a:xfrm>
            <a:off x="1987851" y="1568454"/>
            <a:ext cx="3888015"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Edit Master text styles</a:t>
            </a:r>
          </a:p>
          <a:p>
            <a:pPr lvl="1"/>
            <a:r>
              <a:rPr lang="en-US" noProof="0"/>
              <a:t>Second level</a:t>
            </a:r>
          </a:p>
          <a:p>
            <a:pPr lvl="2"/>
            <a:r>
              <a:rPr lang="en-US" noProof="0"/>
              <a:t>Third level</a:t>
            </a:r>
          </a:p>
        </p:txBody>
      </p:sp>
      <p:sp>
        <p:nvSpPr>
          <p:cNvPr id="26" name="Picture Placeholder 25"/>
          <p:cNvSpPr>
            <a:spLocks noGrp="1"/>
          </p:cNvSpPr>
          <p:nvPr>
            <p:ph type="pic" sz="quarter" idx="20"/>
          </p:nvPr>
        </p:nvSpPr>
        <p:spPr>
          <a:xfrm>
            <a:off x="491067" y="1601788"/>
            <a:ext cx="1280160" cy="957262"/>
          </a:xfrm>
          <a:solidFill>
            <a:schemeClr val="bg2"/>
          </a:solidFill>
        </p:spPr>
        <p:txBody>
          <a:bodyPr anchor="ctr" anchorCtr="1"/>
          <a:lstStyle>
            <a:lvl1pPr marL="0" indent="0" algn="ctr">
              <a:buNone/>
              <a:defRPr sz="1100">
                <a:solidFill>
                  <a:schemeClr val="bg2"/>
                </a:solidFill>
              </a:defRPr>
            </a:lvl1pPr>
          </a:lstStyle>
          <a:p>
            <a:r>
              <a:rPr lang="en-US" noProof="0"/>
              <a:t>Click icon to add picture</a:t>
            </a:r>
            <a:endParaRPr lang="en-GB" noProof="0"/>
          </a:p>
        </p:txBody>
      </p:sp>
      <p:sp>
        <p:nvSpPr>
          <p:cNvPr id="21" name="Text Placeholder 20"/>
          <p:cNvSpPr>
            <a:spLocks noGrp="1"/>
          </p:cNvSpPr>
          <p:nvPr>
            <p:ph type="body" sz="quarter" idx="21"/>
          </p:nvPr>
        </p:nvSpPr>
        <p:spPr>
          <a:xfrm>
            <a:off x="488950" y="2791376"/>
            <a:ext cx="5386916" cy="3383999"/>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4" name="Text Placeholder 23"/>
          <p:cNvSpPr>
            <a:spLocks noGrp="1"/>
          </p:cNvSpPr>
          <p:nvPr>
            <p:ph type="body" sz="quarter" idx="22"/>
          </p:nvPr>
        </p:nvSpPr>
        <p:spPr>
          <a:xfrm>
            <a:off x="6316133" y="2791375"/>
            <a:ext cx="5384800" cy="3384000"/>
          </a:xfrm>
        </p:spPr>
        <p:txBody>
          <a:bodyPr/>
          <a:lstStyle>
            <a:lvl1pPr marL="115888" indent="-115888">
              <a:spcBef>
                <a:spcPts val="600"/>
              </a:spcBef>
              <a:buClr>
                <a:schemeClr val="tx1"/>
              </a:buClr>
              <a:defRPr sz="1050" b="0">
                <a:solidFill>
                  <a:srgbClr val="565A5C"/>
                </a:solidFill>
              </a:defRPr>
            </a:lvl1pPr>
            <a:lvl2pPr marL="230400" indent="-115200">
              <a:spcBef>
                <a:spcPts val="600"/>
              </a:spcBef>
              <a:defRPr sz="1050"/>
            </a:lvl2pPr>
            <a:lvl3pPr marL="345600" indent="-115200">
              <a:spcBef>
                <a:spcPts val="600"/>
              </a:spcBef>
              <a:defRPr sz="1050"/>
            </a:lvl3pPr>
            <a:lvl4pPr marL="460800" indent="-115200">
              <a:spcBef>
                <a:spcPts val="600"/>
              </a:spcBef>
              <a:defRPr sz="1050"/>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23"/>
          </p:nvPr>
        </p:nvSpPr>
        <p:spPr/>
        <p:txBody>
          <a:bodyPr/>
          <a:lstStyle/>
          <a:p>
            <a:r>
              <a:rPr lang="en-GB" noProof="0"/>
              <a:t>Footer or alternate date</a:t>
            </a:r>
          </a:p>
        </p:txBody>
      </p:sp>
    </p:spTree>
    <p:extLst>
      <p:ext uri="{BB962C8B-B14F-4D97-AF65-F5344CB8AC3E}">
        <p14:creationId xmlns:p14="http://schemas.microsoft.com/office/powerpoint/2010/main" val="1202548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55" name="Picture Placeholder 54"/>
          <p:cNvSpPr>
            <a:spLocks noGrp="1"/>
          </p:cNvSpPr>
          <p:nvPr>
            <p:ph type="pic" sz="quarter" idx="35" hasCustomPrompt="1"/>
          </p:nvPr>
        </p:nvSpPr>
        <p:spPr>
          <a:xfrm>
            <a:off x="9639301" y="1603374"/>
            <a:ext cx="2061633" cy="1368000"/>
          </a:xfrm>
        </p:spPr>
        <p:txBody>
          <a:bodyPr anchor="ctr" anchorCtr="0"/>
          <a:lstStyle>
            <a:lvl1pPr marL="0" marR="0" indent="0" algn="ctr" defTabSz="457200" rtl="0" eaLnBrk="1" fontAlgn="auto" latinLnBrk="0" hangingPunct="1">
              <a:lnSpc>
                <a:spcPct val="100000"/>
              </a:lnSpc>
              <a:spcBef>
                <a:spcPts val="1000"/>
              </a:spcBef>
              <a:spcAft>
                <a:spcPct val="0"/>
              </a:spcAft>
              <a:buClr>
                <a:schemeClr val="accent1"/>
              </a:buClr>
              <a:buSzTx/>
              <a:buFont typeface="Arial"/>
              <a:buNone/>
              <a:defRPr sz="1000"/>
            </a:lvl1pPr>
          </a:lstStyle>
          <a:p>
            <a:r>
              <a:rPr lang="en-GB" noProof="0"/>
              <a:t>Photo 4.3x3.8cm</a:t>
            </a:r>
          </a:p>
        </p:txBody>
      </p:sp>
      <p:sp>
        <p:nvSpPr>
          <p:cNvPr id="56" name="Picture Placeholder 54"/>
          <p:cNvSpPr>
            <a:spLocks noGrp="1"/>
          </p:cNvSpPr>
          <p:nvPr>
            <p:ph type="pic" sz="quarter" idx="36" hasCustomPrompt="1"/>
          </p:nvPr>
        </p:nvSpPr>
        <p:spPr>
          <a:xfrm>
            <a:off x="9639301" y="3125962"/>
            <a:ext cx="2061633" cy="1368000"/>
          </a:xfrm>
        </p:spPr>
        <p:txBody>
          <a:bodyPr anchor="ctr" anchorCtr="0"/>
          <a:lstStyle>
            <a:lvl1pPr marL="0" indent="0" algn="ctr">
              <a:buNone/>
              <a:defRPr sz="1000"/>
            </a:lvl1pPr>
          </a:lstStyle>
          <a:p>
            <a:r>
              <a:rPr lang="en-GB" noProof="0"/>
              <a:t>Photo 4.3x3.8cm</a:t>
            </a:r>
          </a:p>
        </p:txBody>
      </p:sp>
      <p:sp>
        <p:nvSpPr>
          <p:cNvPr id="57" name="Picture Placeholder 54"/>
          <p:cNvSpPr>
            <a:spLocks noGrp="1"/>
          </p:cNvSpPr>
          <p:nvPr>
            <p:ph type="pic" sz="quarter" idx="37" hasCustomPrompt="1"/>
          </p:nvPr>
        </p:nvSpPr>
        <p:spPr>
          <a:xfrm>
            <a:off x="9639301" y="4648550"/>
            <a:ext cx="2061633" cy="1368000"/>
          </a:xfrm>
        </p:spPr>
        <p:txBody>
          <a:bodyPr anchor="ctr" anchorCtr="0"/>
          <a:lstStyle>
            <a:lvl1pPr marL="0" marR="0" indent="0" algn="ctr" defTabSz="457200" rtl="0" eaLnBrk="1" fontAlgn="auto" latinLnBrk="0" hangingPunct="1">
              <a:lnSpc>
                <a:spcPct val="100000"/>
              </a:lnSpc>
              <a:spcBef>
                <a:spcPts val="1000"/>
              </a:spcBef>
              <a:spcAft>
                <a:spcPct val="0"/>
              </a:spcAft>
              <a:buClr>
                <a:schemeClr val="accent1"/>
              </a:buClr>
              <a:buSzTx/>
              <a:buFont typeface="Arial"/>
              <a:buNone/>
              <a:defRPr sz="1000"/>
            </a:lvl1pPr>
          </a:lstStyle>
          <a:p>
            <a:r>
              <a:rPr lang="en-GB" noProof="0"/>
              <a:t>Photo 4.3x3.8cm</a:t>
            </a:r>
          </a:p>
        </p:txBody>
      </p:sp>
      <p:sp>
        <p:nvSpPr>
          <p:cNvPr id="3" name="Date Placeholder 2"/>
          <p:cNvSpPr>
            <a:spLocks noGrp="1"/>
          </p:cNvSpPr>
          <p:nvPr>
            <p:ph type="dt" sz="half" idx="10"/>
          </p:nvPr>
        </p:nvSpPr>
        <p:spPr/>
        <p:txBody>
          <a:bodyPr/>
          <a:lstStyle/>
          <a:p>
            <a:fld id="{BE248DC2-E677-4221-890A-27A5C21448C0}" type="datetime1">
              <a:rPr lang="en-GB" noProof="0" smtClean="0"/>
              <a:t>27/11/2019</a:t>
            </a:fld>
            <a:endParaRPr lang="en-GB" noProof="0"/>
          </a:p>
        </p:txBody>
      </p:sp>
      <p:sp>
        <p:nvSpPr>
          <p:cNvPr id="5" name="Slide Number Placeholder 4"/>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4" name="Title 3"/>
          <p:cNvSpPr>
            <a:spLocks noGrp="1"/>
          </p:cNvSpPr>
          <p:nvPr>
            <p:ph type="title"/>
          </p:nvPr>
        </p:nvSpPr>
        <p:spPr/>
        <p:txBody>
          <a:bodyPr/>
          <a:lstStyle/>
          <a:p>
            <a:r>
              <a:rPr lang="en-US" noProof="0"/>
              <a:t>Click to edit Master title style</a:t>
            </a:r>
            <a:endParaRPr lang="en-GB" noProof="0"/>
          </a:p>
        </p:txBody>
      </p:sp>
      <p:sp>
        <p:nvSpPr>
          <p:cNvPr id="7" name="Text Placeholder 6"/>
          <p:cNvSpPr>
            <a:spLocks noGrp="1"/>
          </p:cNvSpPr>
          <p:nvPr>
            <p:ph type="body" sz="quarter" idx="15"/>
          </p:nvPr>
        </p:nvSpPr>
        <p:spPr>
          <a:xfrm>
            <a:off x="488951" y="1603375"/>
            <a:ext cx="2064000" cy="1656000"/>
          </a:xfrm>
          <a:blipFill>
            <a:blip r:embed="rId2"/>
            <a:srcRect/>
            <a:stretch>
              <a:fillRect/>
            </a:stretch>
          </a:blipFill>
        </p:spPr>
        <p:txBody>
          <a:bodyPr lIns="72000" tIns="64800" rIns="72000" bIns="72000"/>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Picture Placeholder 8"/>
          <p:cNvSpPr>
            <a:spLocks noGrp="1"/>
          </p:cNvSpPr>
          <p:nvPr>
            <p:ph type="pic" sz="quarter" idx="16" hasCustomPrompt="1"/>
          </p:nvPr>
        </p:nvSpPr>
        <p:spPr>
          <a:xfrm>
            <a:off x="488951" y="3259375"/>
            <a:ext cx="2064000" cy="468000"/>
          </a:xfrm>
        </p:spPr>
        <p:txBody>
          <a:bodyPr anchor="ctr" anchorCtr="0"/>
          <a:lstStyle>
            <a:lvl1pPr marL="0" indent="0" algn="r">
              <a:buNone/>
              <a:defRPr sz="800"/>
            </a:lvl1pPr>
          </a:lstStyle>
          <a:p>
            <a:r>
              <a:rPr lang="en-GB" noProof="0"/>
              <a:t>[Client logo]</a:t>
            </a:r>
          </a:p>
        </p:txBody>
      </p:sp>
      <p:sp>
        <p:nvSpPr>
          <p:cNvPr id="27" name="Text Placeholder 6"/>
          <p:cNvSpPr>
            <a:spLocks noGrp="1"/>
          </p:cNvSpPr>
          <p:nvPr>
            <p:ph type="body" sz="quarter" idx="17"/>
          </p:nvPr>
        </p:nvSpPr>
        <p:spPr>
          <a:xfrm>
            <a:off x="2774951" y="1603375"/>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28" name="Picture Placeholder 8"/>
          <p:cNvSpPr>
            <a:spLocks noGrp="1"/>
          </p:cNvSpPr>
          <p:nvPr>
            <p:ph type="pic" sz="quarter" idx="18" hasCustomPrompt="1"/>
          </p:nvPr>
        </p:nvSpPr>
        <p:spPr>
          <a:xfrm>
            <a:off x="2774951" y="3259375"/>
            <a:ext cx="2064000" cy="468000"/>
          </a:xfrm>
        </p:spPr>
        <p:txBody>
          <a:bodyPr anchor="ctr" anchorCtr="0"/>
          <a:lstStyle>
            <a:lvl1pPr marL="0" indent="0" algn="r">
              <a:buNone/>
              <a:defRPr sz="800"/>
            </a:lvl1pPr>
          </a:lstStyle>
          <a:p>
            <a:r>
              <a:rPr lang="en-GB" noProof="0"/>
              <a:t>[Client logo]</a:t>
            </a:r>
          </a:p>
        </p:txBody>
      </p:sp>
      <p:sp>
        <p:nvSpPr>
          <p:cNvPr id="29" name="Text Placeholder 6"/>
          <p:cNvSpPr>
            <a:spLocks noGrp="1"/>
          </p:cNvSpPr>
          <p:nvPr>
            <p:ph type="body" sz="quarter" idx="19"/>
          </p:nvPr>
        </p:nvSpPr>
        <p:spPr>
          <a:xfrm>
            <a:off x="488951" y="3892550"/>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0" name="Picture Placeholder 8"/>
          <p:cNvSpPr>
            <a:spLocks noGrp="1"/>
          </p:cNvSpPr>
          <p:nvPr>
            <p:ph type="pic" sz="quarter" idx="20" hasCustomPrompt="1"/>
          </p:nvPr>
        </p:nvSpPr>
        <p:spPr>
          <a:xfrm>
            <a:off x="488951" y="5548550"/>
            <a:ext cx="2064000" cy="468000"/>
          </a:xfrm>
        </p:spPr>
        <p:txBody>
          <a:bodyPr anchor="ctr" anchorCtr="0"/>
          <a:lstStyle>
            <a:lvl1pPr marL="0" indent="0" algn="r">
              <a:buNone/>
              <a:defRPr sz="800"/>
            </a:lvl1pPr>
          </a:lstStyle>
          <a:p>
            <a:r>
              <a:rPr lang="en-GB" noProof="0"/>
              <a:t>[Client logo]</a:t>
            </a:r>
          </a:p>
        </p:txBody>
      </p:sp>
      <p:sp>
        <p:nvSpPr>
          <p:cNvPr id="31" name="Text Placeholder 6"/>
          <p:cNvSpPr>
            <a:spLocks noGrp="1"/>
          </p:cNvSpPr>
          <p:nvPr>
            <p:ph type="body" sz="quarter" idx="21"/>
          </p:nvPr>
        </p:nvSpPr>
        <p:spPr>
          <a:xfrm>
            <a:off x="2774951" y="3892550"/>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2" name="Picture Placeholder 8"/>
          <p:cNvSpPr>
            <a:spLocks noGrp="1"/>
          </p:cNvSpPr>
          <p:nvPr>
            <p:ph type="pic" sz="quarter" idx="22" hasCustomPrompt="1"/>
          </p:nvPr>
        </p:nvSpPr>
        <p:spPr>
          <a:xfrm>
            <a:off x="2774951" y="5548550"/>
            <a:ext cx="2064000" cy="468000"/>
          </a:xfrm>
        </p:spPr>
        <p:txBody>
          <a:bodyPr anchor="ctr" anchorCtr="0"/>
          <a:lstStyle>
            <a:lvl1pPr marL="0" indent="0" algn="r">
              <a:buNone/>
              <a:defRPr sz="800"/>
            </a:lvl1pPr>
          </a:lstStyle>
          <a:p>
            <a:r>
              <a:rPr lang="en-GB" noProof="0"/>
              <a:t>[Client logo]</a:t>
            </a:r>
          </a:p>
        </p:txBody>
      </p:sp>
      <p:sp>
        <p:nvSpPr>
          <p:cNvPr id="34" name="Text Placeholder 6"/>
          <p:cNvSpPr>
            <a:spLocks noGrp="1"/>
          </p:cNvSpPr>
          <p:nvPr>
            <p:ph type="body" sz="quarter" idx="23"/>
          </p:nvPr>
        </p:nvSpPr>
        <p:spPr>
          <a:xfrm>
            <a:off x="5060951" y="1603375"/>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5" name="Picture Placeholder 8"/>
          <p:cNvSpPr>
            <a:spLocks noGrp="1"/>
          </p:cNvSpPr>
          <p:nvPr>
            <p:ph type="pic" sz="quarter" idx="24" hasCustomPrompt="1"/>
          </p:nvPr>
        </p:nvSpPr>
        <p:spPr>
          <a:xfrm>
            <a:off x="5060951" y="3259375"/>
            <a:ext cx="2064000" cy="468000"/>
          </a:xfrm>
        </p:spPr>
        <p:txBody>
          <a:bodyPr anchor="ctr" anchorCtr="0"/>
          <a:lstStyle>
            <a:lvl1pPr marL="0" indent="0" algn="r">
              <a:buNone/>
              <a:defRPr sz="800"/>
            </a:lvl1pPr>
          </a:lstStyle>
          <a:p>
            <a:r>
              <a:rPr lang="en-GB" noProof="0"/>
              <a:t>[Client logo]</a:t>
            </a:r>
          </a:p>
        </p:txBody>
      </p:sp>
      <p:sp>
        <p:nvSpPr>
          <p:cNvPr id="36" name="Text Placeholder 6"/>
          <p:cNvSpPr>
            <a:spLocks noGrp="1"/>
          </p:cNvSpPr>
          <p:nvPr>
            <p:ph type="body" sz="quarter" idx="25"/>
          </p:nvPr>
        </p:nvSpPr>
        <p:spPr>
          <a:xfrm>
            <a:off x="7346951" y="1603375"/>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7" name="Picture Placeholder 8"/>
          <p:cNvSpPr>
            <a:spLocks noGrp="1"/>
          </p:cNvSpPr>
          <p:nvPr>
            <p:ph type="pic" sz="quarter" idx="26" hasCustomPrompt="1"/>
          </p:nvPr>
        </p:nvSpPr>
        <p:spPr>
          <a:xfrm>
            <a:off x="7346951" y="3259375"/>
            <a:ext cx="2064000" cy="468000"/>
          </a:xfrm>
        </p:spPr>
        <p:txBody>
          <a:bodyPr anchor="ctr" anchorCtr="0"/>
          <a:lstStyle>
            <a:lvl1pPr marL="0" indent="0" algn="r">
              <a:buNone/>
              <a:defRPr sz="800"/>
            </a:lvl1pPr>
          </a:lstStyle>
          <a:p>
            <a:r>
              <a:rPr lang="en-GB" noProof="0"/>
              <a:t>[Client logo]</a:t>
            </a:r>
          </a:p>
        </p:txBody>
      </p:sp>
      <p:sp>
        <p:nvSpPr>
          <p:cNvPr id="38" name="Text Placeholder 6"/>
          <p:cNvSpPr>
            <a:spLocks noGrp="1"/>
          </p:cNvSpPr>
          <p:nvPr>
            <p:ph type="body" sz="quarter" idx="27"/>
          </p:nvPr>
        </p:nvSpPr>
        <p:spPr>
          <a:xfrm>
            <a:off x="5060951" y="3892550"/>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9" name="Picture Placeholder 8"/>
          <p:cNvSpPr>
            <a:spLocks noGrp="1"/>
          </p:cNvSpPr>
          <p:nvPr>
            <p:ph type="pic" sz="quarter" idx="28" hasCustomPrompt="1"/>
          </p:nvPr>
        </p:nvSpPr>
        <p:spPr>
          <a:xfrm>
            <a:off x="5060951" y="5548550"/>
            <a:ext cx="2064000" cy="468000"/>
          </a:xfrm>
        </p:spPr>
        <p:txBody>
          <a:bodyPr anchor="ctr" anchorCtr="0"/>
          <a:lstStyle>
            <a:lvl1pPr marL="0" indent="0" algn="r">
              <a:buNone/>
              <a:defRPr sz="800"/>
            </a:lvl1pPr>
          </a:lstStyle>
          <a:p>
            <a:r>
              <a:rPr lang="en-GB" noProof="0"/>
              <a:t>[Client logo]</a:t>
            </a:r>
          </a:p>
        </p:txBody>
      </p:sp>
      <p:sp>
        <p:nvSpPr>
          <p:cNvPr id="40" name="Text Placeholder 6"/>
          <p:cNvSpPr>
            <a:spLocks noGrp="1"/>
          </p:cNvSpPr>
          <p:nvPr>
            <p:ph type="body" sz="quarter" idx="29"/>
          </p:nvPr>
        </p:nvSpPr>
        <p:spPr>
          <a:xfrm>
            <a:off x="7346951" y="3892550"/>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41" name="Picture Placeholder 8"/>
          <p:cNvSpPr>
            <a:spLocks noGrp="1"/>
          </p:cNvSpPr>
          <p:nvPr>
            <p:ph type="pic" sz="quarter" idx="30" hasCustomPrompt="1"/>
          </p:nvPr>
        </p:nvSpPr>
        <p:spPr>
          <a:xfrm>
            <a:off x="7346951" y="5548550"/>
            <a:ext cx="2064000" cy="468000"/>
          </a:xfrm>
        </p:spPr>
        <p:txBody>
          <a:bodyPr anchor="ctr" anchorCtr="0"/>
          <a:lstStyle>
            <a:lvl1pPr marL="0" indent="0" algn="r">
              <a:buNone/>
              <a:defRPr sz="800"/>
            </a:lvl1pPr>
          </a:lstStyle>
          <a:p>
            <a:r>
              <a:rPr lang="en-GB" noProof="0"/>
              <a:t>[Client logo]</a:t>
            </a:r>
          </a:p>
        </p:txBody>
      </p:sp>
      <p:sp>
        <p:nvSpPr>
          <p:cNvPr id="50" name="Text Placeholder 6"/>
          <p:cNvSpPr>
            <a:spLocks noGrp="1"/>
          </p:cNvSpPr>
          <p:nvPr>
            <p:ph type="body" sz="quarter" idx="31"/>
          </p:nvPr>
        </p:nvSpPr>
        <p:spPr>
          <a:xfrm>
            <a:off x="9639300" y="1603375"/>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51" name="Picture Placeholder 8"/>
          <p:cNvSpPr>
            <a:spLocks noGrp="1"/>
          </p:cNvSpPr>
          <p:nvPr>
            <p:ph type="pic" sz="quarter" idx="32" hasCustomPrompt="1"/>
          </p:nvPr>
        </p:nvSpPr>
        <p:spPr>
          <a:xfrm>
            <a:off x="9639300" y="3259375"/>
            <a:ext cx="2064000" cy="468000"/>
          </a:xfrm>
        </p:spPr>
        <p:txBody>
          <a:bodyPr anchor="ctr" anchorCtr="0"/>
          <a:lstStyle>
            <a:lvl1pPr marL="0" indent="0" algn="r">
              <a:buNone/>
              <a:defRPr sz="800"/>
            </a:lvl1pPr>
          </a:lstStyle>
          <a:p>
            <a:r>
              <a:rPr lang="en-GB" noProof="0"/>
              <a:t>[Client logo]</a:t>
            </a:r>
          </a:p>
        </p:txBody>
      </p:sp>
      <p:sp>
        <p:nvSpPr>
          <p:cNvPr id="52" name="Text Placeholder 6"/>
          <p:cNvSpPr>
            <a:spLocks noGrp="1"/>
          </p:cNvSpPr>
          <p:nvPr>
            <p:ph type="body" sz="quarter" idx="33"/>
          </p:nvPr>
        </p:nvSpPr>
        <p:spPr>
          <a:xfrm>
            <a:off x="9639300" y="3892550"/>
            <a:ext cx="2064000" cy="1656000"/>
          </a:xfrm>
          <a:blipFill>
            <a:blip r:embed="rId2"/>
            <a:srcRect/>
            <a:stretch>
              <a:fillRec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53" name="Picture Placeholder 8"/>
          <p:cNvSpPr>
            <a:spLocks noGrp="1"/>
          </p:cNvSpPr>
          <p:nvPr>
            <p:ph type="pic" sz="quarter" idx="34" hasCustomPrompt="1"/>
          </p:nvPr>
        </p:nvSpPr>
        <p:spPr>
          <a:xfrm>
            <a:off x="9639300" y="5548550"/>
            <a:ext cx="2064000" cy="468000"/>
          </a:xfrm>
        </p:spPr>
        <p:txBody>
          <a:bodyPr anchor="ctr" anchorCtr="0"/>
          <a:lstStyle>
            <a:lvl1pPr marL="0" indent="0" algn="r">
              <a:buNone/>
              <a:defRPr sz="800"/>
            </a:lvl1pPr>
          </a:lstStyle>
          <a:p>
            <a:r>
              <a:rPr lang="en-GB" noProof="0"/>
              <a:t>[Client logo]</a:t>
            </a:r>
          </a:p>
        </p:txBody>
      </p:sp>
      <p:sp>
        <p:nvSpPr>
          <p:cNvPr id="2" name="Footer Placeholder 1"/>
          <p:cNvSpPr>
            <a:spLocks noGrp="1"/>
          </p:cNvSpPr>
          <p:nvPr>
            <p:ph type="ftr" sz="quarter" idx="38"/>
          </p:nvPr>
        </p:nvSpPr>
        <p:spPr/>
        <p:txBody>
          <a:bodyPr/>
          <a:lstStyle/>
          <a:p>
            <a:r>
              <a:rPr lang="en-GB" noProof="0"/>
              <a:t>Footer or alternate date</a:t>
            </a:r>
          </a:p>
        </p:txBody>
      </p:sp>
    </p:spTree>
    <p:extLst>
      <p:ext uri="{BB962C8B-B14F-4D97-AF65-F5344CB8AC3E}">
        <p14:creationId xmlns:p14="http://schemas.microsoft.com/office/powerpoint/2010/main" val="1949420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1" y="1"/>
            <a:ext cx="12191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3" name="Date Placeholder 2"/>
          <p:cNvSpPr>
            <a:spLocks noGrp="1"/>
          </p:cNvSpPr>
          <p:nvPr>
            <p:ph type="dt" sz="half" idx="10"/>
          </p:nvPr>
        </p:nvSpPr>
        <p:spPr/>
        <p:txBody>
          <a:bodyPr/>
          <a:lstStyle/>
          <a:p>
            <a:fld id="{9BE3D8BB-961C-4B06-8F8C-A844102086EA}" type="datetime1">
              <a:rPr lang="en-GB" noProof="0" smtClean="0"/>
              <a:t>27/11/2019</a:t>
            </a:fld>
            <a:endParaRPr lang="en-GB" noProof="0"/>
          </a:p>
        </p:txBody>
      </p:sp>
      <p:sp>
        <p:nvSpPr>
          <p:cNvPr id="5" name="Slide Number Placeholder 4"/>
          <p:cNvSpPr>
            <a:spLocks noGrp="1"/>
          </p:cNvSpPr>
          <p:nvPr>
            <p:ph type="sldNum" sz="quarter" idx="12"/>
          </p:nvPr>
        </p:nvSpPr>
        <p:spPr/>
        <p:txBody>
          <a:bodyPr/>
          <a:lstStyle/>
          <a:p>
            <a:fld id="{D34DACC3-9742-4940-92E6-4CAB853A3218}" type="slidenum">
              <a:rPr lang="en-GB" noProof="0" smtClean="0"/>
              <a:t>‹N°›</a:t>
            </a:fld>
            <a:endParaRPr lang="en-GB" noProof="0"/>
          </a:p>
        </p:txBody>
      </p:sp>
      <p:sp>
        <p:nvSpPr>
          <p:cNvPr id="4" name="Title 3"/>
          <p:cNvSpPr>
            <a:spLocks noGrp="1"/>
          </p:cNvSpPr>
          <p:nvPr>
            <p:ph type="title"/>
          </p:nvPr>
        </p:nvSpPr>
        <p:spPr/>
        <p:txBody>
          <a:bodyPr/>
          <a:lstStyle>
            <a:lvl1pPr>
              <a:defRPr>
                <a:latin typeface="+mj-lt"/>
              </a:defRPr>
            </a:lvl1p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noProof="0"/>
              <a:t>Footer or alternate date</a:t>
            </a:r>
          </a:p>
        </p:txBody>
      </p:sp>
      <p:sp>
        <p:nvSpPr>
          <p:cNvPr id="9"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p14="http://schemas.microsoft.com/office/powerpoint/2010/main" val="2363645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11" name="Straight Connector 10"/>
          <p:cNvCxnSpPr/>
          <p:nvPr/>
        </p:nvCxnSpPr>
        <p:spPr>
          <a:xfrm>
            <a:off x="501652" y="4051919"/>
            <a:ext cx="1119928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rcRect/>
          <a:stretch>
            <a:fillRect/>
          </a:stretch>
        </p:blipFill>
        <p:spPr>
          <a:xfrm>
            <a:off x="9375934" y="558000"/>
            <a:ext cx="2324999" cy="334800"/>
          </a:xfrm>
          <a:prstGeom prst="rect">
            <a:avLst/>
          </a:prstGeom>
        </p:spPr>
      </p:pic>
      <p:sp>
        <p:nvSpPr>
          <p:cNvPr id="15" name="Date Placeholder 14"/>
          <p:cNvSpPr>
            <a:spLocks noGrp="1"/>
          </p:cNvSpPr>
          <p:nvPr userDrawn="1">
            <p:ph type="dt" sz="half" idx="11"/>
          </p:nvPr>
        </p:nvSpPr>
        <p:spPr>
          <a:xfrm>
            <a:off x="488951" y="6715036"/>
            <a:ext cx="2880000" cy="144000"/>
          </a:xfrm>
        </p:spPr>
        <p:txBody>
          <a:bodyPr/>
          <a:lstStyle>
            <a:lvl1pPr>
              <a:defRPr>
                <a:solidFill>
                  <a:schemeClr val="bg1"/>
                </a:solidFill>
              </a:defRPr>
            </a:lvl1pPr>
          </a:lstStyle>
          <a:p>
            <a:fld id="{D4E1AA52-FB70-4725-9AD9-496829432D9F}" type="datetime1">
              <a:rPr lang="en-GB" noProof="0" smtClean="0"/>
              <a:t>27/11/2019</a:t>
            </a:fld>
            <a:endParaRPr lang="en-GB" noProof="0"/>
          </a:p>
        </p:txBody>
      </p:sp>
      <p:sp>
        <p:nvSpPr>
          <p:cNvPr id="16" name="Footer Placeholder 15"/>
          <p:cNvSpPr>
            <a:spLocks noGrp="1"/>
          </p:cNvSpPr>
          <p:nvPr userDrawn="1">
            <p:ph type="ftr" sz="quarter" idx="12"/>
          </p:nvPr>
        </p:nvSpPr>
        <p:spPr>
          <a:xfrm>
            <a:off x="6316133" y="6714000"/>
            <a:ext cx="2880000" cy="144000"/>
          </a:xfrm>
        </p:spPr>
        <p:txBody>
          <a:bodyPr/>
          <a:lstStyle>
            <a:lvl1pPr>
              <a:defRPr>
                <a:solidFill>
                  <a:schemeClr val="bg1"/>
                </a:solidFill>
              </a:defRPr>
            </a:lvl1pPr>
          </a:lstStyle>
          <a:p>
            <a:r>
              <a:rPr lang="en-GB" noProof="0"/>
              <a:t>Footer or alternate date</a:t>
            </a:r>
          </a:p>
        </p:txBody>
      </p:sp>
      <p:sp>
        <p:nvSpPr>
          <p:cNvPr id="17" name="Slide Number Placeholder 16"/>
          <p:cNvSpPr>
            <a:spLocks noGrp="1"/>
          </p:cNvSpPr>
          <p:nvPr userDrawn="1">
            <p:ph type="sldNum" sz="quarter" idx="13"/>
          </p:nvPr>
        </p:nvSpPr>
        <p:spPr>
          <a:xfrm>
            <a:off x="9992643" y="6713474"/>
            <a:ext cx="192000" cy="144000"/>
          </a:xfrm>
        </p:spPr>
        <p:txBody>
          <a:bodyPr/>
          <a:lstStyle>
            <a:lvl1pPr>
              <a:defRPr>
                <a:solidFill>
                  <a:schemeClr val="bg1"/>
                </a:solidFill>
              </a:defRPr>
            </a:lvl1pPr>
          </a:lstStyle>
          <a:p>
            <a:fld id="{D34DACC3-9742-4940-92E6-4CAB853A3218}" type="slidenum">
              <a:rPr lang="en-GB" noProof="0" smtClean="0"/>
              <a:t>‹N°›</a:t>
            </a:fld>
            <a:endParaRPr lang="en-GB" noProof="0"/>
          </a:p>
        </p:txBody>
      </p:sp>
      <p:sp>
        <p:nvSpPr>
          <p:cNvPr id="2" name="Title 1"/>
          <p:cNvSpPr>
            <a:spLocks noGrp="1"/>
          </p:cNvSpPr>
          <p:nvPr>
            <p:ph type="title" hasCustomPrompt="1"/>
          </p:nvPr>
        </p:nvSpPr>
        <p:spPr>
          <a:xfrm>
            <a:off x="488952" y="348298"/>
            <a:ext cx="6858000" cy="576000"/>
          </a:xfrm>
        </p:spPr>
        <p:txBody>
          <a:bodyPr/>
          <a:lstStyle>
            <a:lvl1pPr>
              <a:defRPr sz="3600" b="0"/>
            </a:lvl1pPr>
          </a:lstStyle>
          <a:p>
            <a:r>
              <a:rPr lang="en-GB" noProof="0"/>
              <a:t>Click to add ‘thank you’</a:t>
            </a:r>
          </a:p>
        </p:txBody>
      </p:sp>
      <p:sp>
        <p:nvSpPr>
          <p:cNvPr id="13" name="Text Placeholder 2"/>
          <p:cNvSpPr>
            <a:spLocks noGrp="1"/>
          </p:cNvSpPr>
          <p:nvPr>
            <p:ph type="body" sz="quarter" idx="14" hasCustomPrompt="1"/>
          </p:nvPr>
        </p:nvSpPr>
        <p:spPr>
          <a:xfrm>
            <a:off x="488950" y="2040416"/>
            <a:ext cx="5827183" cy="1852135"/>
          </a:xfrm>
        </p:spPr>
        <p:txBody>
          <a:bodyPr/>
          <a:lstStyle>
            <a:lvl1pPr marL="0" indent="0" algn="l" defTabSz="457200" rtl="0" eaLnBrk="1" latinLnBrk="0" hangingPunct="1">
              <a:lnSpc>
                <a:spcPts val="2000"/>
              </a:lnSpc>
              <a:spcBef>
                <a:spcPct val="0"/>
              </a:spcBef>
              <a:spcAft>
                <a:spcPts val="300"/>
              </a:spcAft>
              <a:buClr>
                <a:schemeClr val="accent1"/>
              </a:buClr>
              <a:buFont typeface="Arial"/>
              <a:buNone/>
              <a:defRPr lang="en-US" sz="1800" kern="1200" smtClean="0">
                <a:solidFill>
                  <a:srgbClr val="565A5C"/>
                </a:solidFill>
                <a:effectLst/>
                <a:latin typeface="+mn-lt"/>
                <a:ea typeface="Arial"/>
                <a:cs typeface="Arial"/>
              </a:defRPr>
            </a:lvl1pPr>
            <a:lvl2pPr>
              <a:spcBef>
                <a:spcPct val="0"/>
              </a:spcBef>
              <a:defRPr>
                <a:latin typeface="+mn-lt"/>
              </a:defRPr>
            </a:lvl2pPr>
            <a:lvl3pPr>
              <a:defRPr>
                <a:latin typeface="+mn-lt"/>
              </a:defRPr>
            </a:lvl3pPr>
            <a:lvl4pPr>
              <a:defRPr>
                <a:latin typeface="+mn-lt"/>
              </a:defRPr>
            </a:lvl4pPr>
            <a:lvl5pPr>
              <a:defRPr>
                <a:latin typeface="+mn-lt"/>
              </a:defRPr>
            </a:lvl5pPr>
          </a:lstStyle>
          <a:p>
            <a:pPr lvl="0"/>
            <a:r>
              <a:rPr lang="en-GB" noProof="0"/>
              <a:t>Office name and address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p:cNvSpPr>
            <a:spLocks noGrp="1"/>
          </p:cNvSpPr>
          <p:nvPr>
            <p:ph type="body" sz="quarter" idx="15"/>
          </p:nvPr>
        </p:nvSpPr>
        <p:spPr>
          <a:xfrm>
            <a:off x="488951" y="4153191"/>
            <a:ext cx="11211983" cy="1857084"/>
          </a:xfrm>
        </p:spPr>
        <p:txBody>
          <a:bodyPr anchor="ctr" anchorCtr="0"/>
          <a:lstStyle>
            <a:lvl1pPr marL="0" indent="0">
              <a:spcBef>
                <a:spcPct val="0"/>
              </a:spcBef>
              <a:buNone/>
              <a:defRPr sz="1400">
                <a:solidFill>
                  <a:schemeClr val="tx2"/>
                </a:solidFill>
              </a:defRPr>
            </a:lvl1pPr>
            <a:lvl2pPr marL="183600">
              <a:spcBef>
                <a:spcPct val="0"/>
              </a:spcBef>
              <a:defRPr sz="1400">
                <a:solidFill>
                  <a:schemeClr val="tx1"/>
                </a:solidFill>
              </a:defRPr>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7" name="Text Placeholder 6"/>
          <p:cNvSpPr>
            <a:spLocks noGrp="1"/>
          </p:cNvSpPr>
          <p:nvPr>
            <p:ph type="body" sz="quarter" idx="16"/>
          </p:nvPr>
        </p:nvSpPr>
        <p:spPr>
          <a:xfrm>
            <a:off x="488950" y="6058773"/>
            <a:ext cx="11211983" cy="442040"/>
          </a:xfrm>
        </p:spPr>
        <p:txBody>
          <a:bodyPr anchor="b" anchorCtr="0"/>
          <a:lstStyle>
            <a:lvl1pPr marL="0" indent="0">
              <a:lnSpc>
                <a:spcPts val="700"/>
              </a:lnSpc>
              <a:spcBef>
                <a:spcPct val="0"/>
              </a:spcBef>
              <a:buNone/>
              <a:defRPr sz="650"/>
            </a:lvl1pPr>
          </a:lstStyle>
          <a:p>
            <a:pPr lvl="0"/>
            <a:r>
              <a:rPr lang="en-US" noProof="0"/>
              <a:t>Edit Master text styles</a:t>
            </a:r>
          </a:p>
        </p:txBody>
      </p:sp>
    </p:spTree>
    <p:extLst>
      <p:ext uri="{BB962C8B-B14F-4D97-AF65-F5344CB8AC3E}">
        <p14:creationId xmlns:p14="http://schemas.microsoft.com/office/powerpoint/2010/main" val="344712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ingual 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p:nvPr userDrawn="1"/>
        </p:nvSpPr>
        <p:spPr>
          <a:xfrm>
            <a:off x="0" y="0"/>
            <a:ext cx="11725045"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a:p>
        </p:txBody>
      </p:sp>
      <p:pic>
        <p:nvPicPr>
          <p:cNvPr id="4" name="Picture 3"/>
          <p:cNvPicPr>
            <a:picLocks noChangeAspect="1"/>
          </p:cNvPicPr>
          <p:nvPr userDrawn="1"/>
        </p:nvPicPr>
        <p:blipFill>
          <a:blip r:embed="rId2"/>
          <a:srcRect/>
          <a:stretch>
            <a:fillRect/>
          </a:stretch>
        </p:blipFill>
        <p:spPr>
          <a:xfrm>
            <a:off x="9375934" y="559118"/>
            <a:ext cx="2324999" cy="334799"/>
          </a:xfrm>
          <a:prstGeom prst="rect">
            <a:avLst/>
          </a:prstGeom>
        </p:spPr>
      </p:pic>
      <p:sp>
        <p:nvSpPr>
          <p:cNvPr id="8" name="Title 1"/>
          <p:cNvSpPr>
            <a:spLocks noGrp="1"/>
          </p:cNvSpPr>
          <p:nvPr>
            <p:ph type="ctrTitle" hasCustomPrompt="1"/>
          </p:nvPr>
        </p:nvSpPr>
        <p:spPr>
          <a:xfrm>
            <a:off x="488950" y="1839051"/>
            <a:ext cx="5827183" cy="492443"/>
          </a:xfrm>
        </p:spPr>
        <p:txBody>
          <a:bodyPr wrap="square" lIns="0" tIns="0" rIns="0" bIns="0" anchor="b" anchorCtr="0">
            <a:noAutofit/>
          </a:bodyPr>
          <a:lstStyle>
            <a:lvl1pPr algn="l">
              <a:lnSpc>
                <a:spcPct val="100000"/>
              </a:lnSpc>
              <a:defRPr sz="3200" b="1">
                <a:solidFill>
                  <a:schemeClr val="bg1"/>
                </a:solidFill>
                <a:latin typeface="+mj-lt"/>
                <a:ea typeface="+mj-ea"/>
                <a:cs typeface="Arial" pitchFamily="34" charset="0"/>
              </a:defRPr>
            </a:lvl1pPr>
          </a:lstStyle>
          <a:p>
            <a:r>
              <a:rPr lang="en-GB" noProof="0"/>
              <a:t>Chinese title</a:t>
            </a:r>
          </a:p>
        </p:txBody>
      </p:sp>
      <p:sp>
        <p:nvSpPr>
          <p:cNvPr id="10" name="Subtitle 2"/>
          <p:cNvSpPr>
            <a:spLocks noGrp="1"/>
          </p:cNvSpPr>
          <p:nvPr>
            <p:ph type="subTitle" idx="1" hasCustomPrompt="1"/>
          </p:nvPr>
        </p:nvSpPr>
        <p:spPr>
          <a:xfrm>
            <a:off x="488950" y="2388384"/>
            <a:ext cx="5827183" cy="1080000"/>
          </a:xfrm>
        </p:spPr>
        <p:txBody>
          <a:bodyPr wrap="square" lIns="432000" tIns="0" rIns="0" bIns="0">
            <a:noAutofit/>
          </a:bodyPr>
          <a:lstStyle>
            <a:lvl1pPr marL="0" indent="0" algn="l">
              <a:lnSpc>
                <a:spcPct val="90000"/>
              </a:lnSpc>
              <a:spcBef>
                <a:spcPct val="0"/>
              </a:spcBef>
              <a:buNone/>
              <a:defRPr sz="3200" b="0" baseline="0">
                <a:solidFill>
                  <a:schemeClr val="bg1"/>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Chinese subtitle</a:t>
            </a:r>
          </a:p>
        </p:txBody>
      </p:sp>
      <p:sp>
        <p:nvSpPr>
          <p:cNvPr id="11" name="Date Placeholder 5"/>
          <p:cNvSpPr>
            <a:spLocks noGrp="1"/>
          </p:cNvSpPr>
          <p:nvPr>
            <p:ph type="dt" sz="half" idx="10"/>
          </p:nvPr>
        </p:nvSpPr>
        <p:spPr>
          <a:xfrm>
            <a:off x="7346951" y="2106556"/>
            <a:ext cx="2160000" cy="161583"/>
          </a:xfrm>
        </p:spPr>
        <p:txBody>
          <a:bodyPr>
            <a:noAutofit/>
          </a:bodyPr>
          <a:lstStyle>
            <a:lvl1pPr>
              <a:defRPr sz="1050" b="1">
                <a:solidFill>
                  <a:schemeClr val="bg1"/>
                </a:solidFill>
                <a:latin typeface="+mn-lt"/>
              </a:defRPr>
            </a:lvl1pPr>
          </a:lstStyle>
          <a:p>
            <a:fld id="{A5A981A3-C309-4C3D-B8FB-55CE36CDC6A7}" type="datetime1">
              <a:rPr lang="en-GB" noProof="0" smtClean="0"/>
              <a:t>27/11/2019</a:t>
            </a:fld>
            <a:endParaRPr lang="en-GB" noProof="0"/>
          </a:p>
        </p:txBody>
      </p:sp>
      <p:sp>
        <p:nvSpPr>
          <p:cNvPr id="13" name="Text Placeholder 8"/>
          <p:cNvSpPr>
            <a:spLocks noGrp="1"/>
          </p:cNvSpPr>
          <p:nvPr>
            <p:ph type="body" sz="quarter" idx="11" hasCustomPrompt="1"/>
          </p:nvPr>
        </p:nvSpPr>
        <p:spPr>
          <a:xfrm>
            <a:off x="488951" y="3892550"/>
            <a:ext cx="5827183" cy="553998"/>
          </a:xfrm>
        </p:spPr>
        <p:txBody>
          <a:bodyPr>
            <a:noAutofit/>
          </a:bodyPr>
          <a:lstStyle>
            <a:lvl1pPr marL="0" indent="0">
              <a:spcBef>
                <a:spcPct val="0"/>
              </a:spcBef>
              <a:buNone/>
              <a:defRPr sz="3200" b="1">
                <a:solidFill>
                  <a:schemeClr val="bg1"/>
                </a:solidFill>
                <a:latin typeface="+mj-lt"/>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a:t>Western title</a:t>
            </a:r>
          </a:p>
        </p:txBody>
      </p:sp>
      <p:sp>
        <p:nvSpPr>
          <p:cNvPr id="14" name="Text Placeholder 9"/>
          <p:cNvSpPr>
            <a:spLocks noGrp="1"/>
          </p:cNvSpPr>
          <p:nvPr>
            <p:ph type="body" sz="quarter" idx="12" hasCustomPrompt="1"/>
          </p:nvPr>
        </p:nvSpPr>
        <p:spPr>
          <a:xfrm>
            <a:off x="488950" y="4503439"/>
            <a:ext cx="5827183" cy="1080000"/>
          </a:xfrm>
        </p:spPr>
        <p:txBody>
          <a:bodyPr>
            <a:noAutofit/>
          </a:bodyPr>
          <a:lstStyle>
            <a:lvl1pPr marL="0" indent="0" algn="l" defTabSz="457200" rtl="0" eaLnBrk="1" latinLnBrk="0" hangingPunct="1">
              <a:lnSpc>
                <a:spcPct val="90000"/>
              </a:lnSpc>
              <a:spcBef>
                <a:spcPct val="0"/>
              </a:spcBef>
              <a:buNone/>
              <a:defRPr lang="en-GB" sz="3200" b="0" kern="1200">
                <a:solidFill>
                  <a:schemeClr val="bg1"/>
                </a:solidFill>
                <a:latin typeface="+mj-lt"/>
                <a:ea typeface="+mj-ea"/>
                <a:cs typeface="Arial" pitchFamily="34" charset="0"/>
              </a:defRPr>
            </a:lvl1pPr>
          </a:lstStyle>
          <a:p>
            <a:pPr lvl="0"/>
            <a:r>
              <a:rPr lang="en-GB" noProof="0"/>
              <a:t>Western title</a:t>
            </a:r>
          </a:p>
        </p:txBody>
      </p:sp>
      <p:sp>
        <p:nvSpPr>
          <p:cNvPr id="15" name="Text Placeholder 11"/>
          <p:cNvSpPr>
            <a:spLocks noGrp="1"/>
          </p:cNvSpPr>
          <p:nvPr>
            <p:ph type="body" sz="quarter" idx="13" hasCustomPrompt="1"/>
          </p:nvPr>
        </p:nvSpPr>
        <p:spPr>
          <a:xfrm>
            <a:off x="488951" y="6387298"/>
            <a:ext cx="2286000" cy="144000"/>
          </a:xfrm>
        </p:spPr>
        <p:txBody>
          <a:bodyPr>
            <a:noAutofit/>
          </a:bodyPr>
          <a:lstStyle>
            <a:lvl1pPr marL="0" indent="0" algn="l" defTabSz="457200" rtl="0" eaLnBrk="1" latinLnBrk="0" hangingPunct="1">
              <a:lnSpc>
                <a:spcPct val="100000"/>
              </a:lnSpc>
              <a:spcBef>
                <a:spcPct val="0"/>
              </a:spcBef>
              <a:buClr>
                <a:schemeClr val="accent1"/>
              </a:buClr>
              <a:buFont typeface="Arial"/>
              <a:buNone/>
              <a:defRPr lang="en-GB" sz="900" b="0" kern="1200" baseline="0">
                <a:solidFill>
                  <a:schemeClr val="bg1"/>
                </a:solidFill>
                <a:latin typeface="+mn-lt"/>
                <a:ea typeface="+mn-ea"/>
                <a:cs typeface="Arial" pitchFamily="34" charset="0"/>
              </a:defRPr>
            </a:lvl1pPr>
          </a:lstStyle>
          <a:p>
            <a:pPr lvl="0"/>
            <a:r>
              <a:rPr lang="en-GB" noProof="0"/>
              <a:t>Document ref (Western)</a:t>
            </a:r>
          </a:p>
        </p:txBody>
      </p:sp>
      <p:sp>
        <p:nvSpPr>
          <p:cNvPr id="16" name="Footer Placeholder 12"/>
          <p:cNvSpPr>
            <a:spLocks noGrp="1"/>
          </p:cNvSpPr>
          <p:nvPr>
            <p:ph type="ftr" sz="quarter" idx="14"/>
          </p:nvPr>
        </p:nvSpPr>
        <p:spPr>
          <a:xfrm>
            <a:off x="7346951" y="4159529"/>
            <a:ext cx="2160000" cy="161583"/>
          </a:xfrm>
          <a:prstGeom prst="rect">
            <a:avLst/>
          </a:prstGeom>
        </p:spPr>
        <p:txBody>
          <a:bodyPr vert="horz" wrap="square" lIns="0" tIns="0" rIns="0" bIns="0" rtlCol="0" anchor="ctr">
            <a:noAutofit/>
          </a:bodyPr>
          <a:lstStyle>
            <a:lvl1pPr>
              <a:defRPr lang="en-US" altLang="ja-JP" sz="1050" b="1" smtClean="0">
                <a:solidFill>
                  <a:schemeClr val="bg1"/>
                </a:solidFill>
                <a:latin typeface="+mn-lt"/>
                <a:ea typeface="+mn-ea"/>
              </a:defRPr>
            </a:lvl1pPr>
          </a:lstStyle>
          <a:p>
            <a:r>
              <a:rPr lang="en-GB" altLang="zh-CN" noProof="0"/>
              <a:t>Footer or alternate date</a:t>
            </a:r>
          </a:p>
        </p:txBody>
      </p:sp>
      <p:sp>
        <p:nvSpPr>
          <p:cNvPr id="18" name="Text Placeholder 8"/>
          <p:cNvSpPr>
            <a:spLocks noGrp="1"/>
          </p:cNvSpPr>
          <p:nvPr>
            <p:ph type="body" sz="quarter" idx="16" hasCustomPrompt="1"/>
          </p:nvPr>
        </p:nvSpPr>
        <p:spPr>
          <a:xfrm>
            <a:off x="488949" y="6146803"/>
            <a:ext cx="2286003" cy="144000"/>
          </a:xfrm>
        </p:spPr>
        <p:txBody>
          <a:bodyPr>
            <a:noAutofit/>
          </a:bodyPr>
          <a:lstStyle>
            <a:lvl1pPr marL="0" indent="0">
              <a:spcBef>
                <a:spcPct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a:t>Document ref (Chinese)</a:t>
            </a:r>
          </a:p>
        </p:txBody>
      </p:sp>
      <p:sp>
        <p:nvSpPr>
          <p:cNvPr id="2" name="Slide Number Placeholder 1"/>
          <p:cNvSpPr>
            <a:spLocks noGrp="1"/>
          </p:cNvSpPr>
          <p:nvPr>
            <p:ph type="sldNum" sz="quarter" idx="17"/>
          </p:nvPr>
        </p:nvSpPr>
        <p:spPr>
          <a:xfrm>
            <a:off x="11508932" y="6858000"/>
            <a:ext cx="192000" cy="144000"/>
          </a:xfrm>
        </p:spPr>
        <p:txBody>
          <a:bodyPr/>
          <a:lstStyle>
            <a:lvl1pPr>
              <a:defRPr>
                <a:solidFill>
                  <a:schemeClr val="bg1"/>
                </a:solidFill>
              </a:defRPr>
            </a:lvl1pPr>
          </a:lstStyle>
          <a:p>
            <a:fld id="{D34DACC3-9742-4940-92E6-4CAB853A3218}" type="slidenum">
              <a:rPr lang="en-GB" smtClean="0"/>
              <a:t>‹N°›</a:t>
            </a:fld>
            <a:endParaRPr lang="en-GB"/>
          </a:p>
        </p:txBody>
      </p:sp>
    </p:spTree>
    <p:extLst>
      <p:ext uri="{BB962C8B-B14F-4D97-AF65-F5344CB8AC3E}">
        <p14:creationId xmlns:p14="http://schemas.microsoft.com/office/powerpoint/2010/main" val="1919797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ingual Section Header">
    <p:bg>
      <p:bgPr>
        <a:gradFill>
          <a:gsLst>
            <a:gs pos="0">
              <a:schemeClr val="bg2"/>
            </a:gs>
            <a:gs pos="100000">
              <a:schemeClr val="bg1"/>
            </a:gs>
          </a:gsLst>
          <a:lin ang="4500000" scaled="0"/>
          <a:tileRect/>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a:gsLst>
              <a:gs pos="0">
                <a:srgbClr val="EBECED">
                  <a:alpha val="0"/>
                </a:srgbClr>
              </a:gs>
              <a:gs pos="45000">
                <a:srgbClr val="EBECED">
                  <a:alpha val="0"/>
                </a:srgbClr>
              </a:gs>
              <a:gs pos="90000">
                <a:srgbClr val="EBECED"/>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chemeClr val="bg2"/>
              </a:solidFill>
            </a:endParaRPr>
          </a:p>
        </p:txBody>
      </p:sp>
      <p:sp>
        <p:nvSpPr>
          <p:cNvPr id="8" name="Freeform 5"/>
          <p:cNvSpPr/>
          <p:nvPr userDrawn="1"/>
        </p:nvSpPr>
        <p:spPr>
          <a:xfrm>
            <a:off x="1" y="0"/>
            <a:ext cx="11722100"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a:p>
        </p:txBody>
      </p:sp>
      <p:pic>
        <p:nvPicPr>
          <p:cNvPr id="13" name="Picture 12"/>
          <p:cNvPicPr>
            <a:picLocks noChangeAspect="1"/>
          </p:cNvPicPr>
          <p:nvPr userDrawn="1"/>
        </p:nvPicPr>
        <p:blipFill>
          <a:blip r:embed="rId2"/>
          <a:srcRect/>
          <a:stretch>
            <a:fillRect/>
          </a:stretch>
        </p:blipFill>
        <p:spPr>
          <a:xfrm>
            <a:off x="10377601" y="6508800"/>
            <a:ext cx="1472457" cy="212034"/>
          </a:xfrm>
          <a:prstGeom prst="rect">
            <a:avLst/>
          </a:prstGeom>
        </p:spPr>
      </p:pic>
      <p:sp>
        <p:nvSpPr>
          <p:cNvPr id="2" name="Date Placeholder 1"/>
          <p:cNvSpPr>
            <a:spLocks noGrp="1"/>
          </p:cNvSpPr>
          <p:nvPr>
            <p:ph type="dt" sz="half" idx="10"/>
          </p:nvPr>
        </p:nvSpPr>
        <p:spPr/>
        <p:txBody>
          <a:bodyPr/>
          <a:lstStyle/>
          <a:p>
            <a:fld id="{DBCF30A1-21C7-46B4-A58C-6483FAFBE839}" type="datetime1">
              <a:rPr lang="en-GB" noProof="0" smtClean="0"/>
              <a:t>27/11/2019</a:t>
            </a:fld>
            <a:endParaRPr lang="en-GB" noProof="0"/>
          </a:p>
        </p:txBody>
      </p:sp>
      <p:sp>
        <p:nvSpPr>
          <p:cNvPr id="4" name="Slide Number Placeholder 3"/>
          <p:cNvSpPr>
            <a:spLocks noGrp="1"/>
          </p:cNvSpPr>
          <p:nvPr>
            <p:ph type="sldNum" sz="quarter" idx="11"/>
          </p:nvPr>
        </p:nvSpPr>
        <p:spPr>
          <a:xfrm>
            <a:off x="9992643" y="6537600"/>
            <a:ext cx="192000" cy="144000"/>
          </a:xfrm>
        </p:spPr>
        <p:txBody>
          <a:bodyPr/>
          <a:lstStyle/>
          <a:p>
            <a:fld id="{D34DACC3-9742-4940-92E6-4CAB853A3218}" type="slidenum">
              <a:rPr lang="en-GB" noProof="0" smtClean="0"/>
              <a:t>‹N°›</a:t>
            </a:fld>
            <a:endParaRPr lang="en-GB" noProof="0"/>
          </a:p>
        </p:txBody>
      </p:sp>
      <p:sp>
        <p:nvSpPr>
          <p:cNvPr id="6" name="Footer Placeholder 5"/>
          <p:cNvSpPr>
            <a:spLocks noGrp="1"/>
          </p:cNvSpPr>
          <p:nvPr>
            <p:ph type="ftr" sz="quarter" idx="12"/>
          </p:nvPr>
        </p:nvSpPr>
        <p:spPr/>
        <p:txBody>
          <a:bodyPr/>
          <a:lstStyle/>
          <a:p>
            <a:r>
              <a:rPr lang="en-GB" noProof="0"/>
              <a:t>Footer or alternate date</a:t>
            </a:r>
          </a:p>
        </p:txBody>
      </p:sp>
      <p:sp>
        <p:nvSpPr>
          <p:cNvPr id="10" name="Text Placeholder 2"/>
          <p:cNvSpPr>
            <a:spLocks noGrp="1"/>
          </p:cNvSpPr>
          <p:nvPr>
            <p:ph type="body" idx="1" hasCustomPrompt="1"/>
          </p:nvPr>
        </p:nvSpPr>
        <p:spPr>
          <a:xfrm>
            <a:off x="488951" y="1096021"/>
            <a:ext cx="8362536" cy="553998"/>
          </a:xfrm>
        </p:spPr>
        <p:txBody>
          <a:bodyPr wrap="square" lIns="0" tIns="0" rIns="0" bIns="0" anchor="b">
            <a:noAutofit/>
          </a:bodyPr>
          <a:lstStyle>
            <a:lvl1pPr marL="0" indent="0">
              <a:spcBef>
                <a:spcPct val="0"/>
              </a:spcBef>
              <a:buNone/>
              <a:defRPr sz="3200" b="1">
                <a:solidFill>
                  <a:srgbClr val="565A5C"/>
                </a:solidFill>
                <a:latin typeface="+mj-lt"/>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Chinese title</a:t>
            </a:r>
          </a:p>
        </p:txBody>
      </p:sp>
      <p:sp>
        <p:nvSpPr>
          <p:cNvPr id="11" name="Title 17"/>
          <p:cNvSpPr>
            <a:spLocks noGrp="1"/>
          </p:cNvSpPr>
          <p:nvPr>
            <p:ph type="title" hasCustomPrompt="1"/>
          </p:nvPr>
        </p:nvSpPr>
        <p:spPr>
          <a:xfrm>
            <a:off x="488952" y="1691899"/>
            <a:ext cx="8361881" cy="1280160"/>
          </a:xfrm>
        </p:spPr>
        <p:txBody>
          <a:bodyPr lIns="432000" tIns="0" rIns="0" bIns="0" anchor="t" anchorCtr="0">
            <a:noAutofit/>
          </a:bodyPr>
          <a:lstStyle>
            <a:lvl1pPr algn="l">
              <a:lnSpc>
                <a:spcPct val="90000"/>
              </a:lnSpc>
              <a:defRPr sz="3200" b="0">
                <a:solidFill>
                  <a:srgbClr val="565A5C"/>
                </a:solidFill>
                <a:latin typeface="+mj-lt"/>
                <a:ea typeface="+mj-ea"/>
                <a:cs typeface="Arial" pitchFamily="34" charset="0"/>
              </a:defRPr>
            </a:lvl1pPr>
          </a:lstStyle>
          <a:p>
            <a:r>
              <a:rPr lang="en-GB" noProof="0"/>
              <a:t>Chinese subtitle</a:t>
            </a:r>
          </a:p>
        </p:txBody>
      </p:sp>
      <p:sp>
        <p:nvSpPr>
          <p:cNvPr id="12" name="Text Placeholder 5"/>
          <p:cNvSpPr>
            <a:spLocks noGrp="1"/>
          </p:cNvSpPr>
          <p:nvPr>
            <p:ph type="body" sz="quarter" idx="13" hasCustomPrompt="1"/>
          </p:nvPr>
        </p:nvSpPr>
        <p:spPr>
          <a:xfrm>
            <a:off x="488951" y="3435087"/>
            <a:ext cx="8364000" cy="1281600"/>
          </a:xfrm>
        </p:spPr>
        <p:txBody>
          <a:bodyPr/>
          <a:lstStyle>
            <a:lvl1pPr marL="0" indent="0" algn="l" defTabSz="457200" rtl="0" eaLnBrk="1" latinLnBrk="0" hangingPunct="1">
              <a:lnSpc>
                <a:spcPct val="90000"/>
              </a:lnSpc>
              <a:spcBef>
                <a:spcPct val="0"/>
              </a:spcBef>
              <a:buNone/>
              <a:defRPr lang="en-GB" sz="3200" b="0" kern="1200">
                <a:solidFill>
                  <a:srgbClr val="565A5C"/>
                </a:solidFill>
                <a:latin typeface="+mj-lt"/>
                <a:ea typeface="+mj-ea"/>
                <a:cs typeface="Arial" pitchFamily="34" charset="0"/>
              </a:defRPr>
            </a:lvl1pPr>
          </a:lstStyle>
          <a:p>
            <a:pPr lvl="0"/>
            <a:r>
              <a:rPr lang="en-GB" noProof="0"/>
              <a:t>Western subtitle</a:t>
            </a:r>
          </a:p>
        </p:txBody>
      </p:sp>
      <p:sp>
        <p:nvSpPr>
          <p:cNvPr id="14" name="Text Placeholder 8"/>
          <p:cNvSpPr>
            <a:spLocks noGrp="1"/>
          </p:cNvSpPr>
          <p:nvPr>
            <p:ph type="body" sz="quarter" idx="14" hasCustomPrompt="1"/>
          </p:nvPr>
        </p:nvSpPr>
        <p:spPr>
          <a:xfrm>
            <a:off x="488951" y="2834968"/>
            <a:ext cx="8364000" cy="554400"/>
          </a:xfrm>
        </p:spPr>
        <p:txBody>
          <a:bodyPr/>
          <a:lstStyle>
            <a:lvl1pPr marL="182880" indent="-182880">
              <a:buNone/>
              <a:defRPr lang="en-GB" sz="3200" b="1" kern="1200">
                <a:solidFill>
                  <a:srgbClr val="565A5C"/>
                </a:solidFill>
                <a:latin typeface="+mj-lt"/>
                <a:ea typeface="+mn-ea"/>
                <a:cs typeface="Arial" pitchFamily="34" charset="0"/>
              </a:defRPr>
            </a:lvl1pPr>
          </a:lstStyle>
          <a:p>
            <a:pPr marL="0" lvl="0" indent="0" algn="l" defTabSz="457200" rtl="0" eaLnBrk="1" latinLnBrk="0" hangingPunct="1">
              <a:spcBef>
                <a:spcPct val="0"/>
              </a:spcBef>
              <a:buClr>
                <a:schemeClr val="accent1"/>
              </a:buClr>
            </a:pPr>
            <a:r>
              <a:rPr lang="en-GB" noProof="0"/>
              <a:t>Western title</a:t>
            </a:r>
          </a:p>
        </p:txBody>
      </p:sp>
    </p:spTree>
    <p:extLst>
      <p:ext uri="{BB962C8B-B14F-4D97-AF65-F5344CB8AC3E}">
        <p14:creationId xmlns:p14="http://schemas.microsoft.com/office/powerpoint/2010/main" val="650605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ingual 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603375"/>
            <a:ext cx="5384800" cy="4572000"/>
          </a:xfrm>
        </p:spPr>
        <p:txBody>
          <a:bodyPr/>
          <a:lstStyle>
            <a:lvl1pPr>
              <a:defRPr sz="1800">
                <a:solidFill>
                  <a:srgbClr val="565A5C"/>
                </a:solidFill>
                <a:latin typeface="+mn-lt"/>
                <a:ea typeface="+mn-ea"/>
              </a:defRPr>
            </a:lvl1pPr>
            <a:lvl2pPr>
              <a:buClr>
                <a:srgbClr val="565A5C"/>
              </a:buClr>
              <a:defRPr sz="1600">
                <a:solidFill>
                  <a:srgbClr val="565A5C"/>
                </a:solidFill>
                <a:latin typeface="+mn-lt"/>
                <a:ea typeface="+mn-ea"/>
              </a:defRPr>
            </a:lvl2pPr>
            <a:lvl3pPr>
              <a:defRPr sz="1200">
                <a:solidFill>
                  <a:srgbClr val="565A5C"/>
                </a:solidFill>
                <a:latin typeface="+mn-lt"/>
                <a:ea typeface="+mn-ea"/>
              </a:defRPr>
            </a:lvl3pPr>
            <a:lvl4pPr>
              <a:defRPr sz="1100">
                <a:solidFill>
                  <a:srgbClr val="565A5C"/>
                </a:solidFill>
                <a:latin typeface="+mn-lt"/>
                <a:ea typeface="+mn-ea"/>
              </a:defRPr>
            </a:lvl4pPr>
            <a:lvl5pPr>
              <a:defRPr sz="1050">
                <a:solidFill>
                  <a:srgbClr val="565A5C"/>
                </a:solidFill>
                <a:latin typeface="+mn-lt"/>
                <a:ea typeface="+mn-ea"/>
              </a:defRPr>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16133" y="1603376"/>
            <a:ext cx="5384800" cy="4571999"/>
          </a:xfrm>
        </p:spPr>
        <p:txBody>
          <a:bodyPr/>
          <a:lstStyle>
            <a:lvl1pPr>
              <a:defRPr sz="1800">
                <a:solidFill>
                  <a:srgbClr val="565A5C"/>
                </a:solidFill>
              </a:defRPr>
            </a:lvl1pPr>
            <a:lvl2pPr>
              <a:buClr>
                <a:srgbClr val="565A5C"/>
              </a:buClr>
              <a:defRPr sz="1600">
                <a:solidFill>
                  <a:srgbClr val="565A5C"/>
                </a:solidFill>
              </a:defRPr>
            </a:lvl2pPr>
            <a:lvl3pPr>
              <a:defRPr sz="1200">
                <a:solidFill>
                  <a:srgbClr val="565A5C"/>
                </a:solidFill>
              </a:defRPr>
            </a:lvl3pPr>
            <a:lvl4pPr>
              <a:defRPr sz="1100">
                <a:solidFill>
                  <a:srgbClr val="565A5C"/>
                </a:solidFill>
              </a:defRPr>
            </a:lvl4pPr>
            <a:lvl5pPr>
              <a:defRPr sz="1050">
                <a:solidFill>
                  <a:srgbClr val="565A5C"/>
                </a:solidFill>
              </a:defRPr>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p:cNvSpPr>
            <a:spLocks noGrp="1"/>
          </p:cNvSpPr>
          <p:nvPr>
            <p:ph type="title" hasCustomPrompt="1"/>
          </p:nvPr>
        </p:nvSpPr>
        <p:spPr>
          <a:xfrm>
            <a:off x="488952" y="365760"/>
            <a:ext cx="5384800" cy="396000"/>
          </a:xfrm>
        </p:spPr>
        <p:txBody>
          <a:bodyPr/>
          <a:lstStyle>
            <a:lvl1pPr>
              <a:defRPr sz="2400" baseline="0">
                <a:solidFill>
                  <a:schemeClr val="tx2"/>
                </a:solidFill>
                <a:latin typeface="+mj-lt"/>
                <a:ea typeface="+mj-ea"/>
              </a:defRPr>
            </a:lvl1pPr>
          </a:lstStyle>
          <a:p>
            <a:r>
              <a:rPr lang="en-GB" noProof="0"/>
              <a:t>Click to edit Chinese title</a:t>
            </a:r>
          </a:p>
        </p:txBody>
      </p:sp>
      <p:sp>
        <p:nvSpPr>
          <p:cNvPr id="10" name="Text Placeholder 9"/>
          <p:cNvSpPr>
            <a:spLocks noGrp="1"/>
          </p:cNvSpPr>
          <p:nvPr>
            <p:ph type="body" sz="quarter" idx="13" hasCustomPrompt="1"/>
          </p:nvPr>
        </p:nvSpPr>
        <p:spPr>
          <a:xfrm>
            <a:off x="6316133" y="367201"/>
            <a:ext cx="5384800" cy="396875"/>
          </a:xfrm>
        </p:spPr>
        <p:txBody>
          <a:bodyPr/>
          <a:lstStyle>
            <a:lvl1pPr marL="0" indent="0" algn="l" defTabSz="457200" rtl="0" eaLnBrk="1" latinLnBrk="0" hangingPunct="1">
              <a:spcBef>
                <a:spcPct val="0"/>
              </a:spcBef>
              <a:buNone/>
              <a:defRPr lang="en-GB" sz="2400" b="1" kern="1200" baseline="0">
                <a:solidFill>
                  <a:schemeClr val="tx2"/>
                </a:solidFill>
                <a:latin typeface="+mj-lt"/>
                <a:ea typeface="+mj-ea"/>
                <a:cs typeface="Arial" pitchFamily="34" charset="0"/>
              </a:defRPr>
            </a:lvl1pPr>
          </a:lstStyle>
          <a:p>
            <a:pPr lvl="0"/>
            <a:r>
              <a:rPr lang="en-GB" noProof="0"/>
              <a:t>Click to edit Western title</a:t>
            </a:r>
          </a:p>
        </p:txBody>
      </p:sp>
      <p:sp>
        <p:nvSpPr>
          <p:cNvPr id="11" name="Text Placeholder 9"/>
          <p:cNvSpPr>
            <a:spLocks noGrp="1"/>
          </p:cNvSpPr>
          <p:nvPr>
            <p:ph type="body" sz="quarter" idx="15" hasCustomPrompt="1"/>
          </p:nvPr>
        </p:nvSpPr>
        <p:spPr>
          <a:xfrm>
            <a:off x="488952" y="808990"/>
            <a:ext cx="5384801" cy="396000"/>
          </a:xfrm>
        </p:spPr>
        <p:txBody>
          <a:bodyPr lIns="331200"/>
          <a:lstStyle>
            <a:lvl1pPr marL="0" indent="0">
              <a:lnSpc>
                <a:spcPct val="95000"/>
              </a:lnSpc>
              <a:spcBef>
                <a:spcPct val="0"/>
              </a:spcBef>
              <a:buNone/>
              <a:defRPr sz="2400" b="0">
                <a:solidFill>
                  <a:schemeClr val="accent2"/>
                </a:solidFill>
                <a:latin typeface="+mj-lt"/>
                <a:ea typeface="+mj-ea"/>
              </a:defRPr>
            </a:lvl1pPr>
          </a:lstStyle>
          <a:p>
            <a:pPr lvl="0"/>
            <a:r>
              <a:rPr lang="en-GB" noProof="0"/>
              <a:t>Chinese subtitle</a:t>
            </a:r>
          </a:p>
        </p:txBody>
      </p:sp>
      <p:sp>
        <p:nvSpPr>
          <p:cNvPr id="12" name="Text Placeholder 9"/>
          <p:cNvSpPr>
            <a:spLocks noGrp="1"/>
          </p:cNvSpPr>
          <p:nvPr>
            <p:ph type="body" sz="quarter" idx="16" hasCustomPrompt="1"/>
          </p:nvPr>
        </p:nvSpPr>
        <p:spPr>
          <a:xfrm>
            <a:off x="6316133" y="808990"/>
            <a:ext cx="5384801" cy="396000"/>
          </a:xfrm>
        </p:spPr>
        <p:txBody>
          <a:bodyPr/>
          <a:lstStyle>
            <a:lvl1pPr marL="0" indent="0">
              <a:lnSpc>
                <a:spcPct val="95000"/>
              </a:lnSpc>
              <a:spcBef>
                <a:spcPct val="0"/>
              </a:spcBef>
              <a:buNone/>
              <a:defRPr sz="2400" b="0" baseline="0">
                <a:solidFill>
                  <a:schemeClr val="accent2"/>
                </a:solidFill>
                <a:latin typeface="+mj-lt"/>
              </a:defRPr>
            </a:lvl1pPr>
          </a:lstStyle>
          <a:p>
            <a:pPr lvl="0"/>
            <a:r>
              <a:rPr lang="en-GB" noProof="0"/>
              <a:t>Western subtitle</a:t>
            </a:r>
          </a:p>
        </p:txBody>
      </p:sp>
      <p:sp>
        <p:nvSpPr>
          <p:cNvPr id="5" name="Date Placeholder 4"/>
          <p:cNvSpPr>
            <a:spLocks noGrp="1"/>
          </p:cNvSpPr>
          <p:nvPr>
            <p:ph type="dt" sz="half" idx="17"/>
          </p:nvPr>
        </p:nvSpPr>
        <p:spPr/>
        <p:txBody>
          <a:bodyPr/>
          <a:lstStyle/>
          <a:p>
            <a:fld id="{36B4C627-5F6A-43C0-8783-413A4DBF9D0B}" type="datetime1">
              <a:rPr lang="en-GB" noProof="0" smtClean="0"/>
              <a:t>27/11/2019</a:t>
            </a:fld>
            <a:endParaRPr lang="en-GB" noProof="0"/>
          </a:p>
        </p:txBody>
      </p:sp>
      <p:sp>
        <p:nvSpPr>
          <p:cNvPr id="7" name="Footer Placeholder 6"/>
          <p:cNvSpPr>
            <a:spLocks noGrp="1"/>
          </p:cNvSpPr>
          <p:nvPr>
            <p:ph type="ftr" sz="quarter" idx="18"/>
          </p:nvPr>
        </p:nvSpPr>
        <p:spPr/>
        <p:txBody>
          <a:bodyPr/>
          <a:lstStyle/>
          <a:p>
            <a:r>
              <a:rPr lang="en-GB" noProof="0"/>
              <a:t>Footer or alternate date</a:t>
            </a:r>
          </a:p>
        </p:txBody>
      </p:sp>
      <p:sp>
        <p:nvSpPr>
          <p:cNvPr id="13" name="Slide Number Placeholder 12"/>
          <p:cNvSpPr>
            <a:spLocks noGrp="1"/>
          </p:cNvSpPr>
          <p:nvPr>
            <p:ph type="sldNum" sz="quarter" idx="19"/>
          </p:nvPr>
        </p:nvSpPr>
        <p:spPr/>
        <p:txBody>
          <a:bodyPr/>
          <a:lstStyle/>
          <a:p>
            <a:fld id="{D34DACC3-9742-4940-92E6-4CAB853A3218}" type="slidenum">
              <a:rPr lang="en-GB" noProof="0" smtClean="0"/>
              <a:t>‹N°›</a:t>
            </a:fld>
            <a:endParaRPr lang="en-GB" noProof="0"/>
          </a:p>
        </p:txBody>
      </p:sp>
    </p:spTree>
    <p:extLst>
      <p:ext uri="{BB962C8B-B14F-4D97-AF65-F5344CB8AC3E}">
        <p14:creationId xmlns:p14="http://schemas.microsoft.com/office/powerpoint/2010/main" val="4053325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488951" y="1568447"/>
            <a:ext cx="3535680" cy="960120"/>
          </a:xfrm>
        </p:spPr>
        <p:txBody>
          <a:bodyPr>
            <a:noAutofit/>
          </a:bodyPr>
          <a:lstStyle>
            <a:lvl1pPr marL="0" indent="0">
              <a:buNone/>
              <a:defRPr sz="1050" b="1">
                <a:solidFill>
                  <a:schemeClr val="accent2"/>
                </a:solidFill>
                <a:latin typeface="+mn-lt"/>
                <a:ea typeface="+mn-ea"/>
              </a:defRPr>
            </a:lvl1pPr>
            <a:lvl2pPr marL="0" indent="0">
              <a:spcBef>
                <a:spcPct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marL="0" indent="0">
              <a:spcBef>
                <a:spcPts val="1200"/>
              </a:spcBef>
              <a:buNone/>
              <a:defRPr sz="1000"/>
            </a:lvl4pPr>
            <a:lvl5pPr marL="0" indent="0">
              <a:buNone/>
              <a:defRPr sz="900"/>
            </a:lvl5pPr>
          </a:lstStyle>
          <a:p>
            <a:pPr lvl="0"/>
            <a:r>
              <a:rPr lang="en-US" noProof="0"/>
              <a:t>Edit Master text styles</a:t>
            </a:r>
          </a:p>
          <a:p>
            <a:pPr lvl="1"/>
            <a:r>
              <a:rPr lang="en-US" noProof="0"/>
              <a:t>Second level</a:t>
            </a:r>
          </a:p>
          <a:p>
            <a:pPr lvl="2"/>
            <a:r>
              <a:rPr lang="en-US" noProof="0"/>
              <a:t>Third level</a:t>
            </a:r>
          </a:p>
        </p:txBody>
      </p:sp>
      <p:sp>
        <p:nvSpPr>
          <p:cNvPr id="16" name="Text Placeholder 15"/>
          <p:cNvSpPr>
            <a:spLocks noGrp="1"/>
          </p:cNvSpPr>
          <p:nvPr>
            <p:ph type="body" sz="quarter" idx="15"/>
          </p:nvPr>
        </p:nvSpPr>
        <p:spPr>
          <a:xfrm>
            <a:off x="488951" y="2772936"/>
            <a:ext cx="3535680" cy="960120"/>
          </a:xfrm>
        </p:spPr>
        <p:txBody>
          <a:bodyPr>
            <a:noAutofit/>
          </a:bodyPr>
          <a:lstStyle>
            <a:lvl1pPr marL="0" indent="0">
              <a:buNone/>
              <a:defRPr sz="1050" b="1">
                <a:solidFill>
                  <a:schemeClr val="accent2"/>
                </a:solidFill>
                <a:latin typeface="+mn-lt"/>
                <a:ea typeface="+mn-ea"/>
              </a:defRPr>
            </a:lvl1pPr>
            <a:lvl2pPr marL="0" indent="0">
              <a:spcBef>
                <a:spcPct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0" name="Text Placeholder 19"/>
          <p:cNvSpPr>
            <a:spLocks noGrp="1"/>
          </p:cNvSpPr>
          <p:nvPr>
            <p:ph type="body" sz="quarter" idx="17"/>
          </p:nvPr>
        </p:nvSpPr>
        <p:spPr>
          <a:xfrm>
            <a:off x="488951" y="5181915"/>
            <a:ext cx="3535680" cy="960120"/>
          </a:xfrm>
        </p:spPr>
        <p:txBody>
          <a:bodyPr>
            <a:noAutofit/>
          </a:bodyPr>
          <a:lstStyle>
            <a:lvl1pPr marL="0" indent="0">
              <a:buNone/>
              <a:defRPr sz="1050" b="1">
                <a:solidFill>
                  <a:schemeClr val="accent2"/>
                </a:solidFill>
                <a:latin typeface="+mn-lt"/>
                <a:ea typeface="+mn-ea"/>
              </a:defRPr>
            </a:lvl1pPr>
            <a:lvl2pPr marL="0" indent="0">
              <a:spcBef>
                <a:spcPct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6" name="Picture Placeholder 25"/>
          <p:cNvSpPr>
            <a:spLocks noGrp="1"/>
          </p:cNvSpPr>
          <p:nvPr>
            <p:ph type="pic" sz="quarter" idx="20"/>
          </p:nvPr>
        </p:nvSpPr>
        <p:spPr>
          <a:xfrm>
            <a:off x="4420871" y="1601788"/>
            <a:ext cx="1280160" cy="957262"/>
          </a:xfrm>
          <a:solidFill>
            <a:srgbClr val="A2A4A3"/>
          </a:solidFill>
        </p:spPr>
        <p:txBody>
          <a:bodyPr anchor="ctr" anchorCtr="1"/>
          <a:lstStyle>
            <a:lvl1pPr marL="0" indent="0" algn="ctr">
              <a:buNone/>
              <a:defRPr sz="1100">
                <a:solidFill>
                  <a:schemeClr val="bg2"/>
                </a:solidFill>
              </a:defRPr>
            </a:lvl1pPr>
          </a:lstStyle>
          <a:p>
            <a:r>
              <a:rPr lang="en-US" noProof="0"/>
              <a:t>Click icon to add picture</a:t>
            </a:r>
            <a:endParaRPr lang="en-GB" noProof="0"/>
          </a:p>
        </p:txBody>
      </p:sp>
      <p:sp>
        <p:nvSpPr>
          <p:cNvPr id="28" name="Picture Placeholder 27"/>
          <p:cNvSpPr>
            <a:spLocks noGrp="1"/>
          </p:cNvSpPr>
          <p:nvPr>
            <p:ph type="pic" sz="quarter" idx="21"/>
          </p:nvPr>
        </p:nvSpPr>
        <p:spPr>
          <a:xfrm>
            <a:off x="4420871" y="2804372"/>
            <a:ext cx="1280160" cy="960120"/>
          </a:xfrm>
          <a:solidFill>
            <a:srgbClr val="A2A4A3"/>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0" name="Picture Placeholder 29"/>
          <p:cNvSpPr>
            <a:spLocks noGrp="1"/>
          </p:cNvSpPr>
          <p:nvPr>
            <p:ph type="pic" sz="quarter" idx="22"/>
          </p:nvPr>
        </p:nvSpPr>
        <p:spPr>
          <a:xfrm>
            <a:off x="4420871" y="4009814"/>
            <a:ext cx="1280160" cy="960120"/>
          </a:xfrm>
          <a:solidFill>
            <a:srgbClr val="A2A4A3"/>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2" name="Picture Placeholder 31"/>
          <p:cNvSpPr>
            <a:spLocks noGrp="1"/>
          </p:cNvSpPr>
          <p:nvPr>
            <p:ph type="pic" sz="quarter" idx="23"/>
          </p:nvPr>
        </p:nvSpPr>
        <p:spPr>
          <a:xfrm>
            <a:off x="4418755" y="5215255"/>
            <a:ext cx="1280160" cy="960120"/>
          </a:xfrm>
          <a:solidFill>
            <a:srgbClr val="A2A4A3"/>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8" name="Text Placeholder 37"/>
          <p:cNvSpPr>
            <a:spLocks noGrp="1"/>
          </p:cNvSpPr>
          <p:nvPr>
            <p:ph type="body" sz="quarter" idx="26"/>
          </p:nvPr>
        </p:nvSpPr>
        <p:spPr>
          <a:xfrm>
            <a:off x="488951" y="3977425"/>
            <a:ext cx="3535680" cy="960120"/>
          </a:xfrm>
        </p:spPr>
        <p:txBody>
          <a:bodyPr>
            <a:noAutofit/>
          </a:bodyPr>
          <a:lstStyle>
            <a:lvl1pPr marL="0" indent="0">
              <a:buNone/>
              <a:defRPr sz="1050" b="1">
                <a:solidFill>
                  <a:schemeClr val="accent2"/>
                </a:solidFill>
                <a:latin typeface="+mn-lt"/>
                <a:ea typeface="+mn-ea"/>
              </a:defRPr>
            </a:lvl1pPr>
            <a:lvl2pPr marL="0" indent="0">
              <a:spcBef>
                <a:spcPct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200"/>
            </a:lvl4pPr>
            <a:lvl5pPr>
              <a:buNone/>
              <a:defRPr sz="1200"/>
            </a:lvl5pPr>
          </a:lstStyle>
          <a:p>
            <a:pPr lvl="0"/>
            <a:r>
              <a:rPr lang="en-US" noProof="0"/>
              <a:t>Edit Master text styles</a:t>
            </a:r>
          </a:p>
          <a:p>
            <a:pPr lvl="1"/>
            <a:r>
              <a:rPr lang="en-US" noProof="0"/>
              <a:t>Second level</a:t>
            </a:r>
          </a:p>
          <a:p>
            <a:pPr lvl="2"/>
            <a:r>
              <a:rPr lang="en-US" noProof="0"/>
              <a:t>Third level</a:t>
            </a:r>
          </a:p>
        </p:txBody>
      </p:sp>
      <p:sp>
        <p:nvSpPr>
          <p:cNvPr id="3" name="Title 2"/>
          <p:cNvSpPr>
            <a:spLocks noGrp="1"/>
          </p:cNvSpPr>
          <p:nvPr>
            <p:ph type="title" hasCustomPrompt="1"/>
          </p:nvPr>
        </p:nvSpPr>
        <p:spPr>
          <a:xfrm>
            <a:off x="488950" y="365760"/>
            <a:ext cx="5386916" cy="396000"/>
          </a:xfrm>
        </p:spPr>
        <p:txBody>
          <a:bodyPr/>
          <a:lstStyle>
            <a:lvl1pPr>
              <a:defRPr sz="2400" b="1">
                <a:solidFill>
                  <a:schemeClr val="tx2"/>
                </a:solidFill>
                <a:latin typeface="+mj-lt"/>
                <a:ea typeface="+mj-ea"/>
              </a:defRPr>
            </a:lvl1pPr>
          </a:lstStyle>
          <a:p>
            <a:r>
              <a:rPr lang="en-GB" noProof="0"/>
              <a:t>Click to edit Chinese title</a:t>
            </a:r>
          </a:p>
        </p:txBody>
      </p:sp>
      <p:sp>
        <p:nvSpPr>
          <p:cNvPr id="17" name="Text Placeholder 13"/>
          <p:cNvSpPr>
            <a:spLocks noGrp="1"/>
          </p:cNvSpPr>
          <p:nvPr>
            <p:ph type="body" sz="quarter" idx="27"/>
          </p:nvPr>
        </p:nvSpPr>
        <p:spPr>
          <a:xfrm>
            <a:off x="6316133" y="1568447"/>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Edit Master text styles</a:t>
            </a:r>
          </a:p>
          <a:p>
            <a:pPr lvl="1"/>
            <a:r>
              <a:rPr lang="en-US" noProof="0"/>
              <a:t>Second level</a:t>
            </a:r>
          </a:p>
          <a:p>
            <a:pPr lvl="2"/>
            <a:r>
              <a:rPr lang="en-US" noProof="0"/>
              <a:t>Third level</a:t>
            </a:r>
          </a:p>
        </p:txBody>
      </p:sp>
      <p:sp>
        <p:nvSpPr>
          <p:cNvPr id="19" name="Text Placeholder 15"/>
          <p:cNvSpPr>
            <a:spLocks noGrp="1"/>
          </p:cNvSpPr>
          <p:nvPr>
            <p:ph type="body" sz="quarter" idx="28"/>
          </p:nvPr>
        </p:nvSpPr>
        <p:spPr>
          <a:xfrm>
            <a:off x="6316133" y="2772936"/>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1" name="Text Placeholder 19"/>
          <p:cNvSpPr>
            <a:spLocks noGrp="1"/>
          </p:cNvSpPr>
          <p:nvPr>
            <p:ph type="body" sz="quarter" idx="29"/>
          </p:nvPr>
        </p:nvSpPr>
        <p:spPr>
          <a:xfrm>
            <a:off x="6316133" y="5181915"/>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Edit Master text styles</a:t>
            </a:r>
          </a:p>
          <a:p>
            <a:pPr lvl="1"/>
            <a:r>
              <a:rPr lang="en-US" noProof="0"/>
              <a:t>Second level</a:t>
            </a:r>
          </a:p>
          <a:p>
            <a:pPr lvl="2"/>
            <a:r>
              <a:rPr lang="en-US" noProof="0"/>
              <a:t>Third level</a:t>
            </a:r>
          </a:p>
        </p:txBody>
      </p:sp>
      <p:sp>
        <p:nvSpPr>
          <p:cNvPr id="23" name="Text Placeholder 37"/>
          <p:cNvSpPr>
            <a:spLocks noGrp="1"/>
          </p:cNvSpPr>
          <p:nvPr>
            <p:ph type="body" sz="quarter" idx="30"/>
          </p:nvPr>
        </p:nvSpPr>
        <p:spPr>
          <a:xfrm>
            <a:off x="6316133" y="3977425"/>
            <a:ext cx="353568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a:t>Edit Master text styles</a:t>
            </a:r>
          </a:p>
          <a:p>
            <a:pPr lvl="1"/>
            <a:r>
              <a:rPr lang="en-US" noProof="0"/>
              <a:t>Second level</a:t>
            </a:r>
          </a:p>
          <a:p>
            <a:pPr lvl="2"/>
            <a:r>
              <a:rPr lang="en-US" noProof="0"/>
              <a:t>Third level</a:t>
            </a:r>
          </a:p>
        </p:txBody>
      </p:sp>
      <p:sp>
        <p:nvSpPr>
          <p:cNvPr id="7" name="Text Placeholder 6"/>
          <p:cNvSpPr>
            <a:spLocks noGrp="1"/>
          </p:cNvSpPr>
          <p:nvPr>
            <p:ph type="body" sz="quarter" idx="32" hasCustomPrompt="1"/>
          </p:nvPr>
        </p:nvSpPr>
        <p:spPr>
          <a:xfrm>
            <a:off x="6316133" y="367200"/>
            <a:ext cx="5384800" cy="396000"/>
          </a:xfrm>
        </p:spPr>
        <p:txBody>
          <a:bodyPr/>
          <a:lstStyle>
            <a:lvl1pPr marL="0" indent="0" algn="l" defTabSz="457200" rtl="0" eaLnBrk="1" latinLnBrk="0" hangingPunct="1">
              <a:spcBef>
                <a:spcPct val="0"/>
              </a:spcBef>
              <a:buNone/>
              <a:defRPr lang="en-GB" sz="2400" b="1" kern="1200">
                <a:solidFill>
                  <a:schemeClr val="tx2"/>
                </a:solidFill>
                <a:latin typeface="+mj-lt"/>
                <a:ea typeface="+mj-ea"/>
                <a:cs typeface="Arial" pitchFamily="34" charset="0"/>
              </a:defRPr>
            </a:lvl1pPr>
          </a:lstStyle>
          <a:p>
            <a:pPr lvl="0"/>
            <a:r>
              <a:rPr lang="en-GB" noProof="0"/>
              <a:t>Click to edit Western title</a:t>
            </a:r>
          </a:p>
        </p:txBody>
      </p:sp>
      <p:sp>
        <p:nvSpPr>
          <p:cNvPr id="2" name="Date Placeholder 1"/>
          <p:cNvSpPr>
            <a:spLocks noGrp="1"/>
          </p:cNvSpPr>
          <p:nvPr>
            <p:ph type="dt" sz="half" idx="33"/>
          </p:nvPr>
        </p:nvSpPr>
        <p:spPr/>
        <p:txBody>
          <a:bodyPr/>
          <a:lstStyle/>
          <a:p>
            <a:fld id="{800B4434-DF10-4D01-BE1A-2E708608E81A}" type="datetime1">
              <a:rPr lang="en-GB" noProof="0" smtClean="0"/>
              <a:t>27/11/2019</a:t>
            </a:fld>
            <a:endParaRPr lang="en-GB" noProof="0"/>
          </a:p>
        </p:txBody>
      </p:sp>
      <p:sp>
        <p:nvSpPr>
          <p:cNvPr id="4" name="Footer Placeholder 3"/>
          <p:cNvSpPr>
            <a:spLocks noGrp="1"/>
          </p:cNvSpPr>
          <p:nvPr>
            <p:ph type="ftr" sz="quarter" idx="34"/>
          </p:nvPr>
        </p:nvSpPr>
        <p:spPr/>
        <p:txBody>
          <a:bodyPr/>
          <a:lstStyle/>
          <a:p>
            <a:r>
              <a:rPr lang="en-GB" noProof="0"/>
              <a:t>Footer or alternate date</a:t>
            </a:r>
          </a:p>
        </p:txBody>
      </p:sp>
      <p:sp>
        <p:nvSpPr>
          <p:cNvPr id="5" name="Slide Number Placeholder 4"/>
          <p:cNvSpPr>
            <a:spLocks noGrp="1"/>
          </p:cNvSpPr>
          <p:nvPr>
            <p:ph type="sldNum" sz="quarter" idx="35"/>
          </p:nvPr>
        </p:nvSpPr>
        <p:spPr/>
        <p:txBody>
          <a:bodyPr/>
          <a:lstStyle/>
          <a:p>
            <a:fld id="{D34DACC3-9742-4940-92E6-4CAB853A3218}" type="slidenum">
              <a:rPr lang="en-GB" noProof="0" smtClean="0"/>
              <a:t>‹N°›</a:t>
            </a:fld>
            <a:endParaRPr lang="en-GB" noProof="0"/>
          </a:p>
        </p:txBody>
      </p:sp>
    </p:spTree>
    <p:extLst>
      <p:ext uri="{BB962C8B-B14F-4D97-AF65-F5344CB8AC3E}">
        <p14:creationId xmlns:p14="http://schemas.microsoft.com/office/powerpoint/2010/main" val="154316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0F1A0-D6BB-4FE8-B25B-7A2A966AD3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0692AB53-1204-46A5-B8C1-81DA7557E2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ABD20AE-DB78-46F1-A67B-12BEA0EB8BF0}"/>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5" name="Espace réservé du pied de page 4">
            <a:extLst>
              <a:ext uri="{FF2B5EF4-FFF2-40B4-BE49-F238E27FC236}">
                <a16:creationId xmlns:a16="http://schemas.microsoft.com/office/drawing/2014/main" id="{7AE925FE-7064-4214-A7B2-487E3D71FD3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D654404-67C4-4765-9505-3A79C89CC538}"/>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30930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ingual Individual Bio">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4593591" y="1603375"/>
            <a:ext cx="1280160" cy="957262"/>
          </a:xfrm>
          <a:solidFill>
            <a:srgbClr val="A2A4A3"/>
          </a:solidFill>
        </p:spPr>
        <p:txBody>
          <a:bodyPr anchor="ctr" anchorCtr="1"/>
          <a:lstStyle>
            <a:lvl1pPr marL="0" indent="0" algn="ctr">
              <a:buNone/>
              <a:defRPr sz="1100">
                <a:solidFill>
                  <a:schemeClr val="bg2"/>
                </a:solidFill>
              </a:defRPr>
            </a:lvl1pPr>
          </a:lstStyle>
          <a:p>
            <a:r>
              <a:rPr lang="en-US" noProof="0"/>
              <a:t>Click icon to add picture</a:t>
            </a:r>
            <a:endParaRPr lang="en-GB" noProof="0"/>
          </a:p>
        </p:txBody>
      </p:sp>
      <p:sp>
        <p:nvSpPr>
          <p:cNvPr id="3" name="Title 2"/>
          <p:cNvSpPr>
            <a:spLocks noGrp="1"/>
          </p:cNvSpPr>
          <p:nvPr>
            <p:ph type="title" hasCustomPrompt="1"/>
          </p:nvPr>
        </p:nvSpPr>
        <p:spPr>
          <a:xfrm>
            <a:off x="488952" y="367200"/>
            <a:ext cx="5384800" cy="396000"/>
          </a:xfrm>
        </p:spPr>
        <p:txBody>
          <a:bodyPr/>
          <a:lstStyle>
            <a:lvl1pPr>
              <a:defRPr sz="2400">
                <a:solidFill>
                  <a:schemeClr val="tx2"/>
                </a:solidFill>
                <a:latin typeface="+mj-lt"/>
              </a:defRPr>
            </a:lvl1pPr>
          </a:lstStyle>
          <a:p>
            <a:r>
              <a:rPr lang="en-GB" noProof="0"/>
              <a:t>Click to edit Chinese title</a:t>
            </a:r>
          </a:p>
        </p:txBody>
      </p:sp>
      <p:sp>
        <p:nvSpPr>
          <p:cNvPr id="5" name="Date Placeholder 4"/>
          <p:cNvSpPr>
            <a:spLocks noGrp="1"/>
          </p:cNvSpPr>
          <p:nvPr>
            <p:ph type="dt" sz="half" idx="26"/>
          </p:nvPr>
        </p:nvSpPr>
        <p:spPr/>
        <p:txBody>
          <a:bodyPr/>
          <a:lstStyle/>
          <a:p>
            <a:fld id="{7D90EB88-3B58-4154-9E76-62E0BEDEAC07}" type="datetime1">
              <a:rPr lang="en-GB" noProof="0" smtClean="0"/>
              <a:t>27/11/2019</a:t>
            </a:fld>
            <a:endParaRPr lang="en-GB" noProof="0"/>
          </a:p>
        </p:txBody>
      </p:sp>
      <p:sp>
        <p:nvSpPr>
          <p:cNvPr id="7" name="Footer Placeholder 6"/>
          <p:cNvSpPr>
            <a:spLocks noGrp="1"/>
          </p:cNvSpPr>
          <p:nvPr>
            <p:ph type="ftr" sz="quarter" idx="27"/>
          </p:nvPr>
        </p:nvSpPr>
        <p:spPr/>
        <p:txBody>
          <a:bodyPr/>
          <a:lstStyle/>
          <a:p>
            <a:r>
              <a:rPr lang="en-GB" noProof="0"/>
              <a:t>Footer or alternate date</a:t>
            </a:r>
          </a:p>
        </p:txBody>
      </p:sp>
      <p:sp>
        <p:nvSpPr>
          <p:cNvPr id="8" name="Slide Number Placeholder 7"/>
          <p:cNvSpPr>
            <a:spLocks noGrp="1"/>
          </p:cNvSpPr>
          <p:nvPr>
            <p:ph type="sldNum" sz="quarter" idx="28"/>
          </p:nvPr>
        </p:nvSpPr>
        <p:spPr/>
        <p:txBody>
          <a:bodyPr/>
          <a:lstStyle/>
          <a:p>
            <a:fld id="{D34DACC3-9742-4940-92E6-4CAB853A3218}" type="slidenum">
              <a:rPr lang="en-GB" noProof="0" smtClean="0"/>
              <a:t>‹N°›</a:t>
            </a:fld>
            <a:endParaRPr lang="en-GB" noProof="0"/>
          </a:p>
        </p:txBody>
      </p:sp>
      <p:sp>
        <p:nvSpPr>
          <p:cNvPr id="13" name="Text Placeholder 13"/>
          <p:cNvSpPr>
            <a:spLocks noGrp="1"/>
          </p:cNvSpPr>
          <p:nvPr>
            <p:ph type="body" sz="quarter" idx="14"/>
          </p:nvPr>
        </p:nvSpPr>
        <p:spPr>
          <a:xfrm>
            <a:off x="488950" y="1568454"/>
            <a:ext cx="3888015"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Edit Master text styles</a:t>
            </a:r>
          </a:p>
          <a:p>
            <a:pPr lvl="1"/>
            <a:r>
              <a:rPr lang="en-US" noProof="0"/>
              <a:t>Second level</a:t>
            </a:r>
          </a:p>
          <a:p>
            <a:pPr lvl="2"/>
            <a:r>
              <a:rPr lang="en-US" noProof="0"/>
              <a:t>Third level</a:t>
            </a:r>
          </a:p>
        </p:txBody>
      </p:sp>
      <p:sp>
        <p:nvSpPr>
          <p:cNvPr id="15" name="Text Placeholder 20"/>
          <p:cNvSpPr>
            <a:spLocks noGrp="1"/>
          </p:cNvSpPr>
          <p:nvPr>
            <p:ph type="body" sz="quarter" idx="21"/>
          </p:nvPr>
        </p:nvSpPr>
        <p:spPr>
          <a:xfrm>
            <a:off x="488950" y="2791375"/>
            <a:ext cx="4104641"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0" name="Text Placeholder 13"/>
          <p:cNvSpPr>
            <a:spLocks noGrp="1"/>
          </p:cNvSpPr>
          <p:nvPr>
            <p:ph type="body" sz="quarter" idx="29"/>
          </p:nvPr>
        </p:nvSpPr>
        <p:spPr>
          <a:xfrm>
            <a:off x="6314018" y="1568454"/>
            <a:ext cx="3888015"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Edit Master text styles</a:t>
            </a:r>
          </a:p>
          <a:p>
            <a:pPr lvl="1"/>
            <a:r>
              <a:rPr lang="en-US" noProof="0"/>
              <a:t>Second level</a:t>
            </a:r>
          </a:p>
          <a:p>
            <a:pPr lvl="2"/>
            <a:r>
              <a:rPr lang="en-US" noProof="0"/>
              <a:t>Third level</a:t>
            </a:r>
          </a:p>
        </p:txBody>
      </p:sp>
      <p:sp>
        <p:nvSpPr>
          <p:cNvPr id="22" name="Text Placeholder 20"/>
          <p:cNvSpPr>
            <a:spLocks noGrp="1"/>
          </p:cNvSpPr>
          <p:nvPr>
            <p:ph type="body" sz="quarter" idx="30"/>
          </p:nvPr>
        </p:nvSpPr>
        <p:spPr>
          <a:xfrm>
            <a:off x="6314018" y="2791375"/>
            <a:ext cx="5386916"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Text Placeholder 3"/>
          <p:cNvSpPr>
            <a:spLocks noGrp="1"/>
          </p:cNvSpPr>
          <p:nvPr>
            <p:ph type="body" sz="quarter" idx="31" hasCustomPrompt="1"/>
          </p:nvPr>
        </p:nvSpPr>
        <p:spPr>
          <a:xfrm>
            <a:off x="6316133" y="367200"/>
            <a:ext cx="5384800" cy="396000"/>
          </a:xfrm>
        </p:spPr>
        <p:txBody>
          <a:bodyPr/>
          <a:lstStyle>
            <a:lvl1pPr marL="0" indent="0">
              <a:spcBef>
                <a:spcPct val="0"/>
              </a:spcBef>
              <a:buNone/>
              <a:defRPr sz="2400" b="1" baseline="0">
                <a:solidFill>
                  <a:schemeClr val="tx2"/>
                </a:solidFill>
              </a:defRPr>
            </a:lvl1pPr>
          </a:lstStyle>
          <a:p>
            <a:pPr lvl="0"/>
            <a:r>
              <a:rPr lang="en-GB" noProof="0"/>
              <a:t>Click to edit Western title</a:t>
            </a:r>
          </a:p>
        </p:txBody>
      </p:sp>
    </p:spTree>
    <p:extLst>
      <p:ext uri="{BB962C8B-B14F-4D97-AF65-F5344CB8AC3E}">
        <p14:creationId xmlns:p14="http://schemas.microsoft.com/office/powerpoint/2010/main" val="2615301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ingual Thank you">
    <p:spTree>
      <p:nvGrpSpPr>
        <p:cNvPr id="1" name=""/>
        <p:cNvGrpSpPr/>
        <p:nvPr/>
      </p:nvGrpSpPr>
      <p:grpSpPr>
        <a:xfrm>
          <a:off x="0" y="0"/>
          <a:ext cx="0" cy="0"/>
          <a:chOff x="0" y="0"/>
          <a:chExt cx="0" cy="0"/>
        </a:xfrm>
      </p:grpSpPr>
      <p:sp>
        <p:nvSpPr>
          <p:cNvPr id="36" name="Text Placeholder 35"/>
          <p:cNvSpPr>
            <a:spLocks noGrp="1"/>
          </p:cNvSpPr>
          <p:nvPr>
            <p:ph type="body" sz="quarter" idx="22"/>
          </p:nvPr>
        </p:nvSpPr>
        <p:spPr>
          <a:xfrm>
            <a:off x="5628930" y="495526"/>
            <a:ext cx="3567987" cy="596675"/>
          </a:xfrm>
        </p:spPr>
        <p:txBody>
          <a:bodyPr/>
          <a:lstStyle>
            <a:lvl1pPr marL="0" indent="0" algn="l" defTabSz="457200" rtl="0" eaLnBrk="1" latinLnBrk="0" hangingPunct="1">
              <a:spcBef>
                <a:spcPct val="0"/>
              </a:spcBef>
              <a:buNone/>
              <a:defRPr lang="en-US" sz="3200" b="0" kern="1200" smtClean="0">
                <a:solidFill>
                  <a:schemeClr val="tx2"/>
                </a:solidFill>
                <a:latin typeface="+mj-lt"/>
                <a:ea typeface="+mj-ea"/>
                <a:cs typeface="Arial" pitchFamily="34" charset="0"/>
              </a:defRPr>
            </a:lvl1pPr>
            <a:lvl2pPr marL="182160" indent="0" algn="l" defTabSz="457200" rtl="0" eaLnBrk="1" latinLnBrk="0" hangingPunct="1">
              <a:spcBef>
                <a:spcPct val="0"/>
              </a:spcBef>
              <a:buNone/>
              <a:defRPr lang="en-US" sz="3200" b="0" kern="1200" smtClean="0">
                <a:solidFill>
                  <a:schemeClr val="tx2"/>
                </a:solidFill>
                <a:latin typeface="+mj-lt"/>
                <a:ea typeface="+mj-ea"/>
                <a:cs typeface="Arial" pitchFamily="34" charset="0"/>
              </a:defRPr>
            </a:lvl2pPr>
            <a:lvl3pPr>
              <a:defRPr/>
            </a:lvl3pPr>
            <a:lvl4pPr>
              <a:defRPr/>
            </a:lvl4pPr>
            <a:lvl5pPr>
              <a:defRPr/>
            </a:lvl5pPr>
          </a:lstStyle>
          <a:p>
            <a:pPr lvl="0"/>
            <a:r>
              <a:rPr lang="en-US" noProof="0"/>
              <a:t>Edit Master text styles</a:t>
            </a:r>
          </a:p>
        </p:txBody>
      </p:sp>
      <p:sp>
        <p:nvSpPr>
          <p:cNvPr id="22" name="Title 21"/>
          <p:cNvSpPr>
            <a:spLocks noGrp="1"/>
          </p:cNvSpPr>
          <p:nvPr>
            <p:ph type="title"/>
          </p:nvPr>
        </p:nvSpPr>
        <p:spPr>
          <a:xfrm>
            <a:off x="488952" y="495526"/>
            <a:ext cx="4572000" cy="492443"/>
          </a:xfrm>
        </p:spPr>
        <p:txBody>
          <a:bodyPr/>
          <a:lstStyle>
            <a:lvl1pPr>
              <a:defRPr lang="en-GB" sz="3200" b="0" kern="1200">
                <a:solidFill>
                  <a:schemeClr val="tx2"/>
                </a:solidFill>
                <a:latin typeface="+mj-lt"/>
                <a:ea typeface="+mj-ea"/>
                <a:cs typeface="Arial" pitchFamily="34" charset="0"/>
              </a:defRPr>
            </a:lvl1pPr>
          </a:lstStyle>
          <a:p>
            <a:r>
              <a:rPr lang="en-US" noProof="0"/>
              <a:t>Click to edit Master title style</a:t>
            </a:r>
            <a:endParaRPr lang="en-GB" noProof="0"/>
          </a:p>
        </p:txBody>
      </p:sp>
      <p:cxnSp>
        <p:nvCxnSpPr>
          <p:cNvPr id="11" name="Straight Connector 10"/>
          <p:cNvCxnSpPr/>
          <p:nvPr/>
        </p:nvCxnSpPr>
        <p:spPr>
          <a:xfrm>
            <a:off x="488951" y="3515630"/>
            <a:ext cx="112119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rcRect/>
          <a:stretch>
            <a:fillRect/>
          </a:stretch>
        </p:blipFill>
        <p:spPr>
          <a:xfrm>
            <a:off x="9375934" y="558000"/>
            <a:ext cx="2324999" cy="334800"/>
          </a:xfrm>
          <a:prstGeom prst="rect">
            <a:avLst/>
          </a:prstGeom>
        </p:spPr>
      </p:pic>
      <p:sp>
        <p:nvSpPr>
          <p:cNvPr id="2" name="Date Placeholder 1"/>
          <p:cNvSpPr>
            <a:spLocks noGrp="1"/>
          </p:cNvSpPr>
          <p:nvPr>
            <p:ph type="dt" sz="half" idx="13"/>
          </p:nvPr>
        </p:nvSpPr>
        <p:spPr/>
        <p:txBody>
          <a:bodyPr/>
          <a:lstStyle>
            <a:lvl1pPr>
              <a:defRPr>
                <a:solidFill>
                  <a:schemeClr val="bg1"/>
                </a:solidFill>
              </a:defRPr>
            </a:lvl1pPr>
          </a:lstStyle>
          <a:p>
            <a:fld id="{81D10C12-ADD1-493A-864D-3AD32FAD2183}" type="datetime1">
              <a:rPr lang="en-GB" noProof="0" smtClean="0"/>
              <a:t>27/11/2019</a:t>
            </a:fld>
            <a:endParaRPr lang="en-GB" noProof="0"/>
          </a:p>
        </p:txBody>
      </p:sp>
      <p:sp>
        <p:nvSpPr>
          <p:cNvPr id="4" name="Footer Placeholder 3"/>
          <p:cNvSpPr>
            <a:spLocks noGrp="1"/>
          </p:cNvSpPr>
          <p:nvPr>
            <p:ph type="ftr" sz="quarter" idx="14"/>
          </p:nvPr>
        </p:nvSpPr>
        <p:spPr/>
        <p:txBody>
          <a:bodyPr/>
          <a:lstStyle>
            <a:lvl1pPr>
              <a:defRPr>
                <a:solidFill>
                  <a:schemeClr val="bg1"/>
                </a:solidFill>
              </a:defRPr>
            </a:lvl1pPr>
          </a:lstStyle>
          <a:p>
            <a:r>
              <a:rPr lang="en-GB" noProof="0"/>
              <a:t>Footer or alternate date</a:t>
            </a:r>
          </a:p>
        </p:txBody>
      </p:sp>
      <p:sp>
        <p:nvSpPr>
          <p:cNvPr id="5" name="Slide Number Placeholder 4"/>
          <p:cNvSpPr>
            <a:spLocks noGrp="1"/>
          </p:cNvSpPr>
          <p:nvPr>
            <p:ph type="sldNum" sz="quarter" idx="15"/>
          </p:nvPr>
        </p:nvSpPr>
        <p:spPr/>
        <p:txBody>
          <a:bodyPr/>
          <a:lstStyle>
            <a:lvl1pPr>
              <a:defRPr>
                <a:solidFill>
                  <a:schemeClr val="bg1"/>
                </a:solidFill>
              </a:defRPr>
            </a:lvl1pPr>
          </a:lstStyle>
          <a:p>
            <a:fld id="{D34DACC3-9742-4940-92E6-4CAB853A3218}" type="slidenum">
              <a:rPr lang="en-GB" noProof="0" smtClean="0"/>
              <a:t>‹N°›</a:t>
            </a:fld>
            <a:endParaRPr lang="en-GB" noProof="0"/>
          </a:p>
        </p:txBody>
      </p:sp>
      <p:sp>
        <p:nvSpPr>
          <p:cNvPr id="28" name="Text Placeholder 2"/>
          <p:cNvSpPr>
            <a:spLocks noGrp="1"/>
          </p:cNvSpPr>
          <p:nvPr>
            <p:ph type="body" sz="quarter" idx="16" hasCustomPrompt="1"/>
          </p:nvPr>
        </p:nvSpPr>
        <p:spPr>
          <a:xfrm>
            <a:off x="488950" y="1603376"/>
            <a:ext cx="4572001" cy="1686067"/>
          </a:xfrm>
        </p:spPr>
        <p:txBody>
          <a:bodyPr lIns="144000"/>
          <a:lstStyle>
            <a:lvl1pPr marL="0" indent="0" algn="l" defTabSz="457200" rtl="0" eaLnBrk="1" latinLnBrk="0" hangingPunct="1">
              <a:lnSpc>
                <a:spcPts val="2000"/>
              </a:lnSpc>
              <a:spcBef>
                <a:spcPct val="0"/>
              </a:spcBef>
              <a:spcAft>
                <a:spcPts val="300"/>
              </a:spcAft>
              <a:buClr>
                <a:schemeClr val="accent1"/>
              </a:buClr>
              <a:buFont typeface="Arial"/>
              <a:buNone/>
              <a:defRPr lang="en-US" sz="1800" kern="1200" smtClean="0">
                <a:solidFill>
                  <a:srgbClr val="565A5C"/>
                </a:solidFill>
                <a:effectLst/>
                <a:latin typeface="+mn-lt"/>
                <a:ea typeface="Arial"/>
                <a:cs typeface="Arial"/>
              </a:defRPr>
            </a:lvl1pPr>
            <a:lvl2pPr>
              <a:spcBef>
                <a:spcPct val="0"/>
              </a:spcBef>
              <a:defRPr>
                <a:latin typeface="+mn-lt"/>
              </a:defRPr>
            </a:lvl2pPr>
            <a:lvl3pPr>
              <a:defRPr>
                <a:latin typeface="+mn-lt"/>
              </a:defRPr>
            </a:lvl3pPr>
            <a:lvl4pPr>
              <a:defRPr>
                <a:latin typeface="+mn-lt"/>
              </a:defRPr>
            </a:lvl4pPr>
            <a:lvl5pPr>
              <a:defRPr>
                <a:latin typeface="+mn-lt"/>
              </a:defRPr>
            </a:lvl5pPr>
          </a:lstStyle>
          <a:p>
            <a:pPr lvl="0"/>
            <a:r>
              <a:rPr lang="en-GB" noProof="0"/>
              <a:t>Office name and address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4"/>
          <p:cNvSpPr>
            <a:spLocks noGrp="1"/>
          </p:cNvSpPr>
          <p:nvPr>
            <p:ph type="body" sz="quarter" idx="17"/>
          </p:nvPr>
        </p:nvSpPr>
        <p:spPr>
          <a:xfrm>
            <a:off x="488952" y="3682800"/>
            <a:ext cx="4665600" cy="2228400"/>
          </a:xfrm>
        </p:spPr>
        <p:txBody>
          <a:bodyPr anchor="t" anchorCtr="0"/>
          <a:lstStyle>
            <a:lvl1pPr marL="0" indent="0">
              <a:spcBef>
                <a:spcPct val="0"/>
              </a:spcBef>
              <a:buNone/>
              <a:defRPr sz="1200">
                <a:solidFill>
                  <a:schemeClr val="tx2"/>
                </a:solidFill>
              </a:defRPr>
            </a:lvl1pPr>
            <a:lvl2pPr marL="183600">
              <a:spcBef>
                <a:spcPct val="0"/>
              </a:spcBef>
              <a:defRPr sz="1200">
                <a:solidFill>
                  <a:schemeClr val="tx2"/>
                </a:solidFill>
              </a:defRPr>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32" name="Text Placeholder 2"/>
          <p:cNvSpPr>
            <a:spLocks noGrp="1"/>
          </p:cNvSpPr>
          <p:nvPr>
            <p:ph type="body" sz="quarter" idx="19"/>
          </p:nvPr>
        </p:nvSpPr>
        <p:spPr>
          <a:xfrm>
            <a:off x="5628931" y="6058773"/>
            <a:ext cx="6072000" cy="442040"/>
          </a:xfrm>
        </p:spPr>
        <p:txBody>
          <a:bodyPr anchor="b" anchorCtr="0"/>
          <a:lstStyle>
            <a:lvl1pPr marL="0" indent="0" algn="l" defTabSz="457200" rtl="0" eaLnBrk="1" latinLnBrk="0" hangingPunct="1">
              <a:lnSpc>
                <a:spcPts val="700"/>
              </a:lnSpc>
              <a:spcBef>
                <a:spcPct val="0"/>
              </a:spcBef>
              <a:spcAft>
                <a:spcPct val="0"/>
              </a:spcAft>
              <a:buClr>
                <a:schemeClr val="accent1"/>
              </a:buClr>
              <a:buFont typeface="Arial"/>
              <a:buNone/>
              <a:defRPr lang="en-US" sz="650" kern="1200" smtClean="0">
                <a:solidFill>
                  <a:srgbClr val="565A5C"/>
                </a:solidFill>
                <a:effectLst/>
                <a:latin typeface="+mn-lt"/>
                <a:ea typeface="Arial"/>
                <a:cs typeface="Arial"/>
              </a:defRPr>
            </a:lvl1pPr>
            <a:lvl2pPr>
              <a:spcBef>
                <a:spcPct val="0"/>
              </a:spcBef>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p:txBody>
      </p:sp>
      <p:sp>
        <p:nvSpPr>
          <p:cNvPr id="33" name="Text Placeholder 4"/>
          <p:cNvSpPr>
            <a:spLocks noGrp="1"/>
          </p:cNvSpPr>
          <p:nvPr>
            <p:ph type="body" sz="quarter" idx="20"/>
          </p:nvPr>
        </p:nvSpPr>
        <p:spPr>
          <a:xfrm>
            <a:off x="5628933" y="3682800"/>
            <a:ext cx="6072000" cy="2228400"/>
          </a:xfrm>
        </p:spPr>
        <p:txBody>
          <a:bodyPr anchor="t" anchorCtr="0"/>
          <a:lstStyle>
            <a:lvl1pPr marL="0" indent="0">
              <a:spcBef>
                <a:spcPct val="0"/>
              </a:spcBef>
              <a:buNone/>
              <a:defRPr sz="1200">
                <a:solidFill>
                  <a:schemeClr val="tx2"/>
                </a:solidFill>
              </a:defRPr>
            </a:lvl1pPr>
            <a:lvl2pPr marL="183600">
              <a:spcBef>
                <a:spcPct val="0"/>
              </a:spcBef>
              <a:defRPr sz="1200">
                <a:solidFill>
                  <a:schemeClr val="tx2"/>
                </a:solidFill>
              </a:defRPr>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34" name="Text Placeholder 6"/>
          <p:cNvSpPr>
            <a:spLocks noGrp="1"/>
          </p:cNvSpPr>
          <p:nvPr>
            <p:ph type="body" sz="quarter" idx="21" hasCustomPrompt="1"/>
          </p:nvPr>
        </p:nvSpPr>
        <p:spPr>
          <a:xfrm>
            <a:off x="5630400" y="1601788"/>
            <a:ext cx="4574400" cy="1687512"/>
          </a:xfrm>
        </p:spPr>
        <p:txBody>
          <a:bodyPr anchor="t" anchorCtr="0"/>
          <a:lstStyle>
            <a:lvl1pPr marL="0" indent="0">
              <a:lnSpc>
                <a:spcPts val="2000"/>
              </a:lnSpc>
              <a:spcBef>
                <a:spcPct val="0"/>
              </a:spcBef>
              <a:spcAft>
                <a:spcPts val="300"/>
              </a:spcAft>
              <a:buNone/>
              <a:defRPr sz="1800"/>
            </a:lvl1pPr>
          </a:lstStyle>
          <a:p>
            <a:pPr lvl="0"/>
            <a:r>
              <a:rPr lang="en-GB" noProof="0"/>
              <a:t>Office name and address</a:t>
            </a:r>
          </a:p>
          <a:p>
            <a:pPr lvl="1"/>
            <a:r>
              <a:rPr lang="en-GB" noProof="0"/>
              <a:t>Second level</a:t>
            </a:r>
          </a:p>
        </p:txBody>
      </p:sp>
      <p:sp>
        <p:nvSpPr>
          <p:cNvPr id="8" name="Text Placeholder 7"/>
          <p:cNvSpPr>
            <a:spLocks noGrp="1"/>
          </p:cNvSpPr>
          <p:nvPr>
            <p:ph type="body" sz="quarter" idx="23"/>
          </p:nvPr>
        </p:nvSpPr>
        <p:spPr>
          <a:xfrm>
            <a:off x="488951" y="6059489"/>
            <a:ext cx="4665133" cy="441325"/>
          </a:xfrm>
        </p:spPr>
        <p:txBody>
          <a:bodyPr anchor="b" anchorCtr="0"/>
          <a:lstStyle>
            <a:lvl1pPr marL="0" indent="0">
              <a:lnSpc>
                <a:spcPts val="800"/>
              </a:lnSpc>
              <a:spcBef>
                <a:spcPct val="0"/>
              </a:spcBef>
              <a:buNone/>
              <a:defRPr sz="700"/>
            </a:lvl1pPr>
            <a:lvl2pPr marL="182160" indent="0">
              <a:lnSpc>
                <a:spcPts val="700"/>
              </a:lnSpc>
              <a:buNone/>
              <a:defRPr sz="650"/>
            </a:lvl2pPr>
            <a:lvl3pPr marL="367920" indent="0">
              <a:lnSpc>
                <a:spcPts val="700"/>
              </a:lnSpc>
              <a:buNone/>
              <a:defRPr sz="650"/>
            </a:lvl3pPr>
            <a:lvl4pPr marL="551520" indent="0">
              <a:lnSpc>
                <a:spcPts val="700"/>
              </a:lnSpc>
              <a:buNone/>
              <a:defRPr sz="650"/>
            </a:lvl4pPr>
            <a:lvl5pPr marL="735120" indent="0">
              <a:lnSpc>
                <a:spcPts val="700"/>
              </a:lnSpc>
              <a:buNone/>
              <a:defRPr sz="650"/>
            </a:lvl5pPr>
          </a:lstStyle>
          <a:p>
            <a:pPr lvl="0"/>
            <a:r>
              <a:rPr lang="en-US"/>
              <a:t>Edit Master text styles</a:t>
            </a:r>
          </a:p>
        </p:txBody>
      </p:sp>
    </p:spTree>
    <p:extLst>
      <p:ext uri="{BB962C8B-B14F-4D97-AF65-F5344CB8AC3E}">
        <p14:creationId xmlns:p14="http://schemas.microsoft.com/office/powerpoint/2010/main" val="2879780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38DC-B878-4361-874B-2C4B2AEB62E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1B152549-5A57-4C2C-9065-77602B05804C}"/>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220E798D-47DE-4784-B1C1-C82F15656906}"/>
              </a:ext>
            </a:extLst>
          </p:cNvPr>
          <p:cNvSpPr txBox="1">
            <a:spLocks noGrp="1"/>
          </p:cNvSpPr>
          <p:nvPr>
            <p:ph type="dt" sz="half" idx="7"/>
          </p:nvPr>
        </p:nvSpPr>
        <p:spPr/>
        <p:txBody>
          <a:bodyPr/>
          <a:lstStyle>
            <a:lvl1pPr>
              <a:defRPr/>
            </a:lvl1pPr>
          </a:lstStyle>
          <a:p>
            <a:pPr lvl="0"/>
            <a:fld id="{DD44FE05-9677-4ACC-85A6-DFE33A5C02DB}" type="datetime1">
              <a:rPr lang="en-GB"/>
              <a:pPr lvl="0"/>
              <a:t>27/11/2019</a:t>
            </a:fld>
            <a:endParaRPr lang="en-GB"/>
          </a:p>
        </p:txBody>
      </p:sp>
      <p:sp>
        <p:nvSpPr>
          <p:cNvPr id="5" name="Footer Placeholder 4">
            <a:extLst>
              <a:ext uri="{FF2B5EF4-FFF2-40B4-BE49-F238E27FC236}">
                <a16:creationId xmlns:a16="http://schemas.microsoft.com/office/drawing/2014/main" id="{A759C6BC-7592-4AA1-8380-FF4C5D41731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D28CCF5-16E7-47EC-9A8D-167A5E99CF83}"/>
              </a:ext>
            </a:extLst>
          </p:cNvPr>
          <p:cNvSpPr txBox="1">
            <a:spLocks noGrp="1"/>
          </p:cNvSpPr>
          <p:nvPr>
            <p:ph type="sldNum" sz="quarter" idx="8"/>
          </p:nvPr>
        </p:nvSpPr>
        <p:spPr/>
        <p:txBody>
          <a:bodyPr/>
          <a:lstStyle>
            <a:lvl1pPr>
              <a:defRPr/>
            </a:lvl1pPr>
          </a:lstStyle>
          <a:p>
            <a:pPr lvl="0"/>
            <a:fld id="{E559EDFD-2DEB-4E79-A9C9-DBE218E0C937}" type="slidenum">
              <a:t>‹N°›</a:t>
            </a:fld>
            <a:endParaRPr lang="en-GB"/>
          </a:p>
        </p:txBody>
      </p:sp>
    </p:spTree>
    <p:extLst>
      <p:ext uri="{BB962C8B-B14F-4D97-AF65-F5344CB8AC3E}">
        <p14:creationId xmlns:p14="http://schemas.microsoft.com/office/powerpoint/2010/main" val="199265939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8B18-059E-41DC-BBAA-89CCCA4B6D0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8F5D677-3213-4EC7-94FA-6189A46415E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CE8200-00FA-4BBB-AE10-D869F158B8F1}"/>
              </a:ext>
            </a:extLst>
          </p:cNvPr>
          <p:cNvSpPr txBox="1">
            <a:spLocks noGrp="1"/>
          </p:cNvSpPr>
          <p:nvPr>
            <p:ph type="dt" sz="half" idx="7"/>
          </p:nvPr>
        </p:nvSpPr>
        <p:spPr/>
        <p:txBody>
          <a:bodyPr/>
          <a:lstStyle>
            <a:lvl1pPr>
              <a:defRPr/>
            </a:lvl1pPr>
          </a:lstStyle>
          <a:p>
            <a:pPr lvl="0"/>
            <a:fld id="{AA3297F7-9401-4B5C-AD3B-E9F3FFD2DA70}" type="datetime1">
              <a:rPr lang="en-GB"/>
              <a:pPr lvl="0"/>
              <a:t>27/11/2019</a:t>
            </a:fld>
            <a:endParaRPr lang="en-GB"/>
          </a:p>
        </p:txBody>
      </p:sp>
      <p:sp>
        <p:nvSpPr>
          <p:cNvPr id="5" name="Footer Placeholder 4">
            <a:extLst>
              <a:ext uri="{FF2B5EF4-FFF2-40B4-BE49-F238E27FC236}">
                <a16:creationId xmlns:a16="http://schemas.microsoft.com/office/drawing/2014/main" id="{F2847A83-9EB7-44B5-8A90-E7D946E39C0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7FE8639-12C2-4669-A82A-7DCC1E723923}"/>
              </a:ext>
            </a:extLst>
          </p:cNvPr>
          <p:cNvSpPr txBox="1">
            <a:spLocks noGrp="1"/>
          </p:cNvSpPr>
          <p:nvPr>
            <p:ph type="sldNum" sz="quarter" idx="8"/>
          </p:nvPr>
        </p:nvSpPr>
        <p:spPr/>
        <p:txBody>
          <a:bodyPr/>
          <a:lstStyle>
            <a:lvl1pPr>
              <a:defRPr/>
            </a:lvl1pPr>
          </a:lstStyle>
          <a:p>
            <a:pPr lvl="0"/>
            <a:fld id="{603D8052-840E-4EF9-8D87-6AD386E0F3D8}" type="slidenum">
              <a:t>‹N°›</a:t>
            </a:fld>
            <a:endParaRPr lang="en-GB"/>
          </a:p>
        </p:txBody>
      </p:sp>
    </p:spTree>
    <p:extLst>
      <p:ext uri="{BB962C8B-B14F-4D97-AF65-F5344CB8AC3E}">
        <p14:creationId xmlns:p14="http://schemas.microsoft.com/office/powerpoint/2010/main" val="390383021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7C3C-A2CC-4BB3-857A-2B3273BC3E0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477495D-305C-4376-BEE9-8767C390FDE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302F459-AD97-4A7A-9F40-46298D250AC4}"/>
              </a:ext>
            </a:extLst>
          </p:cNvPr>
          <p:cNvSpPr txBox="1">
            <a:spLocks noGrp="1"/>
          </p:cNvSpPr>
          <p:nvPr>
            <p:ph type="dt" sz="half" idx="7"/>
          </p:nvPr>
        </p:nvSpPr>
        <p:spPr/>
        <p:txBody>
          <a:bodyPr/>
          <a:lstStyle>
            <a:lvl1pPr>
              <a:defRPr/>
            </a:lvl1pPr>
          </a:lstStyle>
          <a:p>
            <a:pPr lvl="0"/>
            <a:fld id="{91963303-45E7-4633-B17B-4BA34F84A5C7}" type="datetime1">
              <a:rPr lang="en-GB"/>
              <a:pPr lvl="0"/>
              <a:t>27/11/2019</a:t>
            </a:fld>
            <a:endParaRPr lang="en-GB"/>
          </a:p>
        </p:txBody>
      </p:sp>
      <p:sp>
        <p:nvSpPr>
          <p:cNvPr id="5" name="Footer Placeholder 4">
            <a:extLst>
              <a:ext uri="{FF2B5EF4-FFF2-40B4-BE49-F238E27FC236}">
                <a16:creationId xmlns:a16="http://schemas.microsoft.com/office/drawing/2014/main" id="{C868C6E4-697E-4FD1-94FA-B45B311C8F3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CEFD212-D5C9-449C-AA0E-2A684CDB7365}"/>
              </a:ext>
            </a:extLst>
          </p:cNvPr>
          <p:cNvSpPr txBox="1">
            <a:spLocks noGrp="1"/>
          </p:cNvSpPr>
          <p:nvPr>
            <p:ph type="sldNum" sz="quarter" idx="8"/>
          </p:nvPr>
        </p:nvSpPr>
        <p:spPr/>
        <p:txBody>
          <a:bodyPr/>
          <a:lstStyle>
            <a:lvl1pPr>
              <a:defRPr/>
            </a:lvl1pPr>
          </a:lstStyle>
          <a:p>
            <a:pPr lvl="0"/>
            <a:fld id="{1AF43648-236C-4E30-878A-2D6391F7597F}" type="slidenum">
              <a:t>‹N°›</a:t>
            </a:fld>
            <a:endParaRPr lang="en-GB"/>
          </a:p>
        </p:txBody>
      </p:sp>
    </p:spTree>
    <p:extLst>
      <p:ext uri="{BB962C8B-B14F-4D97-AF65-F5344CB8AC3E}">
        <p14:creationId xmlns:p14="http://schemas.microsoft.com/office/powerpoint/2010/main" val="818465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7B3E-EF88-45ED-A851-441434CCAE3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79EF372-E0AC-45D3-9080-9D65E951E77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71D0D6-1C76-44C2-8359-956C47C1010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B31203-E3A8-4D4C-B386-9937CCAA1F5D}"/>
              </a:ext>
            </a:extLst>
          </p:cNvPr>
          <p:cNvSpPr txBox="1">
            <a:spLocks noGrp="1"/>
          </p:cNvSpPr>
          <p:nvPr>
            <p:ph type="dt" sz="half" idx="7"/>
          </p:nvPr>
        </p:nvSpPr>
        <p:spPr/>
        <p:txBody>
          <a:bodyPr/>
          <a:lstStyle>
            <a:lvl1pPr>
              <a:defRPr/>
            </a:lvl1pPr>
          </a:lstStyle>
          <a:p>
            <a:pPr lvl="0"/>
            <a:fld id="{0159261E-06E2-4770-8CA3-B42AF9A459FC}" type="datetime1">
              <a:rPr lang="en-GB"/>
              <a:pPr lvl="0"/>
              <a:t>27/11/2019</a:t>
            </a:fld>
            <a:endParaRPr lang="en-GB"/>
          </a:p>
        </p:txBody>
      </p:sp>
      <p:sp>
        <p:nvSpPr>
          <p:cNvPr id="6" name="Footer Placeholder 5">
            <a:extLst>
              <a:ext uri="{FF2B5EF4-FFF2-40B4-BE49-F238E27FC236}">
                <a16:creationId xmlns:a16="http://schemas.microsoft.com/office/drawing/2014/main" id="{27EDAEA2-FF0A-43FF-B40F-046996BD956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8ACBADC-771B-4D2B-9C3E-4A9440C8BFD9}"/>
              </a:ext>
            </a:extLst>
          </p:cNvPr>
          <p:cNvSpPr txBox="1">
            <a:spLocks noGrp="1"/>
          </p:cNvSpPr>
          <p:nvPr>
            <p:ph type="sldNum" sz="quarter" idx="8"/>
          </p:nvPr>
        </p:nvSpPr>
        <p:spPr/>
        <p:txBody>
          <a:bodyPr/>
          <a:lstStyle>
            <a:lvl1pPr>
              <a:defRPr/>
            </a:lvl1pPr>
          </a:lstStyle>
          <a:p>
            <a:pPr lvl="0"/>
            <a:fld id="{F9D68089-D947-4DCC-A241-E0091D33F27C}" type="slidenum">
              <a:t>‹N°›</a:t>
            </a:fld>
            <a:endParaRPr lang="en-GB"/>
          </a:p>
        </p:txBody>
      </p:sp>
    </p:spTree>
    <p:extLst>
      <p:ext uri="{BB962C8B-B14F-4D97-AF65-F5344CB8AC3E}">
        <p14:creationId xmlns:p14="http://schemas.microsoft.com/office/powerpoint/2010/main" val="808024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B58F-FFF9-47D1-B937-7BD6F742E1A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7F2B5A4-97A6-4390-B2D7-BDD09074134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E27CDC0-FBB4-4A17-BB14-FD680EBD69A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95220B-871E-4337-B2EB-752E0863955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0E9B8477-F383-414D-9B4E-712DA52970F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44382C-6B6E-4530-B4FB-5D15D1A59BD5}"/>
              </a:ext>
            </a:extLst>
          </p:cNvPr>
          <p:cNvSpPr txBox="1">
            <a:spLocks noGrp="1"/>
          </p:cNvSpPr>
          <p:nvPr>
            <p:ph type="dt" sz="half" idx="7"/>
          </p:nvPr>
        </p:nvSpPr>
        <p:spPr/>
        <p:txBody>
          <a:bodyPr/>
          <a:lstStyle>
            <a:lvl1pPr>
              <a:defRPr/>
            </a:lvl1pPr>
          </a:lstStyle>
          <a:p>
            <a:pPr lvl="0"/>
            <a:fld id="{CA410B2A-6FCF-4E17-A3E8-B4D8CFE1332E}" type="datetime1">
              <a:rPr lang="en-GB"/>
              <a:pPr lvl="0"/>
              <a:t>27/11/2019</a:t>
            </a:fld>
            <a:endParaRPr lang="en-GB"/>
          </a:p>
        </p:txBody>
      </p:sp>
      <p:sp>
        <p:nvSpPr>
          <p:cNvPr id="8" name="Footer Placeholder 7">
            <a:extLst>
              <a:ext uri="{FF2B5EF4-FFF2-40B4-BE49-F238E27FC236}">
                <a16:creationId xmlns:a16="http://schemas.microsoft.com/office/drawing/2014/main" id="{184F987D-0507-4D20-9CFE-D5E87D94077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49A34C1-FF8D-4FAB-8AFD-6B2E102D5434}"/>
              </a:ext>
            </a:extLst>
          </p:cNvPr>
          <p:cNvSpPr txBox="1">
            <a:spLocks noGrp="1"/>
          </p:cNvSpPr>
          <p:nvPr>
            <p:ph type="sldNum" sz="quarter" idx="8"/>
          </p:nvPr>
        </p:nvSpPr>
        <p:spPr/>
        <p:txBody>
          <a:bodyPr/>
          <a:lstStyle>
            <a:lvl1pPr>
              <a:defRPr/>
            </a:lvl1pPr>
          </a:lstStyle>
          <a:p>
            <a:pPr lvl="0"/>
            <a:fld id="{6D0CE0E1-D15C-4DBD-9652-457049F382F0}" type="slidenum">
              <a:t>‹N°›</a:t>
            </a:fld>
            <a:endParaRPr lang="en-GB"/>
          </a:p>
        </p:txBody>
      </p:sp>
    </p:spTree>
    <p:extLst>
      <p:ext uri="{BB962C8B-B14F-4D97-AF65-F5344CB8AC3E}">
        <p14:creationId xmlns:p14="http://schemas.microsoft.com/office/powerpoint/2010/main" val="381585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2857-67EA-4C49-A39D-F670952F863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A74BA289-EC85-471C-811B-CE15D1A5E412}"/>
              </a:ext>
            </a:extLst>
          </p:cNvPr>
          <p:cNvSpPr txBox="1">
            <a:spLocks noGrp="1"/>
          </p:cNvSpPr>
          <p:nvPr>
            <p:ph type="dt" sz="half" idx="7"/>
          </p:nvPr>
        </p:nvSpPr>
        <p:spPr/>
        <p:txBody>
          <a:bodyPr/>
          <a:lstStyle>
            <a:lvl1pPr>
              <a:defRPr/>
            </a:lvl1pPr>
          </a:lstStyle>
          <a:p>
            <a:pPr lvl="0"/>
            <a:fld id="{441DCB02-897B-402F-98D8-CB21692E3B70}" type="datetime1">
              <a:rPr lang="en-GB"/>
              <a:pPr lvl="0"/>
              <a:t>27/11/2019</a:t>
            </a:fld>
            <a:endParaRPr lang="en-GB"/>
          </a:p>
        </p:txBody>
      </p:sp>
      <p:sp>
        <p:nvSpPr>
          <p:cNvPr id="4" name="Footer Placeholder 3">
            <a:extLst>
              <a:ext uri="{FF2B5EF4-FFF2-40B4-BE49-F238E27FC236}">
                <a16:creationId xmlns:a16="http://schemas.microsoft.com/office/drawing/2014/main" id="{78735B0B-6147-40DE-9488-D2DABE4F33F3}"/>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8848BF16-7E52-4302-84E1-40A9337FA86E}"/>
              </a:ext>
            </a:extLst>
          </p:cNvPr>
          <p:cNvSpPr txBox="1">
            <a:spLocks noGrp="1"/>
          </p:cNvSpPr>
          <p:nvPr>
            <p:ph type="sldNum" sz="quarter" idx="8"/>
          </p:nvPr>
        </p:nvSpPr>
        <p:spPr/>
        <p:txBody>
          <a:bodyPr/>
          <a:lstStyle>
            <a:lvl1pPr>
              <a:defRPr/>
            </a:lvl1pPr>
          </a:lstStyle>
          <a:p>
            <a:pPr lvl="0"/>
            <a:fld id="{20ABCBAE-A06E-4EC7-9128-E4D3AA0AFCFD}" type="slidenum">
              <a:t>‹N°›</a:t>
            </a:fld>
            <a:endParaRPr lang="en-GB"/>
          </a:p>
        </p:txBody>
      </p:sp>
    </p:spTree>
    <p:extLst>
      <p:ext uri="{BB962C8B-B14F-4D97-AF65-F5344CB8AC3E}">
        <p14:creationId xmlns:p14="http://schemas.microsoft.com/office/powerpoint/2010/main" val="2329623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3B1FFD-46D6-4757-A4F8-25608A5BBB3E}"/>
              </a:ext>
            </a:extLst>
          </p:cNvPr>
          <p:cNvSpPr txBox="1">
            <a:spLocks noGrp="1"/>
          </p:cNvSpPr>
          <p:nvPr>
            <p:ph type="dt" sz="half" idx="7"/>
          </p:nvPr>
        </p:nvSpPr>
        <p:spPr/>
        <p:txBody>
          <a:bodyPr/>
          <a:lstStyle>
            <a:lvl1pPr>
              <a:defRPr/>
            </a:lvl1pPr>
          </a:lstStyle>
          <a:p>
            <a:pPr lvl="0"/>
            <a:fld id="{A2C12CB4-03E4-4D89-9312-EDC15328A15B}" type="datetime1">
              <a:rPr lang="en-GB"/>
              <a:pPr lvl="0"/>
              <a:t>27/11/2019</a:t>
            </a:fld>
            <a:endParaRPr lang="en-GB"/>
          </a:p>
        </p:txBody>
      </p:sp>
      <p:sp>
        <p:nvSpPr>
          <p:cNvPr id="3" name="Footer Placeholder 2">
            <a:extLst>
              <a:ext uri="{FF2B5EF4-FFF2-40B4-BE49-F238E27FC236}">
                <a16:creationId xmlns:a16="http://schemas.microsoft.com/office/drawing/2014/main" id="{93360C3E-83F8-4A65-A123-526345541B76}"/>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43A84A76-0863-409D-9450-C3EE0DFC78D7}"/>
              </a:ext>
            </a:extLst>
          </p:cNvPr>
          <p:cNvSpPr txBox="1">
            <a:spLocks noGrp="1"/>
          </p:cNvSpPr>
          <p:nvPr>
            <p:ph type="sldNum" sz="quarter" idx="8"/>
          </p:nvPr>
        </p:nvSpPr>
        <p:spPr/>
        <p:txBody>
          <a:bodyPr/>
          <a:lstStyle>
            <a:lvl1pPr>
              <a:defRPr/>
            </a:lvl1pPr>
          </a:lstStyle>
          <a:p>
            <a:pPr lvl="0"/>
            <a:fld id="{2B6CDAFA-56CC-487F-B7D9-264D2FA24ADF}" type="slidenum">
              <a:t>‹N°›</a:t>
            </a:fld>
            <a:endParaRPr lang="en-GB"/>
          </a:p>
        </p:txBody>
      </p:sp>
    </p:spTree>
    <p:extLst>
      <p:ext uri="{BB962C8B-B14F-4D97-AF65-F5344CB8AC3E}">
        <p14:creationId xmlns:p14="http://schemas.microsoft.com/office/powerpoint/2010/main" val="1553346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7FBB-3575-4E1D-8977-7D106687A90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C91AD99-07B3-4F07-983C-846070B25DE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A2E850-1B9A-4A78-8824-53E24F79982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590D46E-5358-42E5-A0DA-0FF17D59607F}"/>
              </a:ext>
            </a:extLst>
          </p:cNvPr>
          <p:cNvSpPr txBox="1">
            <a:spLocks noGrp="1"/>
          </p:cNvSpPr>
          <p:nvPr>
            <p:ph type="dt" sz="half" idx="7"/>
          </p:nvPr>
        </p:nvSpPr>
        <p:spPr/>
        <p:txBody>
          <a:bodyPr/>
          <a:lstStyle>
            <a:lvl1pPr>
              <a:defRPr/>
            </a:lvl1pPr>
          </a:lstStyle>
          <a:p>
            <a:pPr lvl="0"/>
            <a:fld id="{C445F986-BB69-422E-A8D8-8CC16C791902}" type="datetime1">
              <a:rPr lang="en-GB"/>
              <a:pPr lvl="0"/>
              <a:t>27/11/2019</a:t>
            </a:fld>
            <a:endParaRPr lang="en-GB"/>
          </a:p>
        </p:txBody>
      </p:sp>
      <p:sp>
        <p:nvSpPr>
          <p:cNvPr id="6" name="Footer Placeholder 5">
            <a:extLst>
              <a:ext uri="{FF2B5EF4-FFF2-40B4-BE49-F238E27FC236}">
                <a16:creationId xmlns:a16="http://schemas.microsoft.com/office/drawing/2014/main" id="{019EF453-D90C-4973-AEC9-CF52A9DFA8C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F9A644B-6F81-477F-8515-D5008BFA3857}"/>
              </a:ext>
            </a:extLst>
          </p:cNvPr>
          <p:cNvSpPr txBox="1">
            <a:spLocks noGrp="1"/>
          </p:cNvSpPr>
          <p:nvPr>
            <p:ph type="sldNum" sz="quarter" idx="8"/>
          </p:nvPr>
        </p:nvSpPr>
        <p:spPr/>
        <p:txBody>
          <a:bodyPr/>
          <a:lstStyle>
            <a:lvl1pPr>
              <a:defRPr/>
            </a:lvl1pPr>
          </a:lstStyle>
          <a:p>
            <a:pPr lvl="0"/>
            <a:fld id="{11BF8CA5-B1F1-49F3-8F90-06A9A903283D}" type="slidenum">
              <a:t>‹N°›</a:t>
            </a:fld>
            <a:endParaRPr lang="en-GB"/>
          </a:p>
        </p:txBody>
      </p:sp>
    </p:spTree>
    <p:extLst>
      <p:ext uri="{BB962C8B-B14F-4D97-AF65-F5344CB8AC3E}">
        <p14:creationId xmlns:p14="http://schemas.microsoft.com/office/powerpoint/2010/main" val="235001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7D664-50E0-4771-B5CA-4DDF78A2D4A4}"/>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37B6BAF-D6AF-423A-84AD-7136AA270DE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54EB1090-AB60-4EB0-885B-60D9554113D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9E231946-F6C3-4EB6-9CE0-052738795FF6}"/>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6" name="Espace réservé du pied de page 5">
            <a:extLst>
              <a:ext uri="{FF2B5EF4-FFF2-40B4-BE49-F238E27FC236}">
                <a16:creationId xmlns:a16="http://schemas.microsoft.com/office/drawing/2014/main" id="{91C430F6-4AC6-4483-8F5E-D3618AD838A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69C4C54-A514-427D-813F-4C88B00A52B5}"/>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1179505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C62F-FFCD-4DC3-A905-A96736771A1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DDF3460E-13D4-451E-9E2B-BBA4D6D93E04}"/>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99DFF7BD-07A6-4471-A6BC-CDD7A9B3A58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F003AEB-C5AD-4B38-8E4E-BC0ED9E39239}"/>
              </a:ext>
            </a:extLst>
          </p:cNvPr>
          <p:cNvSpPr txBox="1">
            <a:spLocks noGrp="1"/>
          </p:cNvSpPr>
          <p:nvPr>
            <p:ph type="dt" sz="half" idx="7"/>
          </p:nvPr>
        </p:nvSpPr>
        <p:spPr/>
        <p:txBody>
          <a:bodyPr/>
          <a:lstStyle>
            <a:lvl1pPr>
              <a:defRPr/>
            </a:lvl1pPr>
          </a:lstStyle>
          <a:p>
            <a:pPr lvl="0"/>
            <a:fld id="{C058EB69-D696-4B96-B8B5-EB1F5B347977}" type="datetime1">
              <a:rPr lang="en-GB"/>
              <a:pPr lvl="0"/>
              <a:t>27/11/2019</a:t>
            </a:fld>
            <a:endParaRPr lang="en-GB"/>
          </a:p>
        </p:txBody>
      </p:sp>
      <p:sp>
        <p:nvSpPr>
          <p:cNvPr id="6" name="Footer Placeholder 5">
            <a:extLst>
              <a:ext uri="{FF2B5EF4-FFF2-40B4-BE49-F238E27FC236}">
                <a16:creationId xmlns:a16="http://schemas.microsoft.com/office/drawing/2014/main" id="{AF6B88A3-D272-4DD3-87B5-406BD99C630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45D8F91-4D11-4366-935B-31A132C03D04}"/>
              </a:ext>
            </a:extLst>
          </p:cNvPr>
          <p:cNvSpPr txBox="1">
            <a:spLocks noGrp="1"/>
          </p:cNvSpPr>
          <p:nvPr>
            <p:ph type="sldNum" sz="quarter" idx="8"/>
          </p:nvPr>
        </p:nvSpPr>
        <p:spPr/>
        <p:txBody>
          <a:bodyPr/>
          <a:lstStyle>
            <a:lvl1pPr>
              <a:defRPr/>
            </a:lvl1pPr>
          </a:lstStyle>
          <a:p>
            <a:pPr lvl="0"/>
            <a:fld id="{F407E9E5-23E8-4253-97FC-0392F432DC5B}" type="slidenum">
              <a:t>‹N°›</a:t>
            </a:fld>
            <a:endParaRPr lang="en-GB"/>
          </a:p>
        </p:txBody>
      </p:sp>
    </p:spTree>
    <p:extLst>
      <p:ext uri="{BB962C8B-B14F-4D97-AF65-F5344CB8AC3E}">
        <p14:creationId xmlns:p14="http://schemas.microsoft.com/office/powerpoint/2010/main" val="1923981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831A-786F-409A-8D51-F3B222966A7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057D740-7BAC-4829-9779-1335B1D6AE2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AD772-0B0E-4A4D-9B2E-B560B0B5E395}"/>
              </a:ext>
            </a:extLst>
          </p:cNvPr>
          <p:cNvSpPr txBox="1">
            <a:spLocks noGrp="1"/>
          </p:cNvSpPr>
          <p:nvPr>
            <p:ph type="dt" sz="half" idx="7"/>
          </p:nvPr>
        </p:nvSpPr>
        <p:spPr/>
        <p:txBody>
          <a:bodyPr/>
          <a:lstStyle>
            <a:lvl1pPr>
              <a:defRPr/>
            </a:lvl1pPr>
          </a:lstStyle>
          <a:p>
            <a:pPr lvl="0"/>
            <a:fld id="{E5C67C57-FB4E-4368-8E9A-74E451F7AD20}" type="datetime1">
              <a:rPr lang="en-GB"/>
              <a:pPr lvl="0"/>
              <a:t>27/11/2019</a:t>
            </a:fld>
            <a:endParaRPr lang="en-GB"/>
          </a:p>
        </p:txBody>
      </p:sp>
      <p:sp>
        <p:nvSpPr>
          <p:cNvPr id="5" name="Footer Placeholder 4">
            <a:extLst>
              <a:ext uri="{FF2B5EF4-FFF2-40B4-BE49-F238E27FC236}">
                <a16:creationId xmlns:a16="http://schemas.microsoft.com/office/drawing/2014/main" id="{C6AFEDA8-6D50-412F-9896-784E3C0482D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5D28D33-3EBC-4163-8F87-15BB25495886}"/>
              </a:ext>
            </a:extLst>
          </p:cNvPr>
          <p:cNvSpPr txBox="1">
            <a:spLocks noGrp="1"/>
          </p:cNvSpPr>
          <p:nvPr>
            <p:ph type="sldNum" sz="quarter" idx="8"/>
          </p:nvPr>
        </p:nvSpPr>
        <p:spPr/>
        <p:txBody>
          <a:bodyPr/>
          <a:lstStyle>
            <a:lvl1pPr>
              <a:defRPr/>
            </a:lvl1pPr>
          </a:lstStyle>
          <a:p>
            <a:pPr lvl="0"/>
            <a:fld id="{02D21A95-93ED-45DB-83B0-0E166AD2C2AD}" type="slidenum">
              <a:t>‹N°›</a:t>
            </a:fld>
            <a:endParaRPr lang="en-GB"/>
          </a:p>
        </p:txBody>
      </p:sp>
    </p:spTree>
    <p:extLst>
      <p:ext uri="{BB962C8B-B14F-4D97-AF65-F5344CB8AC3E}">
        <p14:creationId xmlns:p14="http://schemas.microsoft.com/office/powerpoint/2010/main" val="3706819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23B4D-D4B7-4743-BE48-36FCE05866D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779234D-5FBB-4A65-A923-CEF9E5778CB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D36010-E409-4317-9FF7-020DA02F0478}"/>
              </a:ext>
            </a:extLst>
          </p:cNvPr>
          <p:cNvSpPr txBox="1">
            <a:spLocks noGrp="1"/>
          </p:cNvSpPr>
          <p:nvPr>
            <p:ph type="dt" sz="half" idx="7"/>
          </p:nvPr>
        </p:nvSpPr>
        <p:spPr/>
        <p:txBody>
          <a:bodyPr/>
          <a:lstStyle>
            <a:lvl1pPr>
              <a:defRPr/>
            </a:lvl1pPr>
          </a:lstStyle>
          <a:p>
            <a:pPr lvl="0"/>
            <a:fld id="{A20277B3-0D71-4E31-A28D-5E96796A44FA}" type="datetime1">
              <a:rPr lang="en-GB"/>
              <a:pPr lvl="0"/>
              <a:t>27/11/2019</a:t>
            </a:fld>
            <a:endParaRPr lang="en-GB"/>
          </a:p>
        </p:txBody>
      </p:sp>
      <p:sp>
        <p:nvSpPr>
          <p:cNvPr id="5" name="Footer Placeholder 4">
            <a:extLst>
              <a:ext uri="{FF2B5EF4-FFF2-40B4-BE49-F238E27FC236}">
                <a16:creationId xmlns:a16="http://schemas.microsoft.com/office/drawing/2014/main" id="{20BCE746-E2F3-4040-A84D-47F35FD3C7E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63731C0-88DC-4AAB-990E-45F24D5732B3}"/>
              </a:ext>
            </a:extLst>
          </p:cNvPr>
          <p:cNvSpPr txBox="1">
            <a:spLocks noGrp="1"/>
          </p:cNvSpPr>
          <p:nvPr>
            <p:ph type="sldNum" sz="quarter" idx="8"/>
          </p:nvPr>
        </p:nvSpPr>
        <p:spPr/>
        <p:txBody>
          <a:bodyPr/>
          <a:lstStyle>
            <a:lvl1pPr>
              <a:defRPr/>
            </a:lvl1pPr>
          </a:lstStyle>
          <a:p>
            <a:pPr lvl="0"/>
            <a:fld id="{741CBBFE-5D6F-49A8-843F-C901B73D07C2}" type="slidenum">
              <a:t>‹N°›</a:t>
            </a:fld>
            <a:endParaRPr lang="en-GB"/>
          </a:p>
        </p:txBody>
      </p:sp>
    </p:spTree>
    <p:extLst>
      <p:ext uri="{BB962C8B-B14F-4D97-AF65-F5344CB8AC3E}">
        <p14:creationId xmlns:p14="http://schemas.microsoft.com/office/powerpoint/2010/main" val="223544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F8E77F6-FF70-4079-AA85-EB5FD3B19AAA}"/>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D49AED44-1345-4314-B787-8633400821FC}"/>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D29D046A-BD69-44BD-8095-D8E9CC83799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dirty="0">
                  <a:cs typeface="Arial" charset="0"/>
                </a:endParaRPr>
              </a:p>
            </p:txBody>
          </p:sp>
          <p:sp>
            <p:nvSpPr>
              <p:cNvPr id="9" name="Freeform 5">
                <a:extLst>
                  <a:ext uri="{FF2B5EF4-FFF2-40B4-BE49-F238E27FC236}">
                    <a16:creationId xmlns:a16="http://schemas.microsoft.com/office/drawing/2014/main" id="{3DF9D0A6-598B-4F85-A27A-98017F000EBD}"/>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dirty="0">
                  <a:cs typeface="Arial" charset="0"/>
                </a:endParaRPr>
              </a:p>
            </p:txBody>
          </p:sp>
          <p:sp>
            <p:nvSpPr>
              <p:cNvPr id="10" name="Freeform 6">
                <a:extLst>
                  <a:ext uri="{FF2B5EF4-FFF2-40B4-BE49-F238E27FC236}">
                    <a16:creationId xmlns:a16="http://schemas.microsoft.com/office/drawing/2014/main" id="{39EAFDFB-F981-4015-8348-D260AD6678F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dirty="0">
                  <a:cs typeface="Arial" charset="0"/>
                </a:endParaRPr>
              </a:p>
            </p:txBody>
          </p:sp>
          <p:sp>
            <p:nvSpPr>
              <p:cNvPr id="11" name="Freeform 7">
                <a:extLst>
                  <a:ext uri="{FF2B5EF4-FFF2-40B4-BE49-F238E27FC236}">
                    <a16:creationId xmlns:a16="http://schemas.microsoft.com/office/drawing/2014/main" id="{915C29C8-CC23-4F22-8882-7E6C3EC6AEB5}"/>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800" dirty="0">
                  <a:cs typeface="Arial" charset="0"/>
                </a:endParaRPr>
              </a:p>
            </p:txBody>
          </p:sp>
          <p:sp>
            <p:nvSpPr>
              <p:cNvPr id="12" name="Freeform 8">
                <a:extLst>
                  <a:ext uri="{FF2B5EF4-FFF2-40B4-BE49-F238E27FC236}">
                    <a16:creationId xmlns:a16="http://schemas.microsoft.com/office/drawing/2014/main" id="{EF93B5E7-1954-4919-A405-AE4E547D235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dirty="0">
                  <a:cs typeface="Arial" charset="0"/>
                </a:endParaRPr>
              </a:p>
            </p:txBody>
          </p:sp>
        </p:grpSp>
        <p:sp>
          <p:nvSpPr>
            <p:cNvPr id="6" name="Freeform 9">
              <a:extLst>
                <a:ext uri="{FF2B5EF4-FFF2-40B4-BE49-F238E27FC236}">
                  <a16:creationId xmlns:a16="http://schemas.microsoft.com/office/drawing/2014/main" id="{2B149F3B-A476-44E5-A291-621FE3682BFC}"/>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dirty="0">
                <a:cs typeface="Arial" charset="0"/>
              </a:endParaRPr>
            </a:p>
          </p:txBody>
        </p:sp>
        <p:sp>
          <p:nvSpPr>
            <p:cNvPr id="7" name="Freeform 10">
              <a:extLst>
                <a:ext uri="{FF2B5EF4-FFF2-40B4-BE49-F238E27FC236}">
                  <a16:creationId xmlns:a16="http://schemas.microsoft.com/office/drawing/2014/main" id="{07780535-6F19-409B-9D1E-F28803D4BECB}"/>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dirty="0">
                <a:cs typeface="Arial" charset="0"/>
              </a:endParaRPr>
            </a:p>
          </p:txBody>
        </p:sp>
      </p:grpSp>
      <p:sp>
        <p:nvSpPr>
          <p:cNvPr id="513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10196E99-FC23-4266-9CB1-3A4BA980CB56}"/>
              </a:ext>
            </a:extLst>
          </p:cNvPr>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A7E762A5-0A7C-467D-AB19-5A92960416F9}"/>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0F774BAF-212D-49BA-A950-57C02986AC3E}"/>
              </a:ext>
            </a:extLst>
          </p:cNvPr>
          <p:cNvSpPr>
            <a:spLocks noGrp="1" noChangeArrowheads="1"/>
          </p:cNvSpPr>
          <p:nvPr>
            <p:ph type="sldNum" sz="quarter" idx="12"/>
          </p:nvPr>
        </p:nvSpPr>
        <p:spPr>
          <a:xfrm>
            <a:off x="8737600" y="6254750"/>
            <a:ext cx="2844800" cy="476250"/>
          </a:xfrm>
        </p:spPr>
        <p:txBody>
          <a:bodyPr/>
          <a:lstStyle>
            <a:lvl1pPr>
              <a:defRPr/>
            </a:lvl1pPr>
          </a:lstStyle>
          <a:p>
            <a:fld id="{99E7EA11-2C54-4CEB-A0F4-C594573E6191}" type="slidenum">
              <a:rPr lang="en-US" altLang="fr-FR"/>
              <a:pPr/>
              <a:t>‹N°›</a:t>
            </a:fld>
            <a:endParaRPr lang="en-US" altLang="fr-FR"/>
          </a:p>
        </p:txBody>
      </p:sp>
    </p:spTree>
    <p:extLst>
      <p:ext uri="{BB962C8B-B14F-4D97-AF65-F5344CB8AC3E}">
        <p14:creationId xmlns:p14="http://schemas.microsoft.com/office/powerpoint/2010/main" val="3252240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AACD246-34B8-4C43-9768-D45A1CEEBF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F867CBC-CE52-432D-891C-588FB54290C0}"/>
              </a:ext>
            </a:extLst>
          </p:cNvPr>
          <p:cNvSpPr>
            <a:spLocks noGrp="1" noChangeArrowheads="1"/>
          </p:cNvSpPr>
          <p:nvPr>
            <p:ph type="sldNum" sz="quarter" idx="11"/>
          </p:nvPr>
        </p:nvSpPr>
        <p:spPr>
          <a:ln/>
        </p:spPr>
        <p:txBody>
          <a:bodyPr/>
          <a:lstStyle>
            <a:lvl1pPr>
              <a:defRPr/>
            </a:lvl1pPr>
          </a:lstStyle>
          <a:p>
            <a:fld id="{8494A523-3679-44A3-9BAD-75E66CABBF03}" type="slidenum">
              <a:rPr lang="en-US" altLang="fr-FR"/>
              <a:pPr/>
              <a:t>‹N°›</a:t>
            </a:fld>
            <a:endParaRPr lang="en-US" altLang="fr-FR"/>
          </a:p>
        </p:txBody>
      </p:sp>
      <p:sp>
        <p:nvSpPr>
          <p:cNvPr id="6" name="Rectangle 14">
            <a:extLst>
              <a:ext uri="{FF2B5EF4-FFF2-40B4-BE49-F238E27FC236}">
                <a16:creationId xmlns:a16="http://schemas.microsoft.com/office/drawing/2014/main" id="{B3E8635A-35A1-4775-9335-5B52A4A56CA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9203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D621534F-0C76-4271-85C4-74B27F06C1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355DB27-E2A6-4062-8A95-0C0FE9CB6906}"/>
              </a:ext>
            </a:extLst>
          </p:cNvPr>
          <p:cNvSpPr>
            <a:spLocks noGrp="1" noChangeArrowheads="1"/>
          </p:cNvSpPr>
          <p:nvPr>
            <p:ph type="sldNum" sz="quarter" idx="11"/>
          </p:nvPr>
        </p:nvSpPr>
        <p:spPr>
          <a:ln/>
        </p:spPr>
        <p:txBody>
          <a:bodyPr/>
          <a:lstStyle>
            <a:lvl1pPr>
              <a:defRPr/>
            </a:lvl1pPr>
          </a:lstStyle>
          <a:p>
            <a:fld id="{CAE253DD-C1DD-4D52-AF62-B1835CE8654E}" type="slidenum">
              <a:rPr lang="en-US" altLang="fr-FR"/>
              <a:pPr/>
              <a:t>‹N°›</a:t>
            </a:fld>
            <a:endParaRPr lang="en-US" altLang="fr-FR"/>
          </a:p>
        </p:txBody>
      </p:sp>
      <p:sp>
        <p:nvSpPr>
          <p:cNvPr id="6" name="Rectangle 14">
            <a:extLst>
              <a:ext uri="{FF2B5EF4-FFF2-40B4-BE49-F238E27FC236}">
                <a16:creationId xmlns:a16="http://schemas.microsoft.com/office/drawing/2014/main" id="{68DCAA68-1526-4AB8-A2C1-8F240897A5C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0612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2B529C69-C144-4391-AE41-8D4EC2AA5C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713A0AD-D0F6-41AB-9658-18ABE92212D4}"/>
              </a:ext>
            </a:extLst>
          </p:cNvPr>
          <p:cNvSpPr>
            <a:spLocks noGrp="1" noChangeArrowheads="1"/>
          </p:cNvSpPr>
          <p:nvPr>
            <p:ph type="sldNum" sz="quarter" idx="11"/>
          </p:nvPr>
        </p:nvSpPr>
        <p:spPr>
          <a:ln/>
        </p:spPr>
        <p:txBody>
          <a:bodyPr/>
          <a:lstStyle>
            <a:lvl1pPr>
              <a:defRPr/>
            </a:lvl1pPr>
          </a:lstStyle>
          <a:p>
            <a:fld id="{250F519B-55A4-40C7-9957-FDDD254DE2A9}" type="slidenum">
              <a:rPr lang="en-US" altLang="fr-FR"/>
              <a:pPr/>
              <a:t>‹N°›</a:t>
            </a:fld>
            <a:endParaRPr lang="en-US" altLang="fr-FR"/>
          </a:p>
        </p:txBody>
      </p:sp>
      <p:sp>
        <p:nvSpPr>
          <p:cNvPr id="7" name="Rectangle 14">
            <a:extLst>
              <a:ext uri="{FF2B5EF4-FFF2-40B4-BE49-F238E27FC236}">
                <a16:creationId xmlns:a16="http://schemas.microsoft.com/office/drawing/2014/main" id="{01654AC7-50D6-4D63-8E1A-CF37940D557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0455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8D4FB9A-D756-45B3-AF10-0E3B804B36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D24305B-9DEC-4C3F-88D8-26362ED762AD}"/>
              </a:ext>
            </a:extLst>
          </p:cNvPr>
          <p:cNvSpPr>
            <a:spLocks noGrp="1" noChangeArrowheads="1"/>
          </p:cNvSpPr>
          <p:nvPr>
            <p:ph type="sldNum" sz="quarter" idx="11"/>
          </p:nvPr>
        </p:nvSpPr>
        <p:spPr>
          <a:ln/>
        </p:spPr>
        <p:txBody>
          <a:bodyPr/>
          <a:lstStyle>
            <a:lvl1pPr>
              <a:defRPr/>
            </a:lvl1pPr>
          </a:lstStyle>
          <a:p>
            <a:fld id="{0DC5051A-26CD-4DBF-BCA3-AD6CC74C0DB0}" type="slidenum">
              <a:rPr lang="en-US" altLang="fr-FR"/>
              <a:pPr/>
              <a:t>‹N°›</a:t>
            </a:fld>
            <a:endParaRPr lang="en-US" altLang="fr-FR"/>
          </a:p>
        </p:txBody>
      </p:sp>
      <p:sp>
        <p:nvSpPr>
          <p:cNvPr id="9" name="Rectangle 14">
            <a:extLst>
              <a:ext uri="{FF2B5EF4-FFF2-40B4-BE49-F238E27FC236}">
                <a16:creationId xmlns:a16="http://schemas.microsoft.com/office/drawing/2014/main" id="{C3BF61BC-2A76-42F4-BEC8-2AA84B752AE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8634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A50493B9-E3DC-4DC5-A648-0894579494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8C73A800-759F-45BA-AE8D-291CEF537772}"/>
              </a:ext>
            </a:extLst>
          </p:cNvPr>
          <p:cNvSpPr>
            <a:spLocks noGrp="1" noChangeArrowheads="1"/>
          </p:cNvSpPr>
          <p:nvPr>
            <p:ph type="sldNum" sz="quarter" idx="11"/>
          </p:nvPr>
        </p:nvSpPr>
        <p:spPr>
          <a:ln/>
        </p:spPr>
        <p:txBody>
          <a:bodyPr/>
          <a:lstStyle>
            <a:lvl1pPr>
              <a:defRPr/>
            </a:lvl1pPr>
          </a:lstStyle>
          <a:p>
            <a:fld id="{CE467FF6-B4F6-4D7B-96D3-EAFF4F4B210C}" type="slidenum">
              <a:rPr lang="en-US" altLang="fr-FR"/>
              <a:pPr/>
              <a:t>‹N°›</a:t>
            </a:fld>
            <a:endParaRPr lang="en-US" altLang="fr-FR"/>
          </a:p>
        </p:txBody>
      </p:sp>
      <p:sp>
        <p:nvSpPr>
          <p:cNvPr id="5" name="Rectangle 14">
            <a:extLst>
              <a:ext uri="{FF2B5EF4-FFF2-40B4-BE49-F238E27FC236}">
                <a16:creationId xmlns:a16="http://schemas.microsoft.com/office/drawing/2014/main" id="{4A4C6719-4C5F-46B0-B9DB-45C3CD254CE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218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998C1B4-B052-4A12-BFAE-8882311CD9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2AA08F06-C1EB-4E37-9797-8BD50D387C69}"/>
              </a:ext>
            </a:extLst>
          </p:cNvPr>
          <p:cNvSpPr>
            <a:spLocks noGrp="1" noChangeArrowheads="1"/>
          </p:cNvSpPr>
          <p:nvPr>
            <p:ph type="sldNum" sz="quarter" idx="11"/>
          </p:nvPr>
        </p:nvSpPr>
        <p:spPr>
          <a:ln/>
        </p:spPr>
        <p:txBody>
          <a:bodyPr/>
          <a:lstStyle>
            <a:lvl1pPr>
              <a:defRPr/>
            </a:lvl1pPr>
          </a:lstStyle>
          <a:p>
            <a:fld id="{5811EC0C-12A2-4CFC-BEB3-4FAD4E51AB84}" type="slidenum">
              <a:rPr lang="en-US" altLang="fr-FR"/>
              <a:pPr/>
              <a:t>‹N°›</a:t>
            </a:fld>
            <a:endParaRPr lang="en-US" altLang="fr-FR"/>
          </a:p>
        </p:txBody>
      </p:sp>
      <p:sp>
        <p:nvSpPr>
          <p:cNvPr id="4" name="Rectangle 14">
            <a:extLst>
              <a:ext uri="{FF2B5EF4-FFF2-40B4-BE49-F238E27FC236}">
                <a16:creationId xmlns:a16="http://schemas.microsoft.com/office/drawing/2014/main" id="{637BDAC4-FE9E-4152-B0BB-B95A4BD23F6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297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EE864-5743-4797-A157-181581C8DC10}"/>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A6DAE9E-410D-46CB-AECD-650DDAE691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9F3E402-5EC7-4BAC-8481-C19E062C034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37E437E9-5C74-4EDF-AF8E-FE39F2F44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0AB7855-27F4-415F-9DFF-72F344F4805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6E66417-FBF7-4E26-87CC-2A7EA41AA85D}"/>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8" name="Espace réservé du pied de page 7">
            <a:extLst>
              <a:ext uri="{FF2B5EF4-FFF2-40B4-BE49-F238E27FC236}">
                <a16:creationId xmlns:a16="http://schemas.microsoft.com/office/drawing/2014/main" id="{01A5B909-833E-4FDC-BC5F-84385C977D25}"/>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1BFBD1D5-C8D9-4586-8791-16CC2066675A}"/>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2907924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9C1C2B9-E744-4844-AA4D-2D8779B326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6BE4D7E-5DE9-43DB-8B66-F20365F82964}"/>
              </a:ext>
            </a:extLst>
          </p:cNvPr>
          <p:cNvSpPr>
            <a:spLocks noGrp="1" noChangeArrowheads="1"/>
          </p:cNvSpPr>
          <p:nvPr>
            <p:ph type="sldNum" sz="quarter" idx="11"/>
          </p:nvPr>
        </p:nvSpPr>
        <p:spPr>
          <a:ln/>
        </p:spPr>
        <p:txBody>
          <a:bodyPr/>
          <a:lstStyle>
            <a:lvl1pPr>
              <a:defRPr/>
            </a:lvl1pPr>
          </a:lstStyle>
          <a:p>
            <a:fld id="{BD1698C7-4866-41EB-AD60-5394392F3AF6}" type="slidenum">
              <a:rPr lang="en-US" altLang="fr-FR"/>
              <a:pPr/>
              <a:t>‹N°›</a:t>
            </a:fld>
            <a:endParaRPr lang="en-US" altLang="fr-FR"/>
          </a:p>
        </p:txBody>
      </p:sp>
      <p:sp>
        <p:nvSpPr>
          <p:cNvPr id="7" name="Rectangle 14">
            <a:extLst>
              <a:ext uri="{FF2B5EF4-FFF2-40B4-BE49-F238E27FC236}">
                <a16:creationId xmlns:a16="http://schemas.microsoft.com/office/drawing/2014/main" id="{28EB7F5F-716E-4828-92E9-506EA2EEAA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6386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6D16FF8-C9BA-43B8-ACAE-B46A8C2804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9926452-E96F-4844-9892-7D53C5B7B8C6}"/>
              </a:ext>
            </a:extLst>
          </p:cNvPr>
          <p:cNvSpPr>
            <a:spLocks noGrp="1" noChangeArrowheads="1"/>
          </p:cNvSpPr>
          <p:nvPr>
            <p:ph type="sldNum" sz="quarter" idx="11"/>
          </p:nvPr>
        </p:nvSpPr>
        <p:spPr>
          <a:ln/>
        </p:spPr>
        <p:txBody>
          <a:bodyPr/>
          <a:lstStyle>
            <a:lvl1pPr>
              <a:defRPr/>
            </a:lvl1pPr>
          </a:lstStyle>
          <a:p>
            <a:fld id="{DAACC41A-1DF9-44C6-A312-DF31388E58DC}" type="slidenum">
              <a:rPr lang="en-US" altLang="fr-FR"/>
              <a:pPr/>
              <a:t>‹N°›</a:t>
            </a:fld>
            <a:endParaRPr lang="en-US" altLang="fr-FR"/>
          </a:p>
        </p:txBody>
      </p:sp>
      <p:sp>
        <p:nvSpPr>
          <p:cNvPr id="7" name="Rectangle 14">
            <a:extLst>
              <a:ext uri="{FF2B5EF4-FFF2-40B4-BE49-F238E27FC236}">
                <a16:creationId xmlns:a16="http://schemas.microsoft.com/office/drawing/2014/main" id="{4316763A-2A41-47AF-B7EC-7A7A0366873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3108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0C10312-8F73-4F39-88DD-C0F018A2F3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2B29CF3-70E3-4800-A100-AA108D077AFE}"/>
              </a:ext>
            </a:extLst>
          </p:cNvPr>
          <p:cNvSpPr>
            <a:spLocks noGrp="1" noChangeArrowheads="1"/>
          </p:cNvSpPr>
          <p:nvPr>
            <p:ph type="sldNum" sz="quarter" idx="11"/>
          </p:nvPr>
        </p:nvSpPr>
        <p:spPr>
          <a:ln/>
        </p:spPr>
        <p:txBody>
          <a:bodyPr/>
          <a:lstStyle>
            <a:lvl1pPr>
              <a:defRPr/>
            </a:lvl1pPr>
          </a:lstStyle>
          <a:p>
            <a:fld id="{9E706D10-B3EB-49A5-91C1-0DF4DD3B821E}" type="slidenum">
              <a:rPr lang="en-US" altLang="fr-FR"/>
              <a:pPr/>
              <a:t>‹N°›</a:t>
            </a:fld>
            <a:endParaRPr lang="en-US" altLang="fr-FR"/>
          </a:p>
        </p:txBody>
      </p:sp>
      <p:sp>
        <p:nvSpPr>
          <p:cNvPr id="6" name="Rectangle 14">
            <a:extLst>
              <a:ext uri="{FF2B5EF4-FFF2-40B4-BE49-F238E27FC236}">
                <a16:creationId xmlns:a16="http://schemas.microsoft.com/office/drawing/2014/main" id="{739AC8D0-462E-4305-BD83-9E8052F5347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9899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37E8D7B-B7AB-4D74-9B68-97DE26EC85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DC59E0A-358F-42BF-8B25-4421648D80ED}"/>
              </a:ext>
            </a:extLst>
          </p:cNvPr>
          <p:cNvSpPr>
            <a:spLocks noGrp="1" noChangeArrowheads="1"/>
          </p:cNvSpPr>
          <p:nvPr>
            <p:ph type="sldNum" sz="quarter" idx="11"/>
          </p:nvPr>
        </p:nvSpPr>
        <p:spPr>
          <a:ln/>
        </p:spPr>
        <p:txBody>
          <a:bodyPr/>
          <a:lstStyle>
            <a:lvl1pPr>
              <a:defRPr/>
            </a:lvl1pPr>
          </a:lstStyle>
          <a:p>
            <a:fld id="{89EF7AEF-3B51-4CB7-9CEE-FBE708F257CC}" type="slidenum">
              <a:rPr lang="en-US" altLang="fr-FR"/>
              <a:pPr/>
              <a:t>‹N°›</a:t>
            </a:fld>
            <a:endParaRPr lang="en-US" altLang="fr-FR"/>
          </a:p>
        </p:txBody>
      </p:sp>
      <p:sp>
        <p:nvSpPr>
          <p:cNvPr id="6" name="Rectangle 14">
            <a:extLst>
              <a:ext uri="{FF2B5EF4-FFF2-40B4-BE49-F238E27FC236}">
                <a16:creationId xmlns:a16="http://schemas.microsoft.com/office/drawing/2014/main" id="{B5810B0D-469A-43E2-A63B-5C5545A22B6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414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22" name="Rectangle 21"/>
          <p:cNvSpPr/>
          <p:nvPr userDrawn="1"/>
        </p:nvSpPr>
        <p:spPr>
          <a:xfrm>
            <a:off x="0" y="0"/>
            <a:ext cx="12192000" cy="68580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pic>
        <p:nvPicPr>
          <p:cNvPr id="54" name="SD_FrontPagePictur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61175"/>
          </a:xfrm>
          <a:prstGeom prst="rect">
            <a:avLst/>
          </a:prstGeom>
        </p:spPr>
      </p:pic>
      <p:sp>
        <p:nvSpPr>
          <p:cNvPr id="34819" name="Title 1"/>
          <p:cNvSpPr>
            <a:spLocks noGrp="1" noChangeArrowheads="1"/>
          </p:cNvSpPr>
          <p:nvPr>
            <p:ph type="ctrTitle"/>
          </p:nvPr>
        </p:nvSpPr>
        <p:spPr>
          <a:xfrm>
            <a:off x="1318685" y="2653041"/>
            <a:ext cx="9545793" cy="1559401"/>
          </a:xfrm>
        </p:spPr>
        <p:txBody>
          <a:bodyPr wrap="square" anchor="t" anchorCtr="0">
            <a:spAutoFit/>
          </a:bodyPr>
          <a:lstStyle>
            <a:lvl1pPr>
              <a:lnSpc>
                <a:spcPct val="95000"/>
              </a:lnSpc>
              <a:defRPr sz="5333" baseline="0" smtClean="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9" name="White Top Rectangle"/>
          <p:cNvSpPr>
            <a:spLocks noChangeArrowheads="1"/>
          </p:cNvSpPr>
          <p:nvPr userDrawn="1"/>
        </p:nvSpPr>
        <p:spPr bwMode="auto">
          <a:xfrm>
            <a:off x="1363428" y="588692"/>
            <a:ext cx="984000" cy="72000"/>
          </a:xfrm>
          <a:prstGeom prst="rect">
            <a:avLst/>
          </a:prstGeom>
          <a:solidFill>
            <a:schemeClr val="bg1"/>
          </a:solidFill>
          <a:ln w="9525">
            <a:noFill/>
            <a:miter lim="800000"/>
            <a:headEnd/>
            <a:tailEnd/>
          </a:ln>
          <a:effectLst/>
        </p:spPr>
        <p:txBody>
          <a:bodyPr wrap="none" anchor="ctr"/>
          <a:lstStyle/>
          <a:p>
            <a:pPr>
              <a:defRPr/>
            </a:pPr>
            <a:endParaRPr lang="en-GB" sz="2400" dirty="0"/>
          </a:p>
        </p:txBody>
      </p:sp>
      <p:sp>
        <p:nvSpPr>
          <p:cNvPr id="23" name="TextBox 22"/>
          <p:cNvSpPr txBox="1"/>
          <p:nvPr userDrawn="1"/>
        </p:nvSpPr>
        <p:spPr>
          <a:xfrm>
            <a:off x="-2160917" y="2696385"/>
            <a:ext cx="2013173" cy="738664"/>
          </a:xfrm>
          <a:prstGeom prst="rect">
            <a:avLst/>
          </a:prstGeom>
          <a:noFill/>
        </p:spPr>
        <p:txBody>
          <a:bodyPr wrap="square" lIns="0" tIns="0" rIns="0" bIns="0" rtlCol="0">
            <a:noAutofit/>
          </a:bodyPr>
          <a:lstStyle/>
          <a:p>
            <a:pPr algn="r">
              <a:lnSpc>
                <a:spcPct val="100000"/>
              </a:lnSpc>
            </a:pPr>
            <a:r>
              <a:rPr lang="en-GB" sz="1333" noProof="1">
                <a:solidFill>
                  <a:schemeClr val="tx1">
                    <a:lumMod val="75000"/>
                    <a:lumOff val="25000"/>
                  </a:schemeClr>
                </a:solidFill>
              </a:rPr>
              <a:t>Ændr 2. linje i overskriften </a:t>
            </a:r>
            <a:br>
              <a:rPr lang="en-GB" sz="1333" noProof="1">
                <a:solidFill>
                  <a:schemeClr val="tx1">
                    <a:lumMod val="75000"/>
                    <a:lumOff val="25000"/>
                  </a:schemeClr>
                </a:solidFill>
              </a:rPr>
            </a:br>
            <a:r>
              <a:rPr lang="en-GB" sz="1333" noProof="1">
                <a:solidFill>
                  <a:schemeClr val="tx1">
                    <a:lumMod val="75000"/>
                    <a:lumOff val="25000"/>
                  </a:schemeClr>
                </a:solidFill>
              </a:rPr>
              <a:t>til AU Passata Light</a:t>
            </a:r>
          </a:p>
        </p:txBody>
      </p:sp>
      <p:sp>
        <p:nvSpPr>
          <p:cNvPr id="17" name="Rectangle 6"/>
          <p:cNvSpPr>
            <a:spLocks noGrp="1" noChangeArrowheads="1"/>
          </p:cNvSpPr>
          <p:nvPr>
            <p:ph type="sldNum" sz="quarter" idx="4"/>
          </p:nvPr>
        </p:nvSpPr>
        <p:spPr bwMode="auto">
          <a:xfrm>
            <a:off x="9807958" y="5995200"/>
            <a:ext cx="1916261" cy="51529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600"/>
              </a:lnSpc>
              <a:buFontTx/>
              <a:buNone/>
              <a:defRPr sz="800" spc="53" baseline="0" smtClean="0">
                <a:solidFill>
                  <a:schemeClr val="bg1"/>
                </a:solidFill>
                <a:latin typeface="AU Passata Light" pitchFamily="34" charset="0"/>
              </a:defRPr>
            </a:lvl1pPr>
          </a:lstStyle>
          <a:p>
            <a:pPr>
              <a:defRPr/>
            </a:pPr>
            <a:fld id="{E90C1E0A-682D-40DC-B1EA-26C007FDC330}" type="slidenum">
              <a:rPr lang="en-GB" smtClean="0"/>
              <a:pPr>
                <a:defRPr/>
              </a:pPr>
              <a:t>‹N°›</a:t>
            </a:fld>
            <a:endParaRPr lang="en-GB" dirty="0"/>
          </a:p>
        </p:txBody>
      </p:sp>
      <p:sp>
        <p:nvSpPr>
          <p:cNvPr id="25" name="White Rectangle"/>
          <p:cNvSpPr/>
          <p:nvPr userDrawn="1"/>
        </p:nvSpPr>
        <p:spPr>
          <a:xfrm>
            <a:off x="11147240" y="5870400"/>
            <a:ext cx="576000" cy="7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a:p>
            <a:pPr algn="ctr"/>
            <a:endParaRPr lang="en-GB" sz="2400" dirty="0"/>
          </a:p>
        </p:txBody>
      </p:sp>
      <p:sp>
        <p:nvSpPr>
          <p:cNvPr id="36" name="SD_ART_SecondaryLogo"/>
          <p:cNvSpPr>
            <a:spLocks noChangeArrowheads="1"/>
          </p:cNvSpPr>
          <p:nvPr userDrawn="1"/>
        </p:nvSpPr>
        <p:spPr bwMode="auto">
          <a:xfrm>
            <a:off x="9393600" y="489600"/>
            <a:ext cx="2313600" cy="43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sz="2400" dirty="0"/>
          </a:p>
        </p:txBody>
      </p:sp>
      <p:sp>
        <p:nvSpPr>
          <p:cNvPr id="18" name="SD_VAR_BssLogo"/>
          <p:cNvSpPr txBox="1"/>
          <p:nvPr userDrawn="1">
            <p:custDataLst>
              <p:tags r:id="rId1"/>
            </p:custDataLst>
          </p:nvPr>
        </p:nvSpPr>
        <p:spPr>
          <a:xfrm>
            <a:off x="1272000" y="5764800"/>
            <a:ext cx="4800000" cy="820800"/>
          </a:xfrm>
          <a:prstGeom prst="rect">
            <a:avLst/>
          </a:prstGeom>
          <a:noFill/>
        </p:spPr>
        <p:txBody>
          <a:bodyPr wrap="square" lIns="0" tIns="0" rIns="0" bIns="24000" rtlCol="0" anchor="b" anchorCtr="0">
            <a:noAutofit/>
          </a:bodyPr>
          <a:lstStyle/>
          <a:p>
            <a:pPr>
              <a:lnSpc>
                <a:spcPts val="1213"/>
              </a:lnSpc>
            </a:pPr>
            <a:r>
              <a:rPr lang="en-US" sz="1000" b="1" i="0" cap="all" baseline="0">
                <a:solidFill>
                  <a:schemeClr val="bg1"/>
                </a:solidFill>
                <a:latin typeface="+mj-lt"/>
              </a:rPr>
              <a:t>DEPARTMENT OF LAW</a:t>
            </a:r>
            <a:r>
              <a:rPr lang="en-US" sz="1000" b="0" i="0" cap="all" baseline="0">
                <a:solidFill>
                  <a:schemeClr val="bg1"/>
                </a:solidFill>
                <a:latin typeface="+mj-lt"/>
              </a:rPr>
              <a:t/>
            </a:r>
            <a:br>
              <a:rPr lang="en-US" sz="1000" b="0" i="0" cap="all" baseline="0">
                <a:solidFill>
                  <a:schemeClr val="bg1"/>
                </a:solidFill>
                <a:latin typeface="+mj-lt"/>
              </a:rPr>
            </a:br>
            <a:r>
              <a:rPr lang="en-US" sz="1000" b="0" i="0" cap="all" baseline="0">
                <a:solidFill>
                  <a:schemeClr val="bg1"/>
                </a:solidFill>
                <a:latin typeface="+mj-lt"/>
              </a:rPr>
              <a:t>School of Business and Social Sciences</a:t>
            </a:r>
            <a:br>
              <a:rPr lang="en-US" sz="1000" b="0" i="0" cap="all" baseline="0">
                <a:solidFill>
                  <a:schemeClr val="bg1"/>
                </a:solidFill>
                <a:latin typeface="+mj-lt"/>
              </a:rPr>
            </a:br>
            <a:r>
              <a:rPr lang="en-US" sz="1000" b="0" i="0" cap="all" baseline="0">
                <a:solidFill>
                  <a:schemeClr val="bg1"/>
                </a:solidFill>
                <a:latin typeface="+mj-lt"/>
              </a:rPr>
              <a:t>Aarhus University</a:t>
            </a:r>
            <a:endParaRPr lang="en-GB" sz="1000" b="0" i="0" cap="all" baseline="0" dirty="0">
              <a:solidFill>
                <a:schemeClr val="bg1"/>
              </a:solidFill>
              <a:latin typeface="+mj-lt"/>
            </a:endParaRPr>
          </a:p>
        </p:txBody>
      </p:sp>
      <p:sp>
        <p:nvSpPr>
          <p:cNvPr id="24" name="SD_USR_Titl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Professor</a:t>
            </a:r>
            <a:endParaRPr lang="en-GB" sz="1067" cap="all" baseline="0" dirty="0">
              <a:solidFill>
                <a:schemeClr val="bg1"/>
              </a:solidFill>
              <a:latin typeface="AU Passata" panose="020B0503030502030804" pitchFamily="34" charset="0"/>
            </a:endParaRPr>
          </a:p>
        </p:txBody>
      </p:sp>
      <p:sp>
        <p:nvSpPr>
          <p:cNvPr id="26" name="SD_FLD_DocumentDate"/>
          <p:cNvSpPr txBox="1">
            <a:spLocks noChangeArrowheads="1"/>
          </p:cNvSpPr>
          <p:nvPr userDrawn="1"/>
        </p:nvSpPr>
        <p:spPr bwMode="auto">
          <a:xfrm>
            <a:off x="9394520" y="5764800"/>
            <a:ext cx="2328000"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dirty="0">
                <a:solidFill>
                  <a:schemeClr val="bg1"/>
                </a:solidFill>
                <a:latin typeface="AU Passata" panose="020B0503030502030804" pitchFamily="34" charset="0"/>
              </a:rPr>
              <a:t>27 November 2019</a:t>
            </a:r>
          </a:p>
        </p:txBody>
      </p:sp>
      <p:sp>
        <p:nvSpPr>
          <p:cNvPr id="28" name="SD_USR_Nam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r>
              <a:rPr lang="en-GB" sz="1067" b="1" cap="all" baseline="0">
                <a:solidFill>
                  <a:schemeClr val="bg1"/>
                </a:solidFill>
              </a:rPr>
              <a:t>Karsten Engsig Sørensen</a:t>
            </a:r>
            <a:endParaRPr lang="en-GB" sz="1067" b="1" cap="all" baseline="0" dirty="0">
              <a:solidFill>
                <a:schemeClr val="bg1"/>
              </a:solidFill>
            </a:endParaRPr>
          </a:p>
        </p:txBody>
      </p:sp>
      <p:sp>
        <p:nvSpPr>
          <p:cNvPr id="29" name="Pladsholder til tekst logo"/>
          <p:cNvSpPr txBox="1">
            <a:spLocks/>
          </p:cNvSpPr>
          <p:nvPr userDrawn="1"/>
        </p:nvSpPr>
        <p:spPr>
          <a:xfrm>
            <a:off x="499200" y="5764800"/>
            <a:ext cx="672000" cy="820800"/>
          </a:xfrm>
          <a:prstGeom prst="rect">
            <a:avLst/>
          </a:prstGeom>
        </p:spPr>
        <p:txBody>
          <a:bodyPr wrap="square" lIns="0" tIns="0" rIns="0" bIns="0" anchor="b" anchorCtr="0">
            <a:no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100000"/>
              </a:lnSpc>
              <a:spcBef>
                <a:spcPts val="0"/>
              </a:spcBef>
            </a:pPr>
            <a:r>
              <a:rPr lang="en-GB" sz="5333" kern="0" dirty="0">
                <a:solidFill>
                  <a:schemeClr val="bg1"/>
                </a:solidFill>
                <a:latin typeface="AU Logo" panose="050B0500000000020004" pitchFamily="34" charset="2"/>
              </a:rPr>
              <a:t>2</a:t>
            </a:r>
          </a:p>
        </p:txBody>
      </p:sp>
      <p:sp>
        <p:nvSpPr>
          <p:cNvPr id="30" name="SD_FLD_Event"/>
          <p:cNvSpPr txBox="1">
            <a:spLocks noChangeArrowheads="1"/>
          </p:cNvSpPr>
          <p:nvPr userDrawn="1"/>
        </p:nvSpPr>
        <p:spPr bwMode="auto">
          <a:xfrm>
            <a:off x="9376603" y="5198613"/>
            <a:ext cx="233325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endParaRPr lang="en-GB" sz="1067" b="1" cap="all" baseline="0" dirty="0">
              <a:solidFill>
                <a:schemeClr val="bg1"/>
              </a:solidFill>
            </a:endParaRPr>
          </a:p>
        </p:txBody>
      </p:sp>
    </p:spTree>
    <p:extLst>
      <p:ext uri="{BB962C8B-B14F-4D97-AF65-F5344CB8AC3E}">
        <p14:creationId xmlns:p14="http://schemas.microsoft.com/office/powerpoint/2010/main" val="2106870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34819" name="Title 1"/>
          <p:cNvSpPr>
            <a:spLocks noGrp="1" noChangeArrowheads="1"/>
          </p:cNvSpPr>
          <p:nvPr>
            <p:ph type="ctrTitle"/>
          </p:nvPr>
        </p:nvSpPr>
        <p:spPr>
          <a:xfrm>
            <a:off x="1318685" y="1412777"/>
            <a:ext cx="9545793" cy="1779553"/>
          </a:xfrm>
        </p:spPr>
        <p:txBody>
          <a:bodyPr wrap="square" anchor="b" anchorCtr="0">
            <a:noAutofit/>
          </a:bodyPr>
          <a:lstStyle>
            <a:lvl1pPr>
              <a:lnSpc>
                <a:spcPct val="95000"/>
              </a:lnSpc>
              <a:defRPr sz="5333" baseline="0" smtClean="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9" name="White Top Rectangle"/>
          <p:cNvSpPr>
            <a:spLocks noChangeArrowheads="1"/>
          </p:cNvSpPr>
          <p:nvPr userDrawn="1"/>
        </p:nvSpPr>
        <p:spPr bwMode="auto">
          <a:xfrm>
            <a:off x="1363428" y="3357000"/>
            <a:ext cx="984000" cy="72000"/>
          </a:xfrm>
          <a:prstGeom prst="rect">
            <a:avLst/>
          </a:prstGeom>
          <a:solidFill>
            <a:schemeClr val="bg1"/>
          </a:solidFill>
          <a:ln w="9525">
            <a:noFill/>
            <a:miter lim="800000"/>
            <a:headEnd/>
            <a:tailEnd/>
          </a:ln>
          <a:effectLst/>
        </p:spPr>
        <p:txBody>
          <a:bodyPr wrap="none" anchor="ctr"/>
          <a:lstStyle/>
          <a:p>
            <a:pPr>
              <a:defRPr/>
            </a:pPr>
            <a:endParaRPr lang="en-GB" sz="2400" dirty="0"/>
          </a:p>
        </p:txBody>
      </p:sp>
      <p:sp>
        <p:nvSpPr>
          <p:cNvPr id="4" name="Text Placeholder 3"/>
          <p:cNvSpPr>
            <a:spLocks noGrp="1"/>
          </p:cNvSpPr>
          <p:nvPr>
            <p:ph type="body" sz="quarter" idx="11"/>
          </p:nvPr>
        </p:nvSpPr>
        <p:spPr>
          <a:xfrm>
            <a:off x="1346254" y="3717032"/>
            <a:ext cx="7163077" cy="1746085"/>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Klik</a:t>
            </a:r>
            <a:r>
              <a:rPr lang="en-GB" dirty="0"/>
              <a:t> for at </a:t>
            </a:r>
            <a:r>
              <a:rPr lang="en-GB" dirty="0" err="1"/>
              <a:t>redigere</a:t>
            </a:r>
            <a:r>
              <a:rPr lang="en-GB" dirty="0"/>
              <a:t> </a:t>
            </a:r>
            <a:r>
              <a:rPr lang="en-GB" dirty="0" err="1"/>
              <a:t>i</a:t>
            </a:r>
            <a:r>
              <a:rPr lang="en-GB" dirty="0"/>
              <a:t> master</a:t>
            </a:r>
          </a:p>
        </p:txBody>
      </p:sp>
      <p:sp>
        <p:nvSpPr>
          <p:cNvPr id="22" name="TextBox 21"/>
          <p:cNvSpPr txBox="1"/>
          <p:nvPr userDrawn="1"/>
        </p:nvSpPr>
        <p:spPr>
          <a:xfrm>
            <a:off x="-2160917" y="2696385"/>
            <a:ext cx="2013173" cy="738664"/>
          </a:xfrm>
          <a:prstGeom prst="rect">
            <a:avLst/>
          </a:prstGeom>
          <a:noFill/>
        </p:spPr>
        <p:txBody>
          <a:bodyPr wrap="square" lIns="0" tIns="0" rIns="0" bIns="0" rtlCol="0">
            <a:noAutofit/>
          </a:bodyPr>
          <a:lstStyle/>
          <a:p>
            <a:pPr algn="r">
              <a:lnSpc>
                <a:spcPct val="100000"/>
              </a:lnSpc>
            </a:pPr>
            <a:r>
              <a:rPr lang="en-GB" sz="1333" noProof="1">
                <a:solidFill>
                  <a:schemeClr val="tx1">
                    <a:lumMod val="75000"/>
                    <a:lumOff val="25000"/>
                  </a:schemeClr>
                </a:solidFill>
              </a:rPr>
              <a:t>Ændr 2. linje i overskriften </a:t>
            </a:r>
            <a:br>
              <a:rPr lang="en-GB" sz="1333" noProof="1">
                <a:solidFill>
                  <a:schemeClr val="tx1">
                    <a:lumMod val="75000"/>
                    <a:lumOff val="25000"/>
                  </a:schemeClr>
                </a:solidFill>
              </a:rPr>
            </a:br>
            <a:r>
              <a:rPr lang="en-GB" sz="1333" noProof="1">
                <a:solidFill>
                  <a:schemeClr val="tx1">
                    <a:lumMod val="75000"/>
                    <a:lumOff val="25000"/>
                  </a:schemeClr>
                </a:solidFill>
              </a:rPr>
              <a:t>til AU Passata Light</a:t>
            </a:r>
          </a:p>
        </p:txBody>
      </p:sp>
      <p:sp>
        <p:nvSpPr>
          <p:cNvPr id="28" name="Rectangle 6"/>
          <p:cNvSpPr>
            <a:spLocks noGrp="1" noChangeArrowheads="1"/>
          </p:cNvSpPr>
          <p:nvPr>
            <p:ph type="sldNum" sz="quarter" idx="4"/>
          </p:nvPr>
        </p:nvSpPr>
        <p:spPr bwMode="auto">
          <a:xfrm>
            <a:off x="9807958" y="5995200"/>
            <a:ext cx="1916261" cy="51529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600"/>
              </a:lnSpc>
              <a:buFontTx/>
              <a:buNone/>
              <a:defRPr sz="800" spc="53" baseline="0" smtClean="0">
                <a:solidFill>
                  <a:schemeClr val="bg1"/>
                </a:solidFill>
                <a:latin typeface="AU Passata Light" pitchFamily="34" charset="0"/>
              </a:defRPr>
            </a:lvl1pPr>
          </a:lstStyle>
          <a:p>
            <a:pPr>
              <a:defRPr/>
            </a:pPr>
            <a:fld id="{E90C1E0A-682D-40DC-B1EA-26C007FDC330}" type="slidenum">
              <a:rPr lang="en-GB" smtClean="0"/>
              <a:pPr>
                <a:defRPr/>
              </a:pPr>
              <a:t>‹N°›</a:t>
            </a:fld>
            <a:endParaRPr lang="en-GB" dirty="0"/>
          </a:p>
        </p:txBody>
      </p:sp>
      <p:sp>
        <p:nvSpPr>
          <p:cNvPr id="32" name="White Rectangle"/>
          <p:cNvSpPr/>
          <p:nvPr userDrawn="1"/>
        </p:nvSpPr>
        <p:spPr>
          <a:xfrm>
            <a:off x="11147240" y="5870400"/>
            <a:ext cx="576000" cy="7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a:p>
            <a:pPr algn="ctr"/>
            <a:endParaRPr lang="en-GB" sz="2400" dirty="0"/>
          </a:p>
        </p:txBody>
      </p:sp>
      <p:sp>
        <p:nvSpPr>
          <p:cNvPr id="18" name="SD_ART_SecondaryLogo"/>
          <p:cNvSpPr>
            <a:spLocks noChangeArrowheads="1"/>
          </p:cNvSpPr>
          <p:nvPr userDrawn="1"/>
        </p:nvSpPr>
        <p:spPr bwMode="auto">
          <a:xfrm>
            <a:off x="9393600" y="489600"/>
            <a:ext cx="2313600" cy="43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sz="2400" dirty="0"/>
          </a:p>
        </p:txBody>
      </p:sp>
      <p:sp>
        <p:nvSpPr>
          <p:cNvPr id="20" name="SD_VAR_BssLogo"/>
          <p:cNvSpPr txBox="1"/>
          <p:nvPr userDrawn="1">
            <p:custDataLst>
              <p:tags r:id="rId1"/>
            </p:custDataLst>
          </p:nvPr>
        </p:nvSpPr>
        <p:spPr>
          <a:xfrm>
            <a:off x="1272000" y="5764800"/>
            <a:ext cx="4800000" cy="820800"/>
          </a:xfrm>
          <a:prstGeom prst="rect">
            <a:avLst/>
          </a:prstGeom>
          <a:noFill/>
        </p:spPr>
        <p:txBody>
          <a:bodyPr wrap="square" lIns="0" tIns="0" rIns="0" bIns="24000" rtlCol="0" anchor="b" anchorCtr="0">
            <a:noAutofit/>
          </a:bodyPr>
          <a:lstStyle/>
          <a:p>
            <a:pPr>
              <a:lnSpc>
                <a:spcPts val="1213"/>
              </a:lnSpc>
            </a:pPr>
            <a:r>
              <a:rPr lang="en-US" sz="1000" b="1" i="0" cap="all" baseline="0">
                <a:solidFill>
                  <a:schemeClr val="bg1"/>
                </a:solidFill>
                <a:latin typeface="+mj-lt"/>
              </a:rPr>
              <a:t>DEPARTMENT OF LAW</a:t>
            </a:r>
            <a:r>
              <a:rPr lang="en-US" sz="1000" b="0" i="0" cap="all" baseline="0">
                <a:solidFill>
                  <a:schemeClr val="bg1"/>
                </a:solidFill>
                <a:latin typeface="+mj-lt"/>
              </a:rPr>
              <a:t/>
            </a:r>
            <a:br>
              <a:rPr lang="en-US" sz="1000" b="0" i="0" cap="all" baseline="0">
                <a:solidFill>
                  <a:schemeClr val="bg1"/>
                </a:solidFill>
                <a:latin typeface="+mj-lt"/>
              </a:rPr>
            </a:br>
            <a:r>
              <a:rPr lang="en-US" sz="1000" b="0" i="0" cap="all" baseline="0">
                <a:solidFill>
                  <a:schemeClr val="bg1"/>
                </a:solidFill>
                <a:latin typeface="+mj-lt"/>
              </a:rPr>
              <a:t>School of Business and Social Sciences</a:t>
            </a:r>
            <a:br>
              <a:rPr lang="en-US" sz="1000" b="0" i="0" cap="all" baseline="0">
                <a:solidFill>
                  <a:schemeClr val="bg1"/>
                </a:solidFill>
                <a:latin typeface="+mj-lt"/>
              </a:rPr>
            </a:br>
            <a:r>
              <a:rPr lang="en-US" sz="1000" b="0" i="0" cap="all" baseline="0">
                <a:solidFill>
                  <a:schemeClr val="bg1"/>
                </a:solidFill>
                <a:latin typeface="+mj-lt"/>
              </a:rPr>
              <a:t>Aarhus University</a:t>
            </a:r>
            <a:endParaRPr lang="en-GB" sz="1000" b="0" i="0" cap="all" baseline="0" dirty="0">
              <a:solidFill>
                <a:schemeClr val="bg1"/>
              </a:solidFill>
              <a:latin typeface="+mj-lt"/>
            </a:endParaRPr>
          </a:p>
        </p:txBody>
      </p:sp>
      <p:sp>
        <p:nvSpPr>
          <p:cNvPr id="23" name="SD_USR_Titl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Professor</a:t>
            </a:r>
            <a:endParaRPr lang="en-GB" sz="1067" cap="all" baseline="0" dirty="0">
              <a:solidFill>
                <a:schemeClr val="bg1"/>
              </a:solidFill>
              <a:latin typeface="AU Passata" panose="020B0503030502030804" pitchFamily="34" charset="0"/>
            </a:endParaRPr>
          </a:p>
        </p:txBody>
      </p:sp>
      <p:sp>
        <p:nvSpPr>
          <p:cNvPr id="24" name="SD_FLD_DocumentDate"/>
          <p:cNvSpPr txBox="1">
            <a:spLocks noChangeArrowheads="1"/>
          </p:cNvSpPr>
          <p:nvPr userDrawn="1"/>
        </p:nvSpPr>
        <p:spPr bwMode="auto">
          <a:xfrm>
            <a:off x="9394520" y="5764800"/>
            <a:ext cx="2328000"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30 November 2016</a:t>
            </a:r>
            <a:endParaRPr lang="en-GB" sz="1067" cap="all" baseline="0" dirty="0">
              <a:solidFill>
                <a:schemeClr val="bg1"/>
              </a:solidFill>
              <a:latin typeface="AU Passata" panose="020B0503030502030804" pitchFamily="34" charset="0"/>
            </a:endParaRPr>
          </a:p>
        </p:txBody>
      </p:sp>
      <p:sp>
        <p:nvSpPr>
          <p:cNvPr id="25" name="SD_USR_Nam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r>
              <a:rPr lang="en-GB" sz="1067" b="1" cap="all" baseline="0">
                <a:solidFill>
                  <a:schemeClr val="bg1"/>
                </a:solidFill>
              </a:rPr>
              <a:t>Karsten Engsig Sørensen</a:t>
            </a:r>
            <a:endParaRPr lang="en-GB" sz="1067" b="1" cap="all" baseline="0" dirty="0">
              <a:solidFill>
                <a:schemeClr val="bg1"/>
              </a:solidFill>
            </a:endParaRPr>
          </a:p>
        </p:txBody>
      </p:sp>
      <p:sp>
        <p:nvSpPr>
          <p:cNvPr id="26" name="Pladsholder til tekst logo"/>
          <p:cNvSpPr txBox="1">
            <a:spLocks/>
          </p:cNvSpPr>
          <p:nvPr userDrawn="1"/>
        </p:nvSpPr>
        <p:spPr>
          <a:xfrm>
            <a:off x="499200" y="5764800"/>
            <a:ext cx="672000" cy="820800"/>
          </a:xfrm>
          <a:prstGeom prst="rect">
            <a:avLst/>
          </a:prstGeom>
        </p:spPr>
        <p:txBody>
          <a:bodyPr wrap="square" lIns="0" tIns="0" rIns="0" bIns="0" anchor="b" anchorCtr="0">
            <a:no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100000"/>
              </a:lnSpc>
              <a:spcBef>
                <a:spcPts val="0"/>
              </a:spcBef>
            </a:pPr>
            <a:r>
              <a:rPr lang="en-GB" sz="5333" kern="0" dirty="0">
                <a:solidFill>
                  <a:schemeClr val="bg1"/>
                </a:solidFill>
                <a:latin typeface="AU Logo" panose="050B0500000000020004" pitchFamily="34" charset="2"/>
              </a:rPr>
              <a:t>2</a:t>
            </a:r>
          </a:p>
        </p:txBody>
      </p:sp>
      <p:sp>
        <p:nvSpPr>
          <p:cNvPr id="27" name="SD_FLD_Event"/>
          <p:cNvSpPr txBox="1">
            <a:spLocks noChangeArrowheads="1"/>
          </p:cNvSpPr>
          <p:nvPr userDrawn="1"/>
        </p:nvSpPr>
        <p:spPr bwMode="auto">
          <a:xfrm>
            <a:off x="9394520" y="5764800"/>
            <a:ext cx="233325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endParaRPr lang="en-GB" sz="1067" b="1" cap="all" baseline="0" dirty="0">
              <a:solidFill>
                <a:schemeClr val="bg1"/>
              </a:solidFill>
            </a:endParaRPr>
          </a:p>
        </p:txBody>
      </p:sp>
    </p:spTree>
    <p:extLst>
      <p:ext uri="{BB962C8B-B14F-4D97-AF65-F5344CB8AC3E}">
        <p14:creationId xmlns:p14="http://schemas.microsoft.com/office/powerpoint/2010/main" val="929178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Rectangle 21"/>
          <p:cNvSpPr/>
          <p:nvPr userDrawn="1"/>
        </p:nvSpPr>
        <p:spPr>
          <a:xfrm>
            <a:off x="0" y="0"/>
            <a:ext cx="12192000" cy="68580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34819" name="Title 1"/>
          <p:cNvSpPr>
            <a:spLocks noGrp="1" noChangeArrowheads="1"/>
          </p:cNvSpPr>
          <p:nvPr>
            <p:ph type="ctrTitle"/>
          </p:nvPr>
        </p:nvSpPr>
        <p:spPr>
          <a:xfrm>
            <a:off x="1318685" y="2653041"/>
            <a:ext cx="9545793" cy="1559401"/>
          </a:xfrm>
        </p:spPr>
        <p:txBody>
          <a:bodyPr wrap="square" anchor="t" anchorCtr="0">
            <a:spAutoFit/>
          </a:bodyPr>
          <a:lstStyle>
            <a:lvl1pPr>
              <a:lnSpc>
                <a:spcPct val="95000"/>
              </a:lnSpc>
              <a:defRPr sz="5333" baseline="0" smtClean="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9" name="White Top Rectangle"/>
          <p:cNvSpPr>
            <a:spLocks noChangeArrowheads="1"/>
          </p:cNvSpPr>
          <p:nvPr userDrawn="1"/>
        </p:nvSpPr>
        <p:spPr bwMode="auto">
          <a:xfrm>
            <a:off x="1363428" y="588692"/>
            <a:ext cx="984000" cy="72000"/>
          </a:xfrm>
          <a:prstGeom prst="rect">
            <a:avLst/>
          </a:prstGeom>
          <a:solidFill>
            <a:schemeClr val="bg1"/>
          </a:solidFill>
          <a:ln w="9525">
            <a:noFill/>
            <a:miter lim="800000"/>
            <a:headEnd/>
            <a:tailEnd/>
          </a:ln>
          <a:effectLst/>
        </p:spPr>
        <p:txBody>
          <a:bodyPr wrap="none" anchor="ctr"/>
          <a:lstStyle/>
          <a:p>
            <a:pPr>
              <a:defRPr/>
            </a:pPr>
            <a:endParaRPr lang="en-GB" sz="2400" dirty="0"/>
          </a:p>
        </p:txBody>
      </p:sp>
      <p:sp>
        <p:nvSpPr>
          <p:cNvPr id="53" name="TextBox 52"/>
          <p:cNvSpPr txBox="1"/>
          <p:nvPr userDrawn="1"/>
        </p:nvSpPr>
        <p:spPr>
          <a:xfrm>
            <a:off x="-2160917" y="2696385"/>
            <a:ext cx="2013173" cy="738664"/>
          </a:xfrm>
          <a:prstGeom prst="rect">
            <a:avLst/>
          </a:prstGeom>
          <a:noFill/>
        </p:spPr>
        <p:txBody>
          <a:bodyPr wrap="square" lIns="0" tIns="0" rIns="0" bIns="0" rtlCol="0">
            <a:noAutofit/>
          </a:bodyPr>
          <a:lstStyle/>
          <a:p>
            <a:pPr algn="r">
              <a:lnSpc>
                <a:spcPct val="100000"/>
              </a:lnSpc>
            </a:pPr>
            <a:r>
              <a:rPr lang="en-GB" sz="1333" noProof="1">
                <a:solidFill>
                  <a:schemeClr val="tx1">
                    <a:lumMod val="75000"/>
                    <a:lumOff val="25000"/>
                  </a:schemeClr>
                </a:solidFill>
              </a:rPr>
              <a:t>Ændr 2. linje i overskriften </a:t>
            </a:r>
            <a:br>
              <a:rPr lang="en-GB" sz="1333" noProof="1">
                <a:solidFill>
                  <a:schemeClr val="tx1">
                    <a:lumMod val="75000"/>
                    <a:lumOff val="25000"/>
                  </a:schemeClr>
                </a:solidFill>
              </a:rPr>
            </a:br>
            <a:r>
              <a:rPr lang="en-GB" sz="1333" noProof="1">
                <a:solidFill>
                  <a:schemeClr val="tx1">
                    <a:lumMod val="75000"/>
                    <a:lumOff val="25000"/>
                  </a:schemeClr>
                </a:solidFill>
              </a:rPr>
              <a:t>til AU Passata Light</a:t>
            </a:r>
          </a:p>
        </p:txBody>
      </p:sp>
      <p:sp>
        <p:nvSpPr>
          <p:cNvPr id="18" name="Rectangle 6"/>
          <p:cNvSpPr>
            <a:spLocks noGrp="1" noChangeArrowheads="1"/>
          </p:cNvSpPr>
          <p:nvPr>
            <p:ph type="sldNum" sz="quarter" idx="4"/>
          </p:nvPr>
        </p:nvSpPr>
        <p:spPr bwMode="auto">
          <a:xfrm>
            <a:off x="9807958" y="5995200"/>
            <a:ext cx="1916261" cy="51529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600"/>
              </a:lnSpc>
              <a:buFontTx/>
              <a:buNone/>
              <a:defRPr sz="800" spc="53" baseline="0" smtClean="0">
                <a:solidFill>
                  <a:schemeClr val="bg1"/>
                </a:solidFill>
                <a:latin typeface="AU Passata Light" pitchFamily="34" charset="0"/>
              </a:defRPr>
            </a:lvl1pPr>
          </a:lstStyle>
          <a:p>
            <a:pPr>
              <a:defRPr/>
            </a:pPr>
            <a:fld id="{E90C1E0A-682D-40DC-B1EA-26C007FDC330}" type="slidenum">
              <a:rPr lang="en-GB" smtClean="0"/>
              <a:pPr>
                <a:defRPr/>
              </a:pPr>
              <a:t>‹N°›</a:t>
            </a:fld>
            <a:endParaRPr lang="en-GB" dirty="0"/>
          </a:p>
        </p:txBody>
      </p:sp>
      <p:sp>
        <p:nvSpPr>
          <p:cNvPr id="29" name="White Rectangle"/>
          <p:cNvSpPr/>
          <p:nvPr userDrawn="1"/>
        </p:nvSpPr>
        <p:spPr>
          <a:xfrm>
            <a:off x="11147240" y="5870400"/>
            <a:ext cx="576000" cy="7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a:p>
            <a:pPr algn="ctr"/>
            <a:endParaRPr lang="en-GB" sz="2400" dirty="0"/>
          </a:p>
        </p:txBody>
      </p:sp>
      <p:sp>
        <p:nvSpPr>
          <p:cNvPr id="17" name="SD_ART_SecondaryLogo"/>
          <p:cNvSpPr>
            <a:spLocks noChangeArrowheads="1"/>
          </p:cNvSpPr>
          <p:nvPr userDrawn="1"/>
        </p:nvSpPr>
        <p:spPr bwMode="auto">
          <a:xfrm>
            <a:off x="9393600" y="489600"/>
            <a:ext cx="2313600" cy="43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sz="2400" dirty="0"/>
          </a:p>
        </p:txBody>
      </p:sp>
      <p:sp>
        <p:nvSpPr>
          <p:cNvPr id="20" name="SD_VAR_BssLogo"/>
          <p:cNvSpPr txBox="1"/>
          <p:nvPr userDrawn="1">
            <p:custDataLst>
              <p:tags r:id="rId1"/>
            </p:custDataLst>
          </p:nvPr>
        </p:nvSpPr>
        <p:spPr>
          <a:xfrm>
            <a:off x="1272000" y="5764800"/>
            <a:ext cx="4800000" cy="820800"/>
          </a:xfrm>
          <a:prstGeom prst="rect">
            <a:avLst/>
          </a:prstGeom>
          <a:noFill/>
        </p:spPr>
        <p:txBody>
          <a:bodyPr wrap="square" lIns="0" tIns="0" rIns="0" bIns="24000" rtlCol="0" anchor="b" anchorCtr="0">
            <a:noAutofit/>
          </a:bodyPr>
          <a:lstStyle/>
          <a:p>
            <a:pPr>
              <a:lnSpc>
                <a:spcPts val="1213"/>
              </a:lnSpc>
            </a:pPr>
            <a:r>
              <a:rPr lang="en-US" sz="1000" b="1" i="0" cap="all" baseline="0">
                <a:solidFill>
                  <a:schemeClr val="bg1"/>
                </a:solidFill>
                <a:latin typeface="+mj-lt"/>
              </a:rPr>
              <a:t>DEPARTMENT OF LAW</a:t>
            </a:r>
            <a:r>
              <a:rPr lang="en-US" sz="1000" b="0" i="0" cap="all" baseline="0">
                <a:solidFill>
                  <a:schemeClr val="bg1"/>
                </a:solidFill>
                <a:latin typeface="+mj-lt"/>
              </a:rPr>
              <a:t/>
            </a:r>
            <a:br>
              <a:rPr lang="en-US" sz="1000" b="0" i="0" cap="all" baseline="0">
                <a:solidFill>
                  <a:schemeClr val="bg1"/>
                </a:solidFill>
                <a:latin typeface="+mj-lt"/>
              </a:rPr>
            </a:br>
            <a:r>
              <a:rPr lang="en-US" sz="1000" b="0" i="0" cap="all" baseline="0">
                <a:solidFill>
                  <a:schemeClr val="bg1"/>
                </a:solidFill>
                <a:latin typeface="+mj-lt"/>
              </a:rPr>
              <a:t>School of Business and Social Sciences</a:t>
            </a:r>
            <a:br>
              <a:rPr lang="en-US" sz="1000" b="0" i="0" cap="all" baseline="0">
                <a:solidFill>
                  <a:schemeClr val="bg1"/>
                </a:solidFill>
                <a:latin typeface="+mj-lt"/>
              </a:rPr>
            </a:br>
            <a:r>
              <a:rPr lang="en-US" sz="1000" b="0" i="0" cap="all" baseline="0">
                <a:solidFill>
                  <a:schemeClr val="bg1"/>
                </a:solidFill>
                <a:latin typeface="+mj-lt"/>
              </a:rPr>
              <a:t>Aarhus University</a:t>
            </a:r>
            <a:endParaRPr lang="en-GB" sz="1000" b="0" i="0" cap="all" baseline="0" dirty="0">
              <a:solidFill>
                <a:schemeClr val="bg1"/>
              </a:solidFill>
              <a:latin typeface="+mj-lt"/>
            </a:endParaRPr>
          </a:p>
        </p:txBody>
      </p:sp>
      <p:sp>
        <p:nvSpPr>
          <p:cNvPr id="21" name="SD_USR_Titl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Professor</a:t>
            </a:r>
            <a:endParaRPr lang="en-GB" sz="1067" cap="all" baseline="0" dirty="0">
              <a:solidFill>
                <a:schemeClr val="bg1"/>
              </a:solidFill>
              <a:latin typeface="AU Passata" panose="020B0503030502030804" pitchFamily="34" charset="0"/>
            </a:endParaRPr>
          </a:p>
        </p:txBody>
      </p:sp>
      <p:sp>
        <p:nvSpPr>
          <p:cNvPr id="23" name="SD_FLD_DocumentDate"/>
          <p:cNvSpPr txBox="1">
            <a:spLocks noChangeArrowheads="1"/>
          </p:cNvSpPr>
          <p:nvPr userDrawn="1"/>
        </p:nvSpPr>
        <p:spPr bwMode="auto">
          <a:xfrm>
            <a:off x="9394520" y="5764800"/>
            <a:ext cx="2328000"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30 November 2016</a:t>
            </a:r>
            <a:endParaRPr lang="en-GB" sz="1067" cap="all" baseline="0" dirty="0">
              <a:solidFill>
                <a:schemeClr val="bg1"/>
              </a:solidFill>
              <a:latin typeface="AU Passata" panose="020B0503030502030804" pitchFamily="34" charset="0"/>
            </a:endParaRPr>
          </a:p>
        </p:txBody>
      </p:sp>
      <p:sp>
        <p:nvSpPr>
          <p:cNvPr id="24" name="SD_USR_Nam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r>
              <a:rPr lang="en-GB" sz="1067" b="1" cap="all" baseline="0">
                <a:solidFill>
                  <a:schemeClr val="bg1"/>
                </a:solidFill>
              </a:rPr>
              <a:t>Karsten Engsig Sørensen</a:t>
            </a:r>
            <a:endParaRPr lang="en-GB" sz="1067" b="1" cap="all" baseline="0" dirty="0">
              <a:solidFill>
                <a:schemeClr val="bg1"/>
              </a:solidFill>
            </a:endParaRPr>
          </a:p>
        </p:txBody>
      </p:sp>
      <p:sp>
        <p:nvSpPr>
          <p:cNvPr id="26" name="Pladsholder til tekst logo"/>
          <p:cNvSpPr txBox="1">
            <a:spLocks/>
          </p:cNvSpPr>
          <p:nvPr userDrawn="1"/>
        </p:nvSpPr>
        <p:spPr>
          <a:xfrm>
            <a:off x="499200" y="5764800"/>
            <a:ext cx="672000" cy="820800"/>
          </a:xfrm>
          <a:prstGeom prst="rect">
            <a:avLst/>
          </a:prstGeom>
        </p:spPr>
        <p:txBody>
          <a:bodyPr wrap="square" lIns="0" tIns="0" rIns="0" bIns="0" anchor="b" anchorCtr="0">
            <a:no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100000"/>
              </a:lnSpc>
              <a:spcBef>
                <a:spcPts val="0"/>
              </a:spcBef>
            </a:pPr>
            <a:r>
              <a:rPr lang="en-GB" sz="5333" kern="0" dirty="0">
                <a:solidFill>
                  <a:schemeClr val="bg1"/>
                </a:solidFill>
                <a:latin typeface="AU Logo" panose="050B0500000000020004" pitchFamily="34" charset="2"/>
              </a:rPr>
              <a:t>2</a:t>
            </a:r>
          </a:p>
        </p:txBody>
      </p:sp>
      <p:sp>
        <p:nvSpPr>
          <p:cNvPr id="30" name="SD_FLD_Event"/>
          <p:cNvSpPr txBox="1">
            <a:spLocks noChangeArrowheads="1"/>
          </p:cNvSpPr>
          <p:nvPr userDrawn="1"/>
        </p:nvSpPr>
        <p:spPr bwMode="auto">
          <a:xfrm>
            <a:off x="9394520" y="5764800"/>
            <a:ext cx="233325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endParaRPr lang="en-GB" sz="1067" b="1" cap="all" baseline="0" dirty="0">
              <a:solidFill>
                <a:schemeClr val="bg1"/>
              </a:solidFill>
            </a:endParaRPr>
          </a:p>
        </p:txBody>
      </p:sp>
    </p:spTree>
    <p:extLst>
      <p:ext uri="{BB962C8B-B14F-4D97-AF65-F5344CB8AC3E}">
        <p14:creationId xmlns:p14="http://schemas.microsoft.com/office/powerpoint/2010/main" val="1148917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Calibri" panose="020F0502020204030204" pitchFamily="34" charset="0"/>
              <a:buChar char="​"/>
              <a:defRPr/>
            </a:lvl1p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6" name="Title 5"/>
          <p:cNvSpPr>
            <a:spLocks noGrp="1"/>
          </p:cNvSpPr>
          <p:nvPr>
            <p:ph type="title"/>
          </p:nvPr>
        </p:nvSpPr>
        <p:spPr/>
        <p:txBody>
          <a:body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7" name="Black Rectangle"/>
          <p:cNvSpPr/>
          <p:nvPr userDrawn="1"/>
        </p:nvSpPr>
        <p:spPr>
          <a:xfrm>
            <a:off x="469900" y="1765907"/>
            <a:ext cx="982133" cy="609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22" name="Slide Number Placeholder 21"/>
          <p:cNvSpPr>
            <a:spLocks noGrp="1"/>
          </p:cNvSpPr>
          <p:nvPr>
            <p:ph type="sldNum" sz="quarter" idx="10"/>
          </p:nvPr>
        </p:nvSpPr>
        <p:spPr/>
        <p:txBody>
          <a:bodyPr/>
          <a:lstStyle/>
          <a:p>
            <a:pPr>
              <a:defRPr/>
            </a:pPr>
            <a:fld id="{E90C1E0A-682D-40DC-B1EA-26C007FDC330}" type="slidenum">
              <a:rPr lang="en-GB" smtClean="0"/>
              <a:pPr>
                <a:defRPr/>
              </a:pPr>
              <a:t>‹N°›</a:t>
            </a:fld>
            <a:endParaRPr lang="en-GB" dirty="0"/>
          </a:p>
        </p:txBody>
      </p:sp>
      <p:sp>
        <p:nvSpPr>
          <p:cNvPr id="19" name="TextBox 17"/>
          <p:cNvSpPr txBox="1">
            <a:spLocks noChangeArrowheads="1"/>
          </p:cNvSpPr>
          <p:nvPr userDrawn="1"/>
        </p:nvSpPr>
        <p:spPr bwMode="auto">
          <a:xfrm>
            <a:off x="-2352939" y="2085907"/>
            <a:ext cx="2244827"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333" noProof="1">
                <a:solidFill>
                  <a:schemeClr val="tx1">
                    <a:lumMod val="75000"/>
                    <a:lumOff val="25000"/>
                  </a:schemeClr>
                </a:solidFill>
                <a:latin typeface="+mn-lt"/>
                <a:cs typeface="Arial" charset="0"/>
              </a:rPr>
              <a:t>For at få punktopstilling </a:t>
            </a:r>
            <a:br>
              <a:rPr lang="en-GB" sz="1333" noProof="1">
                <a:solidFill>
                  <a:schemeClr val="tx1">
                    <a:lumMod val="75000"/>
                    <a:lumOff val="25000"/>
                  </a:schemeClr>
                </a:solidFill>
                <a:latin typeface="+mn-lt"/>
                <a:cs typeface="Arial" charset="0"/>
              </a:rPr>
            </a:br>
            <a:r>
              <a:rPr lang="en-GB" sz="1333" noProof="1">
                <a:solidFill>
                  <a:schemeClr val="tx1">
                    <a:lumMod val="75000"/>
                    <a:lumOff val="25000"/>
                  </a:schemeClr>
                </a:solidFill>
                <a:latin typeface="+mn-lt"/>
                <a:cs typeface="Arial" charset="0"/>
              </a:rPr>
              <a:t>på teksten </a:t>
            </a:r>
            <a:br>
              <a:rPr lang="en-GB" sz="1333" noProof="1">
                <a:solidFill>
                  <a:schemeClr val="tx1">
                    <a:lumMod val="75000"/>
                    <a:lumOff val="25000"/>
                  </a:schemeClr>
                </a:solidFill>
                <a:latin typeface="+mn-lt"/>
                <a:cs typeface="Arial" charset="0"/>
              </a:rPr>
            </a:br>
            <a:r>
              <a:rPr lang="en-GB" sz="1333" noProof="1">
                <a:solidFill>
                  <a:schemeClr val="tx1">
                    <a:lumMod val="75000"/>
                    <a:lumOff val="25000"/>
                  </a:schemeClr>
                </a:solidFill>
                <a:latin typeface="+mn-lt"/>
                <a:cs typeface="Arial" charset="0"/>
              </a:rPr>
              <a:t>(flere niveauer findes), </a:t>
            </a:r>
            <a:br>
              <a:rPr lang="en-GB" sz="1333" noProof="1">
                <a:solidFill>
                  <a:schemeClr val="tx1">
                    <a:lumMod val="75000"/>
                    <a:lumOff val="25000"/>
                  </a:schemeClr>
                </a:solidFill>
                <a:latin typeface="+mn-lt"/>
                <a:cs typeface="Arial" charset="0"/>
              </a:rPr>
            </a:br>
            <a:r>
              <a:rPr lang="en-GB" sz="1333" noProof="1">
                <a:solidFill>
                  <a:schemeClr val="tx1">
                    <a:lumMod val="75000"/>
                    <a:lumOff val="25000"/>
                  </a:schemeClr>
                </a:solidFill>
                <a:latin typeface="+mn-lt"/>
                <a:cs typeface="Arial" charset="0"/>
              </a:rPr>
              <a:t>brug ‘Forøg listeniveau’</a:t>
            </a:r>
          </a:p>
          <a:p>
            <a:pPr algn="r" eaLnBrk="1" hangingPunct="1">
              <a:lnSpc>
                <a:spcPct val="100000"/>
              </a:lnSpc>
            </a:pPr>
            <a:endParaRPr lang="en-GB" sz="1333" noProof="1">
              <a:solidFill>
                <a:schemeClr val="tx1">
                  <a:lumMod val="75000"/>
                  <a:lumOff val="25000"/>
                </a:schemeClr>
              </a:solidFill>
              <a:latin typeface="+mn-lt"/>
              <a:cs typeface="Arial" charset="0"/>
            </a:endParaRPr>
          </a:p>
          <a:p>
            <a:pPr algn="r" eaLnBrk="1" hangingPunct="1">
              <a:lnSpc>
                <a:spcPct val="100000"/>
              </a:lnSpc>
            </a:pPr>
            <a:endParaRPr lang="en-GB" sz="1333" noProof="1">
              <a:solidFill>
                <a:schemeClr val="tx1">
                  <a:lumMod val="75000"/>
                  <a:lumOff val="25000"/>
                </a:schemeClr>
              </a:solidFill>
              <a:latin typeface="+mn-lt"/>
              <a:cs typeface="Arial" charset="0"/>
            </a:endParaRPr>
          </a:p>
          <a:p>
            <a:pPr algn="r" eaLnBrk="1" hangingPunct="1">
              <a:lnSpc>
                <a:spcPct val="100000"/>
              </a:lnSpc>
            </a:pPr>
            <a:r>
              <a:rPr lang="en-GB" sz="1333" noProof="1">
                <a:solidFill>
                  <a:schemeClr val="tx1">
                    <a:lumMod val="75000"/>
                    <a:lumOff val="25000"/>
                  </a:schemeClr>
                </a:solidFill>
                <a:latin typeface="+mn-lt"/>
                <a:cs typeface="Arial" charset="0"/>
              </a:rPr>
              <a:t>For at få venstrestillet tekst uden punktopstilling, brug ‘Formindsk listeniveau’</a:t>
            </a: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12" y="2943361"/>
            <a:ext cx="609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userDrawn="1"/>
        </p:nvSpPr>
        <p:spPr>
          <a:xfrm>
            <a:off x="-412911" y="2943362"/>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noProof="1">
              <a:latin typeface="+mn-lt"/>
            </a:endParaRPr>
          </a:p>
        </p:txBody>
      </p:sp>
      <p:pic>
        <p:nvPicPr>
          <p:cNvPr id="2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55635" y="3999479"/>
            <a:ext cx="58420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userDrawn="1"/>
        </p:nvSpPr>
        <p:spPr>
          <a:xfrm>
            <a:off x="-463534" y="3999480"/>
            <a:ext cx="292100" cy="268225"/>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noProof="1">
              <a:latin typeface="+mn-lt"/>
            </a:endParaRPr>
          </a:p>
        </p:txBody>
      </p:sp>
      <p:sp>
        <p:nvSpPr>
          <p:cNvPr id="25" name="Rounded Rectangle 24"/>
          <p:cNvSpPr/>
          <p:nvPr userDrawn="1"/>
        </p:nvSpPr>
        <p:spPr>
          <a:xfrm>
            <a:off x="-749487" y="4002911"/>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noProof="1">
              <a:latin typeface="+mn-lt"/>
            </a:endParaRPr>
          </a:p>
        </p:txBody>
      </p:sp>
      <p:sp>
        <p:nvSpPr>
          <p:cNvPr id="13" name="TextBox 12"/>
          <p:cNvSpPr txBox="1"/>
          <p:nvPr userDrawn="1"/>
        </p:nvSpPr>
        <p:spPr>
          <a:xfrm>
            <a:off x="-2160917" y="1022476"/>
            <a:ext cx="2013173" cy="473425"/>
          </a:xfrm>
          <a:prstGeom prst="rect">
            <a:avLst/>
          </a:prstGeom>
          <a:noFill/>
        </p:spPr>
        <p:txBody>
          <a:bodyPr wrap="square" lIns="0" tIns="0" rIns="0" bIns="0" rtlCol="0">
            <a:noAutofit/>
          </a:bodyPr>
          <a:lstStyle/>
          <a:p>
            <a:pPr algn="r">
              <a:lnSpc>
                <a:spcPct val="100000"/>
              </a:lnSpc>
            </a:pPr>
            <a:r>
              <a:rPr lang="en-GB" sz="1333" noProof="1">
                <a:solidFill>
                  <a:schemeClr val="tx1">
                    <a:lumMod val="75000"/>
                    <a:lumOff val="25000"/>
                  </a:schemeClr>
                </a:solidFill>
              </a:rPr>
              <a:t>Ændr 2. linje i overskriften </a:t>
            </a:r>
            <a:br>
              <a:rPr lang="en-GB" sz="1333" noProof="1">
                <a:solidFill>
                  <a:schemeClr val="tx1">
                    <a:lumMod val="75000"/>
                    <a:lumOff val="25000"/>
                  </a:schemeClr>
                </a:solidFill>
              </a:rPr>
            </a:br>
            <a:r>
              <a:rPr lang="en-GB" sz="1333" noProof="1">
                <a:solidFill>
                  <a:schemeClr val="tx1">
                    <a:lumMod val="75000"/>
                    <a:lumOff val="25000"/>
                  </a:schemeClr>
                </a:solidFill>
              </a:rPr>
              <a:t>til AU Passata Light</a:t>
            </a:r>
          </a:p>
        </p:txBody>
      </p:sp>
    </p:spTree>
    <p:extLst>
      <p:ext uri="{BB962C8B-B14F-4D97-AF65-F5344CB8AC3E}">
        <p14:creationId xmlns:p14="http://schemas.microsoft.com/office/powerpoint/2010/main" val="777323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1" y="2480957"/>
            <a:ext cx="11254319" cy="2978137"/>
          </a:xfrm>
        </p:spPr>
        <p:txBody>
          <a:bodyPr/>
          <a:lstStyle>
            <a:lvl1pPr marL="0" indent="0">
              <a:buFont typeface="Calibri" panose="020F0502020204030204" pitchFamily="34" charset="0"/>
              <a:buChar char="​"/>
              <a:defRPr/>
            </a:lvl1p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6" name="Title 5"/>
          <p:cNvSpPr>
            <a:spLocks noGrp="1"/>
          </p:cNvSpPr>
          <p:nvPr>
            <p:ph type="title"/>
          </p:nvPr>
        </p:nvSpPr>
        <p:spPr>
          <a:xfrm>
            <a:off x="469902" y="222251"/>
            <a:ext cx="11254316" cy="766176"/>
          </a:xfrm>
        </p:spPr>
        <p:txBody>
          <a:bodyPr/>
          <a:lstStyle>
            <a:lvl1pPr>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7" name="Black Rectangle"/>
          <p:cNvSpPr/>
          <p:nvPr userDrawn="1"/>
        </p:nvSpPr>
        <p:spPr>
          <a:xfrm>
            <a:off x="469900" y="1226131"/>
            <a:ext cx="982133" cy="609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0" name="Text Placeholder 9"/>
          <p:cNvSpPr>
            <a:spLocks noGrp="1"/>
          </p:cNvSpPr>
          <p:nvPr>
            <p:ph type="body" sz="quarter" idx="11"/>
          </p:nvPr>
        </p:nvSpPr>
        <p:spPr>
          <a:xfrm>
            <a:off x="469899" y="1508787"/>
            <a:ext cx="11254319" cy="569780"/>
          </a:xfrm>
        </p:spPr>
        <p:txBody>
          <a:bodyPr/>
          <a:lstStyle>
            <a:lvl1pPr marL="0" indent="0">
              <a:spcBef>
                <a:spcPts val="0"/>
              </a:spcBef>
              <a:buFontTx/>
              <a:buNone/>
              <a:defRPr sz="3200"/>
            </a:lvl1pPr>
          </a:lstStyle>
          <a:p>
            <a:pPr lvl="0"/>
            <a:r>
              <a:rPr lang="en-GB" dirty="0" err="1"/>
              <a:t>Klik</a:t>
            </a:r>
            <a:r>
              <a:rPr lang="en-GB" dirty="0"/>
              <a:t> for at </a:t>
            </a:r>
            <a:r>
              <a:rPr lang="en-GB" dirty="0" err="1"/>
              <a:t>redigere</a:t>
            </a:r>
            <a:r>
              <a:rPr lang="en-GB" dirty="0"/>
              <a:t> </a:t>
            </a:r>
            <a:r>
              <a:rPr lang="en-GB" dirty="0" err="1"/>
              <a:t>i</a:t>
            </a:r>
            <a:r>
              <a:rPr lang="en-GB" dirty="0"/>
              <a:t> master</a:t>
            </a:r>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a:t>
            </a:fld>
            <a:endParaRPr lang="en-GB" dirty="0"/>
          </a:p>
        </p:txBody>
      </p:sp>
      <p:sp>
        <p:nvSpPr>
          <p:cNvPr id="18" name="TextBox 17"/>
          <p:cNvSpPr txBox="1"/>
          <p:nvPr userDrawn="1"/>
        </p:nvSpPr>
        <p:spPr>
          <a:xfrm>
            <a:off x="-1974112" y="452669"/>
            <a:ext cx="1826368" cy="1435842"/>
          </a:xfrm>
          <a:prstGeom prst="rect">
            <a:avLst/>
          </a:prstGeom>
          <a:noFill/>
        </p:spPr>
        <p:txBody>
          <a:bodyPr wrap="square" lIns="0" tIns="0" rIns="0" bIns="0" rtlCol="0">
            <a:spAutoFit/>
          </a:bodyPr>
          <a:lstStyle/>
          <a:p>
            <a:pPr algn="r">
              <a:lnSpc>
                <a:spcPct val="100000"/>
              </a:lnSpc>
            </a:pPr>
            <a:r>
              <a:rPr lang="en-GB" sz="1333" noProof="1">
                <a:solidFill>
                  <a:schemeClr val="tx1">
                    <a:lumMod val="75000"/>
                    <a:lumOff val="25000"/>
                  </a:schemeClr>
                </a:solidFill>
              </a:rPr>
              <a:t>Overskrift én</a:t>
            </a:r>
            <a:r>
              <a:rPr lang="en-GB" sz="1333" baseline="0" noProof="1">
                <a:solidFill>
                  <a:schemeClr val="tx1">
                    <a:lumMod val="75000"/>
                    <a:lumOff val="25000"/>
                  </a:schemeClr>
                </a:solidFill>
              </a:rPr>
              <a:t> linje</a:t>
            </a:r>
            <a:br>
              <a:rPr lang="en-GB" sz="1333" baseline="0" noProof="1">
                <a:solidFill>
                  <a:schemeClr val="tx1">
                    <a:lumMod val="75000"/>
                    <a:lumOff val="25000"/>
                  </a:schemeClr>
                </a:solidFill>
              </a:rPr>
            </a:br>
            <a:r>
              <a:rPr lang="en-GB" sz="1333" noProof="1">
                <a:solidFill>
                  <a:schemeClr val="tx1">
                    <a:lumMod val="75000"/>
                    <a:lumOff val="25000"/>
                  </a:schemeClr>
                </a:solidFill>
              </a:rPr>
              <a:t>Bold eller Regular</a:t>
            </a:r>
          </a:p>
          <a:p>
            <a:pPr algn="r">
              <a:lnSpc>
                <a:spcPct val="100000"/>
              </a:lnSpc>
            </a:pPr>
            <a:endParaRPr lang="en-GB" sz="1333" noProof="1">
              <a:solidFill>
                <a:schemeClr val="tx1">
                  <a:lumMod val="75000"/>
                  <a:lumOff val="25000"/>
                </a:schemeClr>
              </a:solidFill>
            </a:endParaRPr>
          </a:p>
          <a:p>
            <a:pPr algn="r">
              <a:lnSpc>
                <a:spcPct val="100000"/>
              </a:lnSpc>
            </a:pPr>
            <a:endParaRPr lang="en-GB" sz="1333" noProof="1">
              <a:solidFill>
                <a:schemeClr val="tx1">
                  <a:lumMod val="75000"/>
                  <a:lumOff val="25000"/>
                </a:schemeClr>
              </a:solidFill>
            </a:endParaRPr>
          </a:p>
          <a:p>
            <a:pPr algn="r">
              <a:lnSpc>
                <a:spcPct val="100000"/>
              </a:lnSpc>
            </a:pPr>
            <a:endParaRPr lang="en-GB" sz="1333" noProof="1">
              <a:solidFill>
                <a:schemeClr val="tx1">
                  <a:lumMod val="75000"/>
                  <a:lumOff val="25000"/>
                </a:schemeClr>
              </a:solidFill>
            </a:endParaRPr>
          </a:p>
          <a:p>
            <a:pPr algn="r">
              <a:lnSpc>
                <a:spcPct val="100000"/>
              </a:lnSpc>
            </a:pPr>
            <a:r>
              <a:rPr lang="en-GB" sz="1333" noProof="1">
                <a:solidFill>
                  <a:schemeClr val="tx1">
                    <a:lumMod val="75000"/>
                    <a:lumOff val="25000"/>
                  </a:schemeClr>
                </a:solidFill>
              </a:rPr>
              <a:t>Underoverskrift</a:t>
            </a:r>
            <a:r>
              <a:rPr lang="en-GB" sz="1333" baseline="0" noProof="1">
                <a:solidFill>
                  <a:schemeClr val="tx1">
                    <a:lumMod val="75000"/>
                    <a:lumOff val="25000"/>
                  </a:schemeClr>
                </a:solidFill>
              </a:rPr>
              <a:t> </a:t>
            </a:r>
            <a:br>
              <a:rPr lang="en-GB" sz="1333" baseline="0" noProof="1">
                <a:solidFill>
                  <a:schemeClr val="tx1">
                    <a:lumMod val="75000"/>
                    <a:lumOff val="25000"/>
                  </a:schemeClr>
                </a:solidFill>
              </a:rPr>
            </a:br>
            <a:r>
              <a:rPr lang="en-GB" sz="1333" baseline="0" noProof="1">
                <a:solidFill>
                  <a:schemeClr val="tx1">
                    <a:lumMod val="75000"/>
                    <a:lumOff val="25000"/>
                  </a:schemeClr>
                </a:solidFill>
              </a:rPr>
              <a:t>én linje</a:t>
            </a:r>
            <a:r>
              <a:rPr lang="en-GB" sz="1333" noProof="1">
                <a:solidFill>
                  <a:schemeClr val="tx1">
                    <a:lumMod val="75000"/>
                    <a:lumOff val="25000"/>
                  </a:schemeClr>
                </a:solidFill>
              </a:rPr>
              <a:t> </a:t>
            </a:r>
          </a:p>
        </p:txBody>
      </p:sp>
      <p:sp>
        <p:nvSpPr>
          <p:cNvPr id="19" name="TextBox 18"/>
          <p:cNvSpPr txBox="1">
            <a:spLocks noChangeArrowheads="1"/>
          </p:cNvSpPr>
          <p:nvPr userDrawn="1"/>
        </p:nvSpPr>
        <p:spPr bwMode="auto">
          <a:xfrm>
            <a:off x="-2352939" y="2085907"/>
            <a:ext cx="2244827"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333" noProof="0" dirty="0">
                <a:solidFill>
                  <a:schemeClr val="tx1">
                    <a:lumMod val="75000"/>
                    <a:lumOff val="25000"/>
                  </a:schemeClr>
                </a:solidFill>
                <a:latin typeface="+mn-lt"/>
                <a:cs typeface="Arial" charset="0"/>
              </a:rPr>
              <a:t>For at </a:t>
            </a:r>
            <a:r>
              <a:rPr lang="en-GB" sz="1333" noProof="0" dirty="0" err="1">
                <a:solidFill>
                  <a:schemeClr val="tx1">
                    <a:lumMod val="75000"/>
                    <a:lumOff val="25000"/>
                  </a:schemeClr>
                </a:solidFill>
                <a:latin typeface="+mn-lt"/>
                <a:cs typeface="Arial" charset="0"/>
              </a:rPr>
              <a:t>få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punktopstilling</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err="1">
                <a:solidFill>
                  <a:schemeClr val="tx1">
                    <a:lumMod val="75000"/>
                    <a:lumOff val="25000"/>
                  </a:schemeClr>
                </a:solidFill>
                <a:latin typeface="+mn-lt"/>
                <a:cs typeface="Arial" charset="0"/>
              </a:rPr>
              <a:t>på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teksten</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a:solidFill>
                  <a:schemeClr val="tx1">
                    <a:lumMod val="75000"/>
                    <a:lumOff val="25000"/>
                  </a:schemeClr>
                </a:solidFill>
                <a:latin typeface="+mn-lt"/>
                <a:cs typeface="Arial" charset="0"/>
              </a:rPr>
              <a:t>(</a:t>
            </a:r>
            <a:r>
              <a:rPr lang="en-GB" sz="1333" noProof="0" dirty="0" err="1">
                <a:solidFill>
                  <a:schemeClr val="tx1">
                    <a:lumMod val="75000"/>
                    <a:lumOff val="25000"/>
                  </a:schemeClr>
                </a:solidFill>
                <a:latin typeface="+mn-lt"/>
                <a:cs typeface="Arial" charset="0"/>
              </a:rPr>
              <a:t>flere</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niveauer</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findes</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err="1">
                <a:solidFill>
                  <a:schemeClr val="tx1">
                    <a:lumMod val="75000"/>
                    <a:lumOff val="25000"/>
                  </a:schemeClr>
                </a:solidFill>
                <a:latin typeface="+mn-lt"/>
                <a:cs typeface="Arial" charset="0"/>
              </a:rPr>
              <a:t>brug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Forøg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listeniveau</a:t>
            </a:r>
            <a:r>
              <a:rPr lang="en-GB" sz="1333" noProof="0" dirty="0">
                <a:solidFill>
                  <a:schemeClr val="tx1">
                    <a:lumMod val="75000"/>
                    <a:lumOff val="25000"/>
                  </a:schemeClr>
                </a:solidFill>
                <a:latin typeface="+mn-lt"/>
                <a:cs typeface="Arial" charset="0"/>
              </a:rPr>
              <a:t>’</a:t>
            </a:r>
          </a:p>
          <a:p>
            <a:pPr algn="r" eaLnBrk="1" hangingPunct="1">
              <a:lnSpc>
                <a:spcPct val="100000"/>
              </a:lnSpc>
            </a:pPr>
            <a:endParaRPr lang="en-GB" sz="1333" noProof="0" dirty="0">
              <a:solidFill>
                <a:schemeClr val="tx1">
                  <a:lumMod val="75000"/>
                  <a:lumOff val="25000"/>
                </a:schemeClr>
              </a:solidFill>
              <a:latin typeface="+mn-lt"/>
              <a:cs typeface="Arial" charset="0"/>
            </a:endParaRPr>
          </a:p>
          <a:p>
            <a:pPr algn="r" eaLnBrk="1" hangingPunct="1">
              <a:lnSpc>
                <a:spcPct val="100000"/>
              </a:lnSpc>
            </a:pPr>
            <a:endParaRPr lang="en-GB" sz="1333" noProof="0" dirty="0">
              <a:solidFill>
                <a:schemeClr val="tx1">
                  <a:lumMod val="75000"/>
                  <a:lumOff val="25000"/>
                </a:schemeClr>
              </a:solidFill>
              <a:latin typeface="+mn-lt"/>
              <a:cs typeface="Arial" charset="0"/>
            </a:endParaRPr>
          </a:p>
          <a:p>
            <a:pPr algn="r" eaLnBrk="1" hangingPunct="1">
              <a:lnSpc>
                <a:spcPct val="100000"/>
              </a:lnSpc>
            </a:pPr>
            <a:r>
              <a:rPr lang="en-GB" sz="1333" noProof="0" dirty="0">
                <a:solidFill>
                  <a:schemeClr val="tx1">
                    <a:lumMod val="75000"/>
                    <a:lumOff val="25000"/>
                  </a:schemeClr>
                </a:solidFill>
                <a:latin typeface="+mn-lt"/>
                <a:cs typeface="Arial" charset="0"/>
              </a:rPr>
              <a:t>For at </a:t>
            </a:r>
            <a:r>
              <a:rPr lang="en-GB" sz="1333" noProof="0" dirty="0" err="1">
                <a:solidFill>
                  <a:schemeClr val="tx1">
                    <a:lumMod val="75000"/>
                    <a:lumOff val="25000"/>
                  </a:schemeClr>
                </a:solidFill>
                <a:latin typeface="+mn-lt"/>
                <a:cs typeface="Arial" charset="0"/>
              </a:rPr>
              <a:t>få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venstrestillet</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tekst</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uden</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punktopstilling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brug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Formindsk</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listeniveau</a:t>
            </a:r>
            <a:r>
              <a:rPr lang="en-GB" sz="1333" noProof="0" dirty="0">
                <a:solidFill>
                  <a:schemeClr val="tx1">
                    <a:lumMod val="75000"/>
                    <a:lumOff val="25000"/>
                  </a:schemeClr>
                </a:solidFill>
                <a:latin typeface="+mn-lt"/>
                <a:cs typeface="Arial" charset="0"/>
              </a:rPr>
              <a:t>’</a:t>
            </a: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12" y="2943361"/>
            <a:ext cx="609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userDrawn="1"/>
        </p:nvSpPr>
        <p:spPr>
          <a:xfrm>
            <a:off x="-412911" y="2943362"/>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pic>
        <p:nvPicPr>
          <p:cNvPr id="24"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55635" y="3999479"/>
            <a:ext cx="58420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userDrawn="1"/>
        </p:nvSpPr>
        <p:spPr>
          <a:xfrm>
            <a:off x="-463534" y="3999480"/>
            <a:ext cx="292100" cy="268225"/>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sp>
        <p:nvSpPr>
          <p:cNvPr id="26" name="Rounded Rectangle 25"/>
          <p:cNvSpPr/>
          <p:nvPr userDrawn="1"/>
        </p:nvSpPr>
        <p:spPr>
          <a:xfrm>
            <a:off x="-749487" y="4002911"/>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spTree>
    <p:extLst>
      <p:ext uri="{BB962C8B-B14F-4D97-AF65-F5344CB8AC3E}">
        <p14:creationId xmlns:p14="http://schemas.microsoft.com/office/powerpoint/2010/main" val="4153039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6" name="Title 5"/>
          <p:cNvSpPr>
            <a:spLocks noGrp="1"/>
          </p:cNvSpPr>
          <p:nvPr>
            <p:ph type="title"/>
          </p:nvPr>
        </p:nvSpPr>
        <p:spPr>
          <a:xfrm>
            <a:off x="469902" y="222251"/>
            <a:ext cx="11254316" cy="766176"/>
          </a:xfrm>
        </p:spPr>
        <p:txBody>
          <a:bodyPr/>
          <a:lstStyle>
            <a:lvl1pPr>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7" name="Black Rectangle"/>
          <p:cNvSpPr/>
          <p:nvPr userDrawn="1"/>
        </p:nvSpPr>
        <p:spPr>
          <a:xfrm>
            <a:off x="469900" y="1226131"/>
            <a:ext cx="982133" cy="609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a:t>
            </a:fld>
            <a:endParaRPr lang="en-GB" dirty="0"/>
          </a:p>
        </p:txBody>
      </p:sp>
      <p:sp>
        <p:nvSpPr>
          <p:cNvPr id="4" name="Text Placeholder 3"/>
          <p:cNvSpPr>
            <a:spLocks noGrp="1"/>
          </p:cNvSpPr>
          <p:nvPr>
            <p:ph type="body" sz="quarter" idx="13"/>
          </p:nvPr>
        </p:nvSpPr>
        <p:spPr>
          <a:xfrm>
            <a:off x="462641" y="1532466"/>
            <a:ext cx="11265132" cy="3930651"/>
          </a:xfrm>
        </p:spPr>
        <p:txBody>
          <a:body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8" name="TextBox 17"/>
          <p:cNvSpPr txBox="1"/>
          <p:nvPr userDrawn="1"/>
        </p:nvSpPr>
        <p:spPr>
          <a:xfrm>
            <a:off x="-1974112" y="452670"/>
            <a:ext cx="1826368" cy="410241"/>
          </a:xfrm>
          <a:prstGeom prst="rect">
            <a:avLst/>
          </a:prstGeom>
          <a:noFill/>
        </p:spPr>
        <p:txBody>
          <a:bodyPr wrap="square" lIns="0" tIns="0" rIns="0" bIns="0" rtlCol="0">
            <a:spAutoFit/>
          </a:bodyPr>
          <a:lstStyle/>
          <a:p>
            <a:pPr algn="r">
              <a:lnSpc>
                <a:spcPct val="100000"/>
              </a:lnSpc>
            </a:pPr>
            <a:r>
              <a:rPr lang="en-GB" sz="1333" noProof="1">
                <a:solidFill>
                  <a:schemeClr val="tx1">
                    <a:lumMod val="75000"/>
                    <a:lumOff val="25000"/>
                  </a:schemeClr>
                </a:solidFill>
              </a:rPr>
              <a:t>Overskrift én</a:t>
            </a:r>
            <a:r>
              <a:rPr lang="en-GB" sz="1333" baseline="0" noProof="1">
                <a:solidFill>
                  <a:schemeClr val="tx1">
                    <a:lumMod val="75000"/>
                    <a:lumOff val="25000"/>
                  </a:schemeClr>
                </a:solidFill>
              </a:rPr>
              <a:t> linje</a:t>
            </a:r>
            <a:br>
              <a:rPr lang="en-GB" sz="1333" baseline="0" noProof="1">
                <a:solidFill>
                  <a:schemeClr val="tx1">
                    <a:lumMod val="75000"/>
                    <a:lumOff val="25000"/>
                  </a:schemeClr>
                </a:solidFill>
              </a:rPr>
            </a:br>
            <a:r>
              <a:rPr lang="en-GB" sz="1333" noProof="1">
                <a:solidFill>
                  <a:schemeClr val="tx1">
                    <a:lumMod val="75000"/>
                    <a:lumOff val="25000"/>
                  </a:schemeClr>
                </a:solidFill>
              </a:rPr>
              <a:t>Bold eller Regular</a:t>
            </a:r>
          </a:p>
        </p:txBody>
      </p:sp>
    </p:spTree>
    <p:extLst>
      <p:ext uri="{BB962C8B-B14F-4D97-AF65-F5344CB8AC3E}">
        <p14:creationId xmlns:p14="http://schemas.microsoft.com/office/powerpoint/2010/main" val="185749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0E054-DA50-49C1-B760-118B29FB132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1481A41-F865-42DA-B789-82CDE5F0A14F}"/>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4" name="Espace réservé du pied de page 3">
            <a:extLst>
              <a:ext uri="{FF2B5EF4-FFF2-40B4-BE49-F238E27FC236}">
                <a16:creationId xmlns:a16="http://schemas.microsoft.com/office/drawing/2014/main" id="{CA527267-D784-49E9-93E9-2317B1DC183D}"/>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FB72B54-560D-4BF6-868F-10561F09D179}"/>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18920095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uch text and small picture">
    <p:spTree>
      <p:nvGrpSpPr>
        <p:cNvPr id="1" name=""/>
        <p:cNvGrpSpPr/>
        <p:nvPr/>
      </p:nvGrpSpPr>
      <p:grpSpPr>
        <a:xfrm>
          <a:off x="0" y="0"/>
          <a:ext cx="0" cy="0"/>
          <a:chOff x="0" y="0"/>
          <a:chExt cx="0" cy="0"/>
        </a:xfrm>
      </p:grpSpPr>
      <p:sp>
        <p:nvSpPr>
          <p:cNvPr id="6" name="Title 5"/>
          <p:cNvSpPr>
            <a:spLocks noGrp="1"/>
          </p:cNvSpPr>
          <p:nvPr>
            <p:ph type="title"/>
          </p:nvPr>
        </p:nvSpPr>
        <p:spPr>
          <a:xfrm>
            <a:off x="469903" y="222250"/>
            <a:ext cx="6970247" cy="637492"/>
          </a:xfrm>
        </p:spPr>
        <p:txBody>
          <a:bodyPr/>
          <a:lstStyle>
            <a:lvl1pPr>
              <a:defRPr sz="3200" b="0" cap="none" baseline="0"/>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a:t>
            </a:fld>
            <a:endParaRPr lang="en-GB" dirty="0"/>
          </a:p>
        </p:txBody>
      </p:sp>
      <p:sp>
        <p:nvSpPr>
          <p:cNvPr id="7" name="Picture Placeholder 6"/>
          <p:cNvSpPr>
            <a:spLocks noGrp="1"/>
          </p:cNvSpPr>
          <p:nvPr>
            <p:ph type="pic" sz="quarter" idx="13"/>
          </p:nvPr>
        </p:nvSpPr>
        <p:spPr>
          <a:xfrm>
            <a:off x="7776633" y="473933"/>
            <a:ext cx="3947584" cy="4989184"/>
          </a:xfrm>
        </p:spPr>
        <p:txBody>
          <a:bodyPr/>
          <a:lstStyle>
            <a:lvl1pPr marL="0" indent="0">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10" name="Text Placeholder 9"/>
          <p:cNvSpPr>
            <a:spLocks noGrp="1"/>
          </p:cNvSpPr>
          <p:nvPr>
            <p:ph type="body" sz="quarter" idx="14"/>
          </p:nvPr>
        </p:nvSpPr>
        <p:spPr>
          <a:xfrm>
            <a:off x="469899" y="1189192"/>
            <a:ext cx="6970249" cy="4273925"/>
          </a:xfrm>
        </p:spPr>
        <p:txBody>
          <a:bodyPr/>
          <a:lstStyle>
            <a:lvl1pPr marL="0" indent="0">
              <a:buFont typeface="Calibri" panose="020F0502020204030204" pitchFamily="34" charset="0"/>
              <a:buChar char="​"/>
              <a:defRPr/>
            </a:lvl1p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7" name="TextBox 17"/>
          <p:cNvSpPr txBox="1">
            <a:spLocks noChangeArrowheads="1"/>
          </p:cNvSpPr>
          <p:nvPr userDrawn="1"/>
        </p:nvSpPr>
        <p:spPr bwMode="auto">
          <a:xfrm>
            <a:off x="-2352939" y="1220755"/>
            <a:ext cx="2244827"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333" noProof="0" dirty="0">
                <a:solidFill>
                  <a:schemeClr val="tx1">
                    <a:lumMod val="75000"/>
                    <a:lumOff val="25000"/>
                  </a:schemeClr>
                </a:solidFill>
                <a:latin typeface="+mn-lt"/>
                <a:cs typeface="Arial" charset="0"/>
              </a:rPr>
              <a:t>For at </a:t>
            </a:r>
            <a:r>
              <a:rPr lang="en-GB" sz="1333" noProof="0" dirty="0" err="1">
                <a:solidFill>
                  <a:schemeClr val="tx1">
                    <a:lumMod val="75000"/>
                    <a:lumOff val="25000"/>
                  </a:schemeClr>
                </a:solidFill>
                <a:latin typeface="+mn-lt"/>
                <a:cs typeface="Arial" charset="0"/>
              </a:rPr>
              <a:t>få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punktopstilling</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err="1">
                <a:solidFill>
                  <a:schemeClr val="tx1">
                    <a:lumMod val="75000"/>
                    <a:lumOff val="25000"/>
                  </a:schemeClr>
                </a:solidFill>
                <a:latin typeface="+mn-lt"/>
                <a:cs typeface="Arial" charset="0"/>
              </a:rPr>
              <a:t>på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teksten</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a:solidFill>
                  <a:schemeClr val="tx1">
                    <a:lumMod val="75000"/>
                    <a:lumOff val="25000"/>
                  </a:schemeClr>
                </a:solidFill>
                <a:latin typeface="+mn-lt"/>
                <a:cs typeface="Arial" charset="0"/>
              </a:rPr>
              <a:t>(</a:t>
            </a:r>
            <a:r>
              <a:rPr lang="en-GB" sz="1333" noProof="0" dirty="0" err="1">
                <a:solidFill>
                  <a:schemeClr val="tx1">
                    <a:lumMod val="75000"/>
                    <a:lumOff val="25000"/>
                  </a:schemeClr>
                </a:solidFill>
                <a:latin typeface="+mn-lt"/>
                <a:cs typeface="Arial" charset="0"/>
              </a:rPr>
              <a:t>flere</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niveauer</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findes</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err="1">
                <a:solidFill>
                  <a:schemeClr val="tx1">
                    <a:lumMod val="75000"/>
                    <a:lumOff val="25000"/>
                  </a:schemeClr>
                </a:solidFill>
                <a:latin typeface="+mn-lt"/>
                <a:cs typeface="Arial" charset="0"/>
              </a:rPr>
              <a:t>brug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Forøg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listeniveau</a:t>
            </a:r>
            <a:r>
              <a:rPr lang="en-GB" sz="1333" noProof="0" dirty="0">
                <a:solidFill>
                  <a:schemeClr val="tx1">
                    <a:lumMod val="75000"/>
                    <a:lumOff val="25000"/>
                  </a:schemeClr>
                </a:solidFill>
                <a:latin typeface="+mn-lt"/>
                <a:cs typeface="Arial" charset="0"/>
              </a:rPr>
              <a:t>’</a:t>
            </a:r>
          </a:p>
          <a:p>
            <a:pPr algn="r" eaLnBrk="1" hangingPunct="1">
              <a:lnSpc>
                <a:spcPct val="100000"/>
              </a:lnSpc>
            </a:pPr>
            <a:endParaRPr lang="en-GB" sz="1333" noProof="0" dirty="0">
              <a:solidFill>
                <a:schemeClr val="tx1">
                  <a:lumMod val="75000"/>
                  <a:lumOff val="25000"/>
                </a:schemeClr>
              </a:solidFill>
              <a:latin typeface="+mn-lt"/>
              <a:cs typeface="Arial" charset="0"/>
            </a:endParaRPr>
          </a:p>
          <a:p>
            <a:pPr algn="r" eaLnBrk="1" hangingPunct="1">
              <a:lnSpc>
                <a:spcPct val="100000"/>
              </a:lnSpc>
            </a:pPr>
            <a:endParaRPr lang="en-GB" sz="1333" noProof="0" dirty="0">
              <a:solidFill>
                <a:schemeClr val="tx1">
                  <a:lumMod val="75000"/>
                  <a:lumOff val="25000"/>
                </a:schemeClr>
              </a:solidFill>
              <a:latin typeface="+mn-lt"/>
              <a:cs typeface="Arial" charset="0"/>
            </a:endParaRPr>
          </a:p>
          <a:p>
            <a:pPr algn="r" eaLnBrk="1" hangingPunct="1">
              <a:lnSpc>
                <a:spcPct val="100000"/>
              </a:lnSpc>
            </a:pPr>
            <a:r>
              <a:rPr lang="en-GB" sz="1333" noProof="0" dirty="0">
                <a:solidFill>
                  <a:schemeClr val="tx1">
                    <a:lumMod val="75000"/>
                    <a:lumOff val="25000"/>
                  </a:schemeClr>
                </a:solidFill>
                <a:latin typeface="+mn-lt"/>
                <a:cs typeface="Arial" charset="0"/>
              </a:rPr>
              <a:t>For at </a:t>
            </a:r>
            <a:r>
              <a:rPr lang="en-GB" sz="1333" noProof="0" dirty="0" err="1">
                <a:solidFill>
                  <a:schemeClr val="tx1">
                    <a:lumMod val="75000"/>
                    <a:lumOff val="25000"/>
                  </a:schemeClr>
                </a:solidFill>
                <a:latin typeface="+mn-lt"/>
                <a:cs typeface="Arial" charset="0"/>
              </a:rPr>
              <a:t>få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venstrestillet</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tekst</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uden</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punktopstilling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brug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Formindsk</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listeniveau</a:t>
            </a:r>
            <a:r>
              <a:rPr lang="en-GB" sz="1333" noProof="0" dirty="0">
                <a:solidFill>
                  <a:schemeClr val="tx1">
                    <a:lumMod val="75000"/>
                    <a:lumOff val="25000"/>
                  </a:schemeClr>
                </a:solidFill>
                <a:latin typeface="+mn-lt"/>
                <a:cs typeface="Arial" charset="0"/>
              </a:rPr>
              <a:t>’</a:t>
            </a: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12" y="2078209"/>
            <a:ext cx="609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412911" y="2078210"/>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pic>
        <p:nvPicPr>
          <p:cNvPr id="2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55635" y="3134327"/>
            <a:ext cx="58420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463534" y="3134328"/>
            <a:ext cx="292100" cy="268225"/>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sp>
        <p:nvSpPr>
          <p:cNvPr id="24" name="Rounded Rectangle 23"/>
          <p:cNvSpPr/>
          <p:nvPr userDrawn="1"/>
        </p:nvSpPr>
        <p:spPr>
          <a:xfrm>
            <a:off x="-749487" y="3137759"/>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sp>
        <p:nvSpPr>
          <p:cNvPr id="25" name="TextBox 24"/>
          <p:cNvSpPr txBox="1"/>
          <p:nvPr userDrawn="1"/>
        </p:nvSpPr>
        <p:spPr>
          <a:xfrm>
            <a:off x="-1974112" y="452670"/>
            <a:ext cx="1826368" cy="410241"/>
          </a:xfrm>
          <a:prstGeom prst="rect">
            <a:avLst/>
          </a:prstGeom>
          <a:noFill/>
        </p:spPr>
        <p:txBody>
          <a:bodyPr wrap="square" lIns="0" tIns="0" rIns="0" bIns="0" rtlCol="0">
            <a:spAutoFit/>
          </a:bodyPr>
          <a:lstStyle/>
          <a:p>
            <a:pPr algn="r">
              <a:lnSpc>
                <a:spcPct val="100000"/>
              </a:lnSpc>
            </a:pPr>
            <a:r>
              <a:rPr lang="en-GB" sz="1333" noProof="1">
                <a:solidFill>
                  <a:schemeClr val="tx1">
                    <a:lumMod val="75000"/>
                    <a:lumOff val="25000"/>
                  </a:schemeClr>
                </a:solidFill>
              </a:rPr>
              <a:t>Overskrift </a:t>
            </a:r>
            <a:br>
              <a:rPr lang="en-GB" sz="1333" noProof="1">
                <a:solidFill>
                  <a:schemeClr val="tx1">
                    <a:lumMod val="75000"/>
                    <a:lumOff val="25000"/>
                  </a:schemeClr>
                </a:solidFill>
              </a:rPr>
            </a:br>
            <a:r>
              <a:rPr lang="en-GB" sz="1333" noProof="1">
                <a:solidFill>
                  <a:schemeClr val="tx1">
                    <a:lumMod val="75000"/>
                    <a:lumOff val="25000"/>
                  </a:schemeClr>
                </a:solidFill>
              </a:rPr>
              <a:t>MAKS. én</a:t>
            </a:r>
            <a:r>
              <a:rPr lang="en-GB" sz="1333" baseline="0" noProof="1">
                <a:solidFill>
                  <a:schemeClr val="tx1">
                    <a:lumMod val="75000"/>
                    <a:lumOff val="25000"/>
                  </a:schemeClr>
                </a:solidFill>
              </a:rPr>
              <a:t> linje</a:t>
            </a:r>
            <a:endParaRPr lang="en-GB" sz="1333" noProof="1">
              <a:solidFill>
                <a:schemeClr val="tx1">
                  <a:lumMod val="75000"/>
                  <a:lumOff val="25000"/>
                </a:schemeClr>
              </a:solidFill>
            </a:endParaRPr>
          </a:p>
        </p:txBody>
      </p:sp>
    </p:spTree>
    <p:extLst>
      <p:ext uri="{BB962C8B-B14F-4D97-AF65-F5344CB8AC3E}">
        <p14:creationId xmlns:p14="http://schemas.microsoft.com/office/powerpoint/2010/main" val="2759132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6" name="Title 5"/>
          <p:cNvSpPr>
            <a:spLocks noGrp="1"/>
          </p:cNvSpPr>
          <p:nvPr>
            <p:ph type="title"/>
          </p:nvPr>
        </p:nvSpPr>
        <p:spPr>
          <a:xfrm>
            <a:off x="469901" y="222250"/>
            <a:ext cx="5457600" cy="637492"/>
          </a:xfrm>
        </p:spPr>
        <p:txBody>
          <a:bodyPr/>
          <a:lstStyle>
            <a:lvl1pPr>
              <a:defRPr sz="3200" b="0" cap="none" baseline="0"/>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a:t>
            </a:fld>
            <a:endParaRPr lang="en-GB" dirty="0"/>
          </a:p>
        </p:txBody>
      </p:sp>
      <p:sp>
        <p:nvSpPr>
          <p:cNvPr id="7" name="Picture Placeholder 6"/>
          <p:cNvSpPr>
            <a:spLocks noGrp="1"/>
          </p:cNvSpPr>
          <p:nvPr>
            <p:ph type="pic" sz="quarter" idx="13"/>
          </p:nvPr>
        </p:nvSpPr>
        <p:spPr>
          <a:xfrm>
            <a:off x="6266617" y="473933"/>
            <a:ext cx="5457600" cy="4989184"/>
          </a:xfrm>
        </p:spPr>
        <p:txBody>
          <a:bodyPr/>
          <a:lstStyle>
            <a:lvl1pPr marL="0" indent="0">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10" name="Text Placeholder 9"/>
          <p:cNvSpPr>
            <a:spLocks noGrp="1"/>
          </p:cNvSpPr>
          <p:nvPr>
            <p:ph type="body" sz="quarter" idx="14"/>
          </p:nvPr>
        </p:nvSpPr>
        <p:spPr>
          <a:xfrm>
            <a:off x="469899" y="1189192"/>
            <a:ext cx="5457600" cy="4273925"/>
          </a:xfrm>
        </p:spPr>
        <p:txBody>
          <a:bodyPr/>
          <a:lstStyle>
            <a:lvl1pPr marL="0" indent="0">
              <a:buFont typeface="Calibri" panose="020F0502020204030204" pitchFamily="34" charset="0"/>
              <a:buChar char="​"/>
              <a:defRPr/>
            </a:lvl1p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7" name="TextBox 17"/>
          <p:cNvSpPr txBox="1">
            <a:spLocks noChangeArrowheads="1"/>
          </p:cNvSpPr>
          <p:nvPr userDrawn="1"/>
        </p:nvSpPr>
        <p:spPr bwMode="auto">
          <a:xfrm>
            <a:off x="-2352939" y="1220755"/>
            <a:ext cx="2244827"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333" noProof="0" dirty="0">
                <a:solidFill>
                  <a:schemeClr val="tx1">
                    <a:lumMod val="75000"/>
                    <a:lumOff val="25000"/>
                  </a:schemeClr>
                </a:solidFill>
                <a:latin typeface="+mn-lt"/>
                <a:cs typeface="Arial" charset="0"/>
              </a:rPr>
              <a:t>For at </a:t>
            </a:r>
            <a:r>
              <a:rPr lang="en-GB" sz="1333" noProof="0" dirty="0" err="1">
                <a:solidFill>
                  <a:schemeClr val="tx1">
                    <a:lumMod val="75000"/>
                    <a:lumOff val="25000"/>
                  </a:schemeClr>
                </a:solidFill>
                <a:latin typeface="+mn-lt"/>
                <a:cs typeface="Arial" charset="0"/>
              </a:rPr>
              <a:t>få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punktopstilling</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err="1">
                <a:solidFill>
                  <a:schemeClr val="tx1">
                    <a:lumMod val="75000"/>
                    <a:lumOff val="25000"/>
                  </a:schemeClr>
                </a:solidFill>
                <a:latin typeface="+mn-lt"/>
                <a:cs typeface="Arial" charset="0"/>
              </a:rPr>
              <a:t>på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teksten</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a:solidFill>
                  <a:schemeClr val="tx1">
                    <a:lumMod val="75000"/>
                    <a:lumOff val="25000"/>
                  </a:schemeClr>
                </a:solidFill>
                <a:latin typeface="+mn-lt"/>
                <a:cs typeface="Arial" charset="0"/>
              </a:rPr>
              <a:t>(</a:t>
            </a:r>
            <a:r>
              <a:rPr lang="en-GB" sz="1333" noProof="0" dirty="0" err="1">
                <a:solidFill>
                  <a:schemeClr val="tx1">
                    <a:lumMod val="75000"/>
                    <a:lumOff val="25000"/>
                  </a:schemeClr>
                </a:solidFill>
                <a:latin typeface="+mn-lt"/>
                <a:cs typeface="Arial" charset="0"/>
              </a:rPr>
              <a:t>flere</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niveauer</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findes</a:t>
            </a:r>
            <a:r>
              <a:rPr lang="en-GB" sz="1333" noProof="0" dirty="0">
                <a:solidFill>
                  <a:schemeClr val="tx1">
                    <a:lumMod val="75000"/>
                    <a:lumOff val="25000"/>
                  </a:schemeClr>
                </a:solidFill>
                <a:latin typeface="+mn-lt"/>
                <a:cs typeface="Arial" charset="0"/>
              </a:rPr>
              <a:t>), </a:t>
            </a:r>
            <a:br>
              <a:rPr lang="en-GB" sz="1333" noProof="0" dirty="0">
                <a:solidFill>
                  <a:schemeClr val="tx1">
                    <a:lumMod val="75000"/>
                    <a:lumOff val="25000"/>
                  </a:schemeClr>
                </a:solidFill>
                <a:latin typeface="+mn-lt"/>
                <a:cs typeface="Arial" charset="0"/>
              </a:rPr>
            </a:br>
            <a:r>
              <a:rPr lang="en-GB" sz="1333" noProof="0" dirty="0" err="1">
                <a:solidFill>
                  <a:schemeClr val="tx1">
                    <a:lumMod val="75000"/>
                    <a:lumOff val="25000"/>
                  </a:schemeClr>
                </a:solidFill>
                <a:latin typeface="+mn-lt"/>
                <a:cs typeface="Arial" charset="0"/>
              </a:rPr>
              <a:t>brug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Forøg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listeniveau</a:t>
            </a:r>
            <a:r>
              <a:rPr lang="en-GB" sz="1333" noProof="0" dirty="0">
                <a:solidFill>
                  <a:schemeClr val="tx1">
                    <a:lumMod val="75000"/>
                    <a:lumOff val="25000"/>
                  </a:schemeClr>
                </a:solidFill>
                <a:latin typeface="+mn-lt"/>
                <a:cs typeface="Arial" charset="0"/>
              </a:rPr>
              <a:t>’</a:t>
            </a:r>
          </a:p>
          <a:p>
            <a:pPr algn="r" eaLnBrk="1" hangingPunct="1">
              <a:lnSpc>
                <a:spcPct val="100000"/>
              </a:lnSpc>
            </a:pPr>
            <a:endParaRPr lang="en-GB" sz="1333" noProof="0" dirty="0">
              <a:solidFill>
                <a:schemeClr val="tx1">
                  <a:lumMod val="75000"/>
                  <a:lumOff val="25000"/>
                </a:schemeClr>
              </a:solidFill>
              <a:latin typeface="+mn-lt"/>
              <a:cs typeface="Arial" charset="0"/>
            </a:endParaRPr>
          </a:p>
          <a:p>
            <a:pPr algn="r" eaLnBrk="1" hangingPunct="1">
              <a:lnSpc>
                <a:spcPct val="100000"/>
              </a:lnSpc>
            </a:pPr>
            <a:endParaRPr lang="en-GB" sz="1333" noProof="0" dirty="0">
              <a:solidFill>
                <a:schemeClr val="tx1">
                  <a:lumMod val="75000"/>
                  <a:lumOff val="25000"/>
                </a:schemeClr>
              </a:solidFill>
              <a:latin typeface="+mn-lt"/>
              <a:cs typeface="Arial" charset="0"/>
            </a:endParaRPr>
          </a:p>
          <a:p>
            <a:pPr algn="r" eaLnBrk="1" hangingPunct="1">
              <a:lnSpc>
                <a:spcPct val="100000"/>
              </a:lnSpc>
            </a:pPr>
            <a:r>
              <a:rPr lang="en-GB" sz="1333" noProof="0" dirty="0">
                <a:solidFill>
                  <a:schemeClr val="tx1">
                    <a:lumMod val="75000"/>
                    <a:lumOff val="25000"/>
                  </a:schemeClr>
                </a:solidFill>
                <a:latin typeface="+mn-lt"/>
                <a:cs typeface="Arial" charset="0"/>
              </a:rPr>
              <a:t>For at </a:t>
            </a:r>
            <a:r>
              <a:rPr lang="en-GB" sz="1333" noProof="0" dirty="0" err="1">
                <a:solidFill>
                  <a:schemeClr val="tx1">
                    <a:lumMod val="75000"/>
                    <a:lumOff val="25000"/>
                  </a:schemeClr>
                </a:solidFill>
                <a:latin typeface="+mn-lt"/>
                <a:cs typeface="Arial" charset="0"/>
              </a:rPr>
              <a:t>få</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venstrestillet</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tekst</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uden</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punktopstilling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brug</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Formindsk</a:t>
            </a:r>
            <a:r>
              <a:rPr lang="en-GB" sz="1333" noProof="0" dirty="0">
                <a:solidFill>
                  <a:schemeClr val="tx1">
                    <a:lumMod val="75000"/>
                    <a:lumOff val="25000"/>
                  </a:schemeClr>
                </a:solidFill>
                <a:latin typeface="+mn-lt"/>
                <a:cs typeface="Arial" charset="0"/>
              </a:rPr>
              <a:t> </a:t>
            </a:r>
            <a:r>
              <a:rPr lang="en-GB" sz="1333" noProof="0" dirty="0" err="1">
                <a:solidFill>
                  <a:schemeClr val="tx1">
                    <a:lumMod val="75000"/>
                    <a:lumOff val="25000"/>
                  </a:schemeClr>
                </a:solidFill>
                <a:latin typeface="+mn-lt"/>
                <a:cs typeface="Arial" charset="0"/>
              </a:rPr>
              <a:t>listeniveau</a:t>
            </a:r>
            <a:r>
              <a:rPr lang="en-GB" sz="1333" noProof="0" dirty="0">
                <a:solidFill>
                  <a:schemeClr val="tx1">
                    <a:lumMod val="75000"/>
                    <a:lumOff val="25000"/>
                  </a:schemeClr>
                </a:solidFill>
                <a:latin typeface="+mn-lt"/>
                <a:cs typeface="Arial" charset="0"/>
              </a:rPr>
              <a:t>’</a:t>
            </a: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12" y="2078209"/>
            <a:ext cx="609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412911" y="2078210"/>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pic>
        <p:nvPicPr>
          <p:cNvPr id="2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55635" y="3134327"/>
            <a:ext cx="58420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463534" y="3134328"/>
            <a:ext cx="292100" cy="268225"/>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sp>
        <p:nvSpPr>
          <p:cNvPr id="24" name="Rounded Rectangle 23"/>
          <p:cNvSpPr/>
          <p:nvPr userDrawn="1"/>
        </p:nvSpPr>
        <p:spPr>
          <a:xfrm>
            <a:off x="-749487" y="3137759"/>
            <a:ext cx="285953" cy="27596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3200" dirty="0">
              <a:latin typeface="+mn-lt"/>
            </a:endParaRPr>
          </a:p>
        </p:txBody>
      </p:sp>
      <p:sp>
        <p:nvSpPr>
          <p:cNvPr id="25" name="TextBox 24"/>
          <p:cNvSpPr txBox="1"/>
          <p:nvPr userDrawn="1"/>
        </p:nvSpPr>
        <p:spPr>
          <a:xfrm>
            <a:off x="-1974112" y="452670"/>
            <a:ext cx="1826368" cy="410241"/>
          </a:xfrm>
          <a:prstGeom prst="rect">
            <a:avLst/>
          </a:prstGeom>
          <a:noFill/>
        </p:spPr>
        <p:txBody>
          <a:bodyPr wrap="square" lIns="0" tIns="0" rIns="0" bIns="0" rtlCol="0">
            <a:spAutoFit/>
          </a:bodyPr>
          <a:lstStyle/>
          <a:p>
            <a:pPr algn="r">
              <a:lnSpc>
                <a:spcPct val="100000"/>
              </a:lnSpc>
            </a:pPr>
            <a:r>
              <a:rPr lang="en-GB" sz="1333" noProof="1">
                <a:solidFill>
                  <a:schemeClr val="tx1">
                    <a:lumMod val="75000"/>
                    <a:lumOff val="25000"/>
                  </a:schemeClr>
                </a:solidFill>
              </a:rPr>
              <a:t>Overskrift </a:t>
            </a:r>
            <a:br>
              <a:rPr lang="en-GB" sz="1333" noProof="1">
                <a:solidFill>
                  <a:schemeClr val="tx1">
                    <a:lumMod val="75000"/>
                    <a:lumOff val="25000"/>
                  </a:schemeClr>
                </a:solidFill>
              </a:rPr>
            </a:br>
            <a:r>
              <a:rPr lang="en-GB" sz="1333" noProof="1">
                <a:solidFill>
                  <a:schemeClr val="tx1">
                    <a:lumMod val="75000"/>
                    <a:lumOff val="25000"/>
                  </a:schemeClr>
                </a:solidFill>
              </a:rPr>
              <a:t>MAKS. én</a:t>
            </a:r>
            <a:r>
              <a:rPr lang="en-GB" sz="1333" baseline="0" noProof="1">
                <a:solidFill>
                  <a:schemeClr val="tx1">
                    <a:lumMod val="75000"/>
                    <a:lumOff val="25000"/>
                  </a:schemeClr>
                </a:solidFill>
              </a:rPr>
              <a:t> linje</a:t>
            </a:r>
            <a:endParaRPr lang="en-GB" sz="1333" noProof="1">
              <a:solidFill>
                <a:schemeClr val="tx1">
                  <a:lumMod val="75000"/>
                  <a:lumOff val="25000"/>
                </a:schemeClr>
              </a:solidFill>
            </a:endParaRPr>
          </a:p>
        </p:txBody>
      </p:sp>
    </p:spTree>
    <p:extLst>
      <p:ext uri="{BB962C8B-B14F-4D97-AF65-F5344CB8AC3E}">
        <p14:creationId xmlns:p14="http://schemas.microsoft.com/office/powerpoint/2010/main" val="2704968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6" name="Title 5"/>
          <p:cNvSpPr>
            <a:spLocks noGrp="1"/>
          </p:cNvSpPr>
          <p:nvPr>
            <p:ph type="title"/>
          </p:nvPr>
        </p:nvSpPr>
        <p:spPr>
          <a:xfrm>
            <a:off x="469901" y="1532467"/>
            <a:ext cx="5457600" cy="1239117"/>
          </a:xfrm>
        </p:spPr>
        <p:txBody>
          <a:bodyPr/>
          <a:lstStyle>
            <a:lvl1pPr algn="r">
              <a:defRPr sz="3200" cap="all" baseline="0"/>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8" name="TextBox 17"/>
          <p:cNvSpPr txBox="1">
            <a:spLocks noChangeArrowheads="1"/>
          </p:cNvSpPr>
          <p:nvPr userDrawn="1"/>
        </p:nvSpPr>
        <p:spPr bwMode="auto">
          <a:xfrm>
            <a:off x="-2352939" y="2416290"/>
            <a:ext cx="2244827" cy="14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333" noProof="1">
                <a:solidFill>
                  <a:schemeClr val="tx1">
                    <a:lumMod val="75000"/>
                    <a:lumOff val="25000"/>
                  </a:schemeClr>
                </a:solidFill>
                <a:latin typeface="+mn-lt"/>
                <a:cs typeface="Arial" charset="0"/>
              </a:rPr>
              <a:t>Indsæt</a:t>
            </a:r>
            <a:r>
              <a:rPr lang="en-GB" sz="1333" baseline="0" noProof="1">
                <a:solidFill>
                  <a:schemeClr val="tx1">
                    <a:lumMod val="75000"/>
                    <a:lumOff val="25000"/>
                  </a:schemeClr>
                </a:solidFill>
                <a:latin typeface="+mn-lt"/>
                <a:cs typeface="Arial" charset="0"/>
              </a:rPr>
              <a:t> Navn </a:t>
            </a:r>
          </a:p>
          <a:p>
            <a:pPr algn="r" eaLnBrk="1" hangingPunct="1">
              <a:lnSpc>
                <a:spcPct val="100000"/>
              </a:lnSpc>
            </a:pPr>
            <a:endParaRPr lang="en-GB" sz="1067" baseline="0" noProof="1">
              <a:solidFill>
                <a:schemeClr val="tx1">
                  <a:lumMod val="75000"/>
                  <a:lumOff val="25000"/>
                </a:schemeClr>
              </a:solidFill>
              <a:latin typeface="+mn-lt"/>
              <a:cs typeface="Arial" charset="0"/>
            </a:endParaRPr>
          </a:p>
          <a:p>
            <a:pPr algn="r" eaLnBrk="1" hangingPunct="1">
              <a:lnSpc>
                <a:spcPct val="100000"/>
              </a:lnSpc>
            </a:pPr>
            <a:r>
              <a:rPr lang="en-GB" sz="1333" baseline="0" noProof="1">
                <a:solidFill>
                  <a:schemeClr val="tx1">
                    <a:lumMod val="75000"/>
                    <a:lumOff val="25000"/>
                  </a:schemeClr>
                </a:solidFill>
                <a:latin typeface="+mn-lt"/>
                <a:cs typeface="Arial" charset="0"/>
              </a:rPr>
              <a:t>Profession</a:t>
            </a:r>
          </a:p>
          <a:p>
            <a:pPr algn="r" eaLnBrk="1" hangingPunct="1">
              <a:lnSpc>
                <a:spcPct val="100000"/>
              </a:lnSpc>
            </a:pPr>
            <a:endParaRPr lang="en-GB" sz="1333" baseline="0" noProof="1">
              <a:solidFill>
                <a:schemeClr val="tx1">
                  <a:lumMod val="75000"/>
                  <a:lumOff val="25000"/>
                </a:schemeClr>
              </a:solidFill>
              <a:latin typeface="+mn-lt"/>
              <a:cs typeface="Arial" charset="0"/>
            </a:endParaRPr>
          </a:p>
          <a:p>
            <a:pPr algn="r" eaLnBrk="1" hangingPunct="1">
              <a:lnSpc>
                <a:spcPct val="100000"/>
              </a:lnSpc>
            </a:pPr>
            <a:endParaRPr lang="en-GB" sz="2400" baseline="0" noProof="1">
              <a:solidFill>
                <a:schemeClr val="tx1">
                  <a:lumMod val="75000"/>
                  <a:lumOff val="25000"/>
                </a:schemeClr>
              </a:solidFill>
              <a:latin typeface="+mn-lt"/>
              <a:cs typeface="Arial" charset="0"/>
            </a:endParaRPr>
          </a:p>
          <a:p>
            <a:pPr algn="r" eaLnBrk="1" hangingPunct="1">
              <a:lnSpc>
                <a:spcPct val="100000"/>
              </a:lnSpc>
            </a:pPr>
            <a:r>
              <a:rPr lang="en-GB" sz="1333" baseline="0" noProof="1">
                <a:solidFill>
                  <a:schemeClr val="tx1">
                    <a:lumMod val="75000"/>
                    <a:lumOff val="25000"/>
                  </a:schemeClr>
                </a:solidFill>
                <a:latin typeface="+mn-lt"/>
                <a:cs typeface="Arial" charset="0"/>
              </a:rPr>
              <a:t>Data / Tekst </a:t>
            </a:r>
            <a:endParaRPr lang="en-GB" sz="1333" noProof="1">
              <a:solidFill>
                <a:schemeClr val="tx1">
                  <a:lumMod val="75000"/>
                  <a:lumOff val="25000"/>
                </a:schemeClr>
              </a:solidFill>
              <a:latin typeface="+mn-lt"/>
              <a:cs typeface="Arial" charset="0"/>
            </a:endParaRPr>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a:t>
            </a:fld>
            <a:endParaRPr lang="en-GB" dirty="0"/>
          </a:p>
        </p:txBody>
      </p:sp>
      <p:sp>
        <p:nvSpPr>
          <p:cNvPr id="7" name="Picture Placeholder 6"/>
          <p:cNvSpPr>
            <a:spLocks noGrp="1"/>
          </p:cNvSpPr>
          <p:nvPr>
            <p:ph type="pic" sz="quarter" idx="13"/>
          </p:nvPr>
        </p:nvSpPr>
        <p:spPr>
          <a:xfrm>
            <a:off x="6266617" y="473933"/>
            <a:ext cx="5457600" cy="4989184"/>
          </a:xfrm>
        </p:spPr>
        <p:txBody>
          <a:bodyPr/>
          <a:lstStyle>
            <a:lvl1pPr marL="0" indent="0">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10" name="Text Placeholder 9"/>
          <p:cNvSpPr>
            <a:spLocks noGrp="1"/>
          </p:cNvSpPr>
          <p:nvPr>
            <p:ph type="body" sz="quarter" idx="14"/>
          </p:nvPr>
        </p:nvSpPr>
        <p:spPr>
          <a:xfrm>
            <a:off x="469899" y="3508026"/>
            <a:ext cx="5457600" cy="2034117"/>
          </a:xfrm>
        </p:spPr>
        <p:txBody>
          <a:bodyPr/>
          <a:lstStyle>
            <a:lvl1pPr marL="0" indent="0" algn="r">
              <a:buFontTx/>
              <a:buNone/>
              <a:defRPr/>
            </a:lvl1pPr>
          </a:lstStyle>
          <a:p>
            <a:pPr lvl="0"/>
            <a:r>
              <a:rPr lang="en-GB" dirty="0" err="1"/>
              <a:t>Klik</a:t>
            </a:r>
            <a:r>
              <a:rPr lang="en-GB" dirty="0"/>
              <a:t> for at </a:t>
            </a:r>
            <a:r>
              <a:rPr lang="en-GB" dirty="0" err="1"/>
              <a:t>redigere</a:t>
            </a:r>
            <a:r>
              <a:rPr lang="en-GB" dirty="0"/>
              <a:t> </a:t>
            </a:r>
            <a:r>
              <a:rPr lang="en-GB" dirty="0" err="1"/>
              <a:t>i</a:t>
            </a:r>
            <a:r>
              <a:rPr lang="en-GB" dirty="0"/>
              <a:t> master</a:t>
            </a:r>
          </a:p>
        </p:txBody>
      </p:sp>
      <p:sp>
        <p:nvSpPr>
          <p:cNvPr id="17" name="Text Placeholder 9"/>
          <p:cNvSpPr>
            <a:spLocks noGrp="1"/>
          </p:cNvSpPr>
          <p:nvPr>
            <p:ph type="body" sz="quarter" idx="11"/>
          </p:nvPr>
        </p:nvSpPr>
        <p:spPr>
          <a:xfrm>
            <a:off x="469900" y="2789535"/>
            <a:ext cx="5457600" cy="652675"/>
          </a:xfrm>
        </p:spPr>
        <p:txBody>
          <a:bodyPr/>
          <a:lstStyle>
            <a:lvl1pPr marL="0" indent="0" algn="r">
              <a:spcBef>
                <a:spcPts val="0"/>
              </a:spcBef>
              <a:buFontTx/>
              <a:buNone/>
              <a:defRPr sz="2133" cap="all" baseline="0"/>
            </a:lvl1pPr>
          </a:lstStyle>
          <a:p>
            <a:pPr lvl="0"/>
            <a:r>
              <a:rPr lang="en-GB" dirty="0" err="1"/>
              <a:t>Klik</a:t>
            </a:r>
            <a:r>
              <a:rPr lang="en-GB" dirty="0"/>
              <a:t> for at </a:t>
            </a:r>
            <a:r>
              <a:rPr lang="en-GB" dirty="0" err="1"/>
              <a:t>redigere</a:t>
            </a:r>
            <a:r>
              <a:rPr lang="en-GB" dirty="0"/>
              <a:t> </a:t>
            </a:r>
            <a:r>
              <a:rPr lang="en-GB" dirty="0" err="1"/>
              <a:t>i</a:t>
            </a:r>
            <a:r>
              <a:rPr lang="en-GB" dirty="0"/>
              <a:t> master</a:t>
            </a:r>
          </a:p>
        </p:txBody>
      </p:sp>
    </p:spTree>
    <p:extLst>
      <p:ext uri="{BB962C8B-B14F-4D97-AF65-F5344CB8AC3E}">
        <p14:creationId xmlns:p14="http://schemas.microsoft.com/office/powerpoint/2010/main" val="2713659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90C1E0A-682D-40DC-B1EA-26C007FDC330}" type="slidenum">
              <a:rPr lang="en-GB" smtClean="0"/>
              <a:pPr>
                <a:defRPr/>
              </a:pPr>
              <a:t>‹N°›</a:t>
            </a:fld>
            <a:endParaRPr lang="en-GB" dirty="0"/>
          </a:p>
        </p:txBody>
      </p:sp>
      <p:pic>
        <p:nvPicPr>
          <p:cNvPr id="4" name="Picture 3" descr="citat_blac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349" y="1625618"/>
            <a:ext cx="598311" cy="1076959"/>
          </a:xfrm>
          <a:prstGeom prst="rect">
            <a:avLst/>
          </a:prstGeom>
        </p:spPr>
      </p:pic>
      <p:sp>
        <p:nvSpPr>
          <p:cNvPr id="7" name="Text Placeholder 6"/>
          <p:cNvSpPr>
            <a:spLocks noGrp="1"/>
          </p:cNvSpPr>
          <p:nvPr>
            <p:ph type="body" sz="quarter" idx="11"/>
          </p:nvPr>
        </p:nvSpPr>
        <p:spPr>
          <a:xfrm>
            <a:off x="2283181" y="2300112"/>
            <a:ext cx="7583307" cy="3163005"/>
          </a:xfrm>
        </p:spPr>
        <p:txBody>
          <a:bodyPr/>
          <a:lstStyle>
            <a:lvl1pPr marL="0" indent="0">
              <a:buFontTx/>
              <a:buNone/>
              <a:defRPr/>
            </a:lvl1pPr>
            <a:lvl2pPr marL="0" indent="0">
              <a:buFontTx/>
              <a:buNone/>
              <a:defRPr/>
            </a:lvl2p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p:txBody>
      </p:sp>
      <p:sp>
        <p:nvSpPr>
          <p:cNvPr id="5" name="TextBox 5"/>
          <p:cNvSpPr txBox="1"/>
          <p:nvPr userDrawn="1"/>
        </p:nvSpPr>
        <p:spPr>
          <a:xfrm>
            <a:off x="-2112912" y="2306587"/>
            <a:ext cx="1965168" cy="1554461"/>
          </a:xfrm>
          <a:prstGeom prst="rect">
            <a:avLst/>
          </a:prstGeom>
          <a:noFill/>
        </p:spPr>
        <p:txBody>
          <a:bodyPr wrap="square" lIns="0" tIns="0" rIns="0" bIns="0" rtlCol="0">
            <a:noAutofit/>
          </a:bodyPr>
          <a:lstStyle/>
          <a:p>
            <a:pPr algn="r">
              <a:lnSpc>
                <a:spcPct val="100000"/>
              </a:lnSpc>
            </a:pPr>
            <a:r>
              <a:rPr lang="en-GB" sz="1333" noProof="1">
                <a:solidFill>
                  <a:schemeClr val="tx1">
                    <a:lumMod val="75000"/>
                    <a:lumOff val="25000"/>
                  </a:schemeClr>
                </a:solidFill>
              </a:rPr>
              <a:t>Eksempel på et citat</a:t>
            </a:r>
          </a:p>
          <a:p>
            <a:pPr algn="r">
              <a:lnSpc>
                <a:spcPct val="100000"/>
              </a:lnSpc>
            </a:pPr>
            <a:endParaRPr lang="en-GB" sz="1333" noProof="1">
              <a:solidFill>
                <a:schemeClr val="tx1">
                  <a:lumMod val="75000"/>
                  <a:lumOff val="25000"/>
                </a:schemeClr>
              </a:solidFill>
            </a:endParaRPr>
          </a:p>
          <a:p>
            <a:pPr algn="r">
              <a:lnSpc>
                <a:spcPct val="100000"/>
              </a:lnSpc>
            </a:pPr>
            <a:r>
              <a:rPr lang="en-GB" sz="1333" noProof="1">
                <a:solidFill>
                  <a:schemeClr val="tx1">
                    <a:lumMod val="75000"/>
                    <a:lumOff val="25000"/>
                  </a:schemeClr>
                </a:solidFill>
              </a:rPr>
              <a:t>Du kan se alle tilgængelige </a:t>
            </a:r>
          </a:p>
          <a:p>
            <a:pPr algn="r">
              <a:lnSpc>
                <a:spcPct val="100000"/>
              </a:lnSpc>
            </a:pPr>
            <a:r>
              <a:rPr lang="en-GB" sz="1333" noProof="1">
                <a:solidFill>
                  <a:schemeClr val="tx1">
                    <a:lumMod val="75000"/>
                    <a:lumOff val="25000"/>
                  </a:schemeClr>
                </a:solidFill>
              </a:rPr>
              <a:t>layouts ved at vælge ’Layout’ i </a:t>
            </a:r>
          </a:p>
          <a:p>
            <a:pPr algn="r">
              <a:lnSpc>
                <a:spcPct val="100000"/>
              </a:lnSpc>
            </a:pPr>
            <a:r>
              <a:rPr lang="en-GB" sz="1333" noProof="1">
                <a:solidFill>
                  <a:schemeClr val="tx1">
                    <a:lumMod val="75000"/>
                    <a:lumOff val="25000"/>
                  </a:schemeClr>
                </a:solidFill>
              </a:rPr>
              <a:t>højreklik-menuen</a:t>
            </a:r>
          </a:p>
        </p:txBody>
      </p:sp>
    </p:spTree>
    <p:extLst>
      <p:ext uri="{BB962C8B-B14F-4D97-AF65-F5344CB8AC3E}">
        <p14:creationId xmlns:p14="http://schemas.microsoft.com/office/powerpoint/2010/main" val="2084217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90C1E0A-682D-40DC-B1EA-26C007FDC330}" type="slidenum">
              <a:rPr lang="en-GB" smtClean="0"/>
              <a:pPr>
                <a:defRPr/>
              </a:pPr>
              <a:t>‹N°›</a:t>
            </a:fld>
            <a:endParaRPr lang="en-GB" dirty="0"/>
          </a:p>
        </p:txBody>
      </p:sp>
      <p:sp>
        <p:nvSpPr>
          <p:cNvPr id="5" name="Picture Placeholder 4"/>
          <p:cNvSpPr>
            <a:spLocks noGrp="1"/>
          </p:cNvSpPr>
          <p:nvPr>
            <p:ph type="pic" sz="quarter" idx="11"/>
          </p:nvPr>
        </p:nvSpPr>
        <p:spPr>
          <a:xfrm>
            <a:off x="469900" y="223694"/>
            <a:ext cx="11254317" cy="5239423"/>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Tree>
    <p:extLst>
      <p:ext uri="{BB962C8B-B14F-4D97-AF65-F5344CB8AC3E}">
        <p14:creationId xmlns:p14="http://schemas.microsoft.com/office/powerpoint/2010/main" val="18530758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a:t>
            </a:fld>
            <a:endParaRPr lang="en-GB" dirty="0"/>
          </a:p>
        </p:txBody>
      </p:sp>
      <p:sp>
        <p:nvSpPr>
          <p:cNvPr id="4" name="Picture Placeholder 4"/>
          <p:cNvSpPr>
            <a:spLocks noGrp="1"/>
          </p:cNvSpPr>
          <p:nvPr>
            <p:ph type="pic" sz="quarter" idx="11"/>
          </p:nvPr>
        </p:nvSpPr>
        <p:spPr>
          <a:xfrm>
            <a:off x="469900" y="223694"/>
            <a:ext cx="11254317" cy="6312573"/>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Tree>
    <p:extLst>
      <p:ext uri="{BB962C8B-B14F-4D97-AF65-F5344CB8AC3E}">
        <p14:creationId xmlns:p14="http://schemas.microsoft.com/office/powerpoint/2010/main" val="2832963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a:t>
            </a:fld>
            <a:endParaRPr lang="en-GB" dirty="0"/>
          </a:p>
        </p:txBody>
      </p:sp>
      <p:sp>
        <p:nvSpPr>
          <p:cNvPr id="5" name="Content Placeholder 4"/>
          <p:cNvSpPr>
            <a:spLocks noGrp="1"/>
          </p:cNvSpPr>
          <p:nvPr>
            <p:ph sz="quarter" idx="12"/>
          </p:nvPr>
        </p:nvSpPr>
        <p:spPr>
          <a:xfrm>
            <a:off x="469900" y="224367"/>
            <a:ext cx="11254317" cy="6311900"/>
          </a:xfrm>
        </p:spPr>
        <p:txBody>
          <a:body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Tree>
    <p:extLst>
      <p:ext uri="{BB962C8B-B14F-4D97-AF65-F5344CB8AC3E}">
        <p14:creationId xmlns:p14="http://schemas.microsoft.com/office/powerpoint/2010/main" val="1257169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a:t>
            </a:fld>
            <a:endParaRPr lang="en-GB" dirty="0"/>
          </a:p>
        </p:txBody>
      </p:sp>
      <p:sp>
        <p:nvSpPr>
          <p:cNvPr id="4" name="Picture Placeholder 4"/>
          <p:cNvSpPr>
            <a:spLocks noGrp="1"/>
          </p:cNvSpPr>
          <p:nvPr>
            <p:ph type="pic" sz="quarter" idx="11"/>
          </p:nvPr>
        </p:nvSpPr>
        <p:spPr>
          <a:xfrm>
            <a:off x="469899" y="223694"/>
            <a:ext cx="5458885" cy="6312573"/>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5" name="Picture Placeholder 4"/>
          <p:cNvSpPr>
            <a:spLocks noGrp="1"/>
          </p:cNvSpPr>
          <p:nvPr>
            <p:ph type="pic" sz="quarter" idx="12"/>
          </p:nvPr>
        </p:nvSpPr>
        <p:spPr>
          <a:xfrm>
            <a:off x="6265334" y="222251"/>
            <a:ext cx="5458884" cy="6312573"/>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Tree>
    <p:extLst>
      <p:ext uri="{BB962C8B-B14F-4D97-AF65-F5344CB8AC3E}">
        <p14:creationId xmlns:p14="http://schemas.microsoft.com/office/powerpoint/2010/main" val="925066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a:t>
            </a:fld>
            <a:endParaRPr lang="en-GB" dirty="0"/>
          </a:p>
        </p:txBody>
      </p:sp>
      <p:sp>
        <p:nvSpPr>
          <p:cNvPr id="4" name="Picture Placeholder 4"/>
          <p:cNvSpPr>
            <a:spLocks noGrp="1"/>
          </p:cNvSpPr>
          <p:nvPr>
            <p:ph type="pic" sz="quarter" idx="11"/>
          </p:nvPr>
        </p:nvSpPr>
        <p:spPr>
          <a:xfrm>
            <a:off x="469899" y="223693"/>
            <a:ext cx="5458885" cy="2985600"/>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5" name="Picture Placeholder 4"/>
          <p:cNvSpPr>
            <a:spLocks noGrp="1"/>
          </p:cNvSpPr>
          <p:nvPr>
            <p:ph type="pic" sz="quarter" idx="12"/>
          </p:nvPr>
        </p:nvSpPr>
        <p:spPr>
          <a:xfrm>
            <a:off x="6265334" y="222251"/>
            <a:ext cx="5458884" cy="6312573"/>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7" name="Picture Placeholder 4"/>
          <p:cNvSpPr>
            <a:spLocks noGrp="1"/>
          </p:cNvSpPr>
          <p:nvPr>
            <p:ph type="pic" sz="quarter" idx="13"/>
          </p:nvPr>
        </p:nvSpPr>
        <p:spPr>
          <a:xfrm>
            <a:off x="469899" y="3551766"/>
            <a:ext cx="5458885" cy="2983057"/>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Tree>
    <p:extLst>
      <p:ext uri="{BB962C8B-B14F-4D97-AF65-F5344CB8AC3E}">
        <p14:creationId xmlns:p14="http://schemas.microsoft.com/office/powerpoint/2010/main" val="1789986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ur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a:t>
            </a:fld>
            <a:endParaRPr lang="en-GB" dirty="0"/>
          </a:p>
        </p:txBody>
      </p:sp>
      <p:sp>
        <p:nvSpPr>
          <p:cNvPr id="4" name="Picture Placeholder 4"/>
          <p:cNvSpPr>
            <a:spLocks noGrp="1"/>
          </p:cNvSpPr>
          <p:nvPr>
            <p:ph type="pic" sz="quarter" idx="11"/>
          </p:nvPr>
        </p:nvSpPr>
        <p:spPr>
          <a:xfrm>
            <a:off x="469899" y="223693"/>
            <a:ext cx="5458885" cy="2985600"/>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7" name="Picture Placeholder 4"/>
          <p:cNvSpPr>
            <a:spLocks noGrp="1"/>
          </p:cNvSpPr>
          <p:nvPr>
            <p:ph type="pic" sz="quarter" idx="13"/>
          </p:nvPr>
        </p:nvSpPr>
        <p:spPr>
          <a:xfrm>
            <a:off x="469899" y="3551766"/>
            <a:ext cx="5458885" cy="2983057"/>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6" name="Picture Placeholder 4"/>
          <p:cNvSpPr>
            <a:spLocks noGrp="1"/>
          </p:cNvSpPr>
          <p:nvPr>
            <p:ph type="pic" sz="quarter" idx="14"/>
          </p:nvPr>
        </p:nvSpPr>
        <p:spPr>
          <a:xfrm>
            <a:off x="6265332" y="222251"/>
            <a:ext cx="5458885" cy="2985600"/>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
        <p:nvSpPr>
          <p:cNvPr id="8" name="Picture Placeholder 4"/>
          <p:cNvSpPr>
            <a:spLocks noGrp="1"/>
          </p:cNvSpPr>
          <p:nvPr>
            <p:ph type="pic" sz="quarter" idx="15"/>
          </p:nvPr>
        </p:nvSpPr>
        <p:spPr>
          <a:xfrm>
            <a:off x="6265332" y="3550324"/>
            <a:ext cx="5458885" cy="2983057"/>
          </a:xfrm>
        </p:spPr>
        <p:txBody>
          <a:bodyPr/>
          <a:lstStyle>
            <a:lvl1pPr marL="0" indent="0">
              <a:buFontTx/>
              <a:buNone/>
              <a:defRPr/>
            </a:lvl1pPr>
          </a:lstStyle>
          <a:p>
            <a:r>
              <a:rPr lang="en-GB" dirty="0" err="1"/>
              <a:t>Klik</a:t>
            </a:r>
            <a:r>
              <a:rPr lang="en-GB" dirty="0"/>
              <a:t> </a:t>
            </a:r>
            <a:r>
              <a:rPr lang="en-GB" dirty="0" err="1"/>
              <a:t>på</a:t>
            </a:r>
            <a:r>
              <a:rPr lang="en-GB" dirty="0"/>
              <a:t> </a:t>
            </a:r>
            <a:r>
              <a:rPr lang="en-GB" dirty="0" err="1"/>
              <a:t>ikonet</a:t>
            </a:r>
            <a:r>
              <a:rPr lang="en-GB" dirty="0"/>
              <a:t> for at </a:t>
            </a:r>
            <a:r>
              <a:rPr lang="en-GB" dirty="0" err="1"/>
              <a:t>tilføje</a:t>
            </a:r>
            <a:r>
              <a:rPr lang="en-GB" dirty="0"/>
              <a:t> et </a:t>
            </a:r>
            <a:r>
              <a:rPr lang="en-GB" dirty="0" err="1"/>
              <a:t>billede</a:t>
            </a:r>
            <a:endParaRPr lang="en-GB" dirty="0"/>
          </a:p>
        </p:txBody>
      </p:sp>
    </p:spTree>
    <p:extLst>
      <p:ext uri="{BB962C8B-B14F-4D97-AF65-F5344CB8AC3E}">
        <p14:creationId xmlns:p14="http://schemas.microsoft.com/office/powerpoint/2010/main" val="238760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49E7108-836D-4976-9F03-4BAF99A394B0}"/>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3" name="Espace réservé du pied de page 2">
            <a:extLst>
              <a:ext uri="{FF2B5EF4-FFF2-40B4-BE49-F238E27FC236}">
                <a16:creationId xmlns:a16="http://schemas.microsoft.com/office/drawing/2014/main" id="{4C728E0A-19D6-4A42-97DA-2A493FE1E23B}"/>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98FC99C4-D1E3-4C52-B64A-C46D13CE2E05}"/>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1632899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en-GB" smtClean="0"/>
              <a:pPr>
                <a:defRPr/>
              </a:pPr>
              <a:t>‹N°›</a:t>
            </a:fld>
            <a:endParaRPr lang="en-GB" dirty="0"/>
          </a:p>
        </p:txBody>
      </p:sp>
      <p:sp>
        <p:nvSpPr>
          <p:cNvPr id="5" name="Title 4"/>
          <p:cNvSpPr>
            <a:spLocks noGrp="1"/>
          </p:cNvSpPr>
          <p:nvPr>
            <p:ph type="title"/>
          </p:nvPr>
        </p:nvSpPr>
        <p:spPr/>
        <p:txBody>
          <a:body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8" name="Black Rectangle"/>
          <p:cNvSpPr/>
          <p:nvPr userDrawn="1"/>
        </p:nvSpPr>
        <p:spPr>
          <a:xfrm>
            <a:off x="469900" y="1765907"/>
            <a:ext cx="982133" cy="609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6" name="TextBox 5"/>
          <p:cNvSpPr txBox="1"/>
          <p:nvPr userDrawn="1"/>
        </p:nvSpPr>
        <p:spPr>
          <a:xfrm>
            <a:off x="-2160917" y="1022476"/>
            <a:ext cx="2013173" cy="473425"/>
          </a:xfrm>
          <a:prstGeom prst="rect">
            <a:avLst/>
          </a:prstGeom>
          <a:noFill/>
        </p:spPr>
        <p:txBody>
          <a:bodyPr wrap="square" lIns="0" tIns="0" rIns="0" bIns="0" rtlCol="0">
            <a:noAutofit/>
          </a:bodyPr>
          <a:lstStyle/>
          <a:p>
            <a:pPr algn="r">
              <a:lnSpc>
                <a:spcPct val="100000"/>
              </a:lnSpc>
            </a:pPr>
            <a:r>
              <a:rPr lang="en-GB" sz="1333" noProof="1">
                <a:solidFill>
                  <a:schemeClr val="tx1">
                    <a:lumMod val="75000"/>
                    <a:lumOff val="25000"/>
                  </a:schemeClr>
                </a:solidFill>
              </a:rPr>
              <a:t>Ændr 2. linje i overskriften </a:t>
            </a:r>
            <a:br>
              <a:rPr lang="en-GB" sz="1333" noProof="1">
                <a:solidFill>
                  <a:schemeClr val="tx1">
                    <a:lumMod val="75000"/>
                    <a:lumOff val="25000"/>
                  </a:schemeClr>
                </a:solidFill>
              </a:rPr>
            </a:br>
            <a:r>
              <a:rPr lang="en-GB" sz="1333" noProof="1">
                <a:solidFill>
                  <a:schemeClr val="tx1">
                    <a:lumMod val="75000"/>
                    <a:lumOff val="25000"/>
                  </a:schemeClr>
                </a:solidFill>
              </a:rPr>
              <a:t>til AU Passata Light</a:t>
            </a:r>
          </a:p>
        </p:txBody>
      </p:sp>
    </p:spTree>
    <p:extLst>
      <p:ext uri="{BB962C8B-B14F-4D97-AF65-F5344CB8AC3E}">
        <p14:creationId xmlns:p14="http://schemas.microsoft.com/office/powerpoint/2010/main" val="398795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F24CDE3-B485-4686-B7A8-481E185B25D0}" type="slidenum">
              <a:rPr lang="en-GB" smtClean="0"/>
              <a:pPr>
                <a:defRPr/>
              </a:pPr>
              <a:t>‹N°›</a:t>
            </a:fld>
            <a:endParaRPr lang="en-GB" dirty="0"/>
          </a:p>
        </p:txBody>
      </p:sp>
    </p:spTree>
    <p:extLst>
      <p:ext uri="{BB962C8B-B14F-4D97-AF65-F5344CB8AC3E}">
        <p14:creationId xmlns:p14="http://schemas.microsoft.com/office/powerpoint/2010/main" val="3159499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4" name="Text Placeholder 3"/>
          <p:cNvSpPr>
            <a:spLocks noGrp="1"/>
          </p:cNvSpPr>
          <p:nvPr>
            <p:ph type="body" sz="quarter" idx="11"/>
          </p:nvPr>
        </p:nvSpPr>
        <p:spPr>
          <a:xfrm>
            <a:off x="2514462" y="2468894"/>
            <a:ext cx="7163077" cy="1746085"/>
          </a:xfrm>
        </p:spPr>
        <p:txBody>
          <a:bodyPr anchor="ctr" anchorCtr="0"/>
          <a:lstStyle>
            <a:lvl1pPr marL="0" indent="0" algn="ctr">
              <a:buFontTx/>
              <a:buNone/>
              <a:defRPr sz="4000"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Klik</a:t>
            </a:r>
            <a:r>
              <a:rPr lang="en-GB" dirty="0"/>
              <a:t> for at </a:t>
            </a:r>
            <a:r>
              <a:rPr lang="en-GB" dirty="0" err="1"/>
              <a:t>redigere</a:t>
            </a:r>
            <a:r>
              <a:rPr lang="en-GB" dirty="0"/>
              <a:t> </a:t>
            </a:r>
            <a:r>
              <a:rPr lang="en-GB" dirty="0" err="1"/>
              <a:t>i</a:t>
            </a:r>
            <a:r>
              <a:rPr lang="en-GB" dirty="0"/>
              <a:t> master</a:t>
            </a:r>
          </a:p>
        </p:txBody>
      </p:sp>
      <p:sp>
        <p:nvSpPr>
          <p:cNvPr id="22" name="Rectangle 6"/>
          <p:cNvSpPr>
            <a:spLocks noGrp="1" noChangeArrowheads="1"/>
          </p:cNvSpPr>
          <p:nvPr>
            <p:ph type="sldNum" sz="quarter" idx="4"/>
          </p:nvPr>
        </p:nvSpPr>
        <p:spPr bwMode="auto">
          <a:xfrm>
            <a:off x="9807958" y="5995200"/>
            <a:ext cx="1916261" cy="51529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600"/>
              </a:lnSpc>
              <a:buFontTx/>
              <a:buNone/>
              <a:defRPr sz="800" spc="53" baseline="0" smtClean="0">
                <a:solidFill>
                  <a:schemeClr val="bg1"/>
                </a:solidFill>
                <a:latin typeface="AU Passata Light" pitchFamily="34" charset="0"/>
              </a:defRPr>
            </a:lvl1pPr>
          </a:lstStyle>
          <a:p>
            <a:pPr>
              <a:defRPr/>
            </a:pPr>
            <a:fld id="{E90C1E0A-682D-40DC-B1EA-26C007FDC330}" type="slidenum">
              <a:rPr lang="en-GB" smtClean="0"/>
              <a:pPr>
                <a:defRPr/>
              </a:pPr>
              <a:t>‹N°›</a:t>
            </a:fld>
            <a:endParaRPr lang="en-GB" dirty="0"/>
          </a:p>
        </p:txBody>
      </p:sp>
      <p:sp>
        <p:nvSpPr>
          <p:cNvPr id="28" name="White Rectangle"/>
          <p:cNvSpPr/>
          <p:nvPr userDrawn="1"/>
        </p:nvSpPr>
        <p:spPr>
          <a:xfrm>
            <a:off x="11147240" y="5870400"/>
            <a:ext cx="576000" cy="7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a:p>
            <a:pPr algn="ctr"/>
            <a:endParaRPr lang="en-GB" sz="2400" dirty="0"/>
          </a:p>
        </p:txBody>
      </p:sp>
      <p:sp>
        <p:nvSpPr>
          <p:cNvPr id="20" name="SD_ART_SecondaryLogo"/>
          <p:cNvSpPr>
            <a:spLocks noChangeArrowheads="1"/>
          </p:cNvSpPr>
          <p:nvPr userDrawn="1"/>
        </p:nvSpPr>
        <p:spPr bwMode="auto">
          <a:xfrm>
            <a:off x="9393600" y="489600"/>
            <a:ext cx="2313600" cy="43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sz="2400" dirty="0"/>
          </a:p>
        </p:txBody>
      </p:sp>
      <p:sp>
        <p:nvSpPr>
          <p:cNvPr id="15" name="SD_VAR_BssLogo"/>
          <p:cNvSpPr txBox="1"/>
          <p:nvPr userDrawn="1">
            <p:custDataLst>
              <p:tags r:id="rId1"/>
            </p:custDataLst>
          </p:nvPr>
        </p:nvSpPr>
        <p:spPr>
          <a:xfrm>
            <a:off x="1272000" y="5764800"/>
            <a:ext cx="4800000" cy="820800"/>
          </a:xfrm>
          <a:prstGeom prst="rect">
            <a:avLst/>
          </a:prstGeom>
          <a:noFill/>
        </p:spPr>
        <p:txBody>
          <a:bodyPr wrap="square" lIns="0" tIns="0" rIns="0" bIns="24000" rtlCol="0" anchor="b" anchorCtr="0">
            <a:noAutofit/>
          </a:bodyPr>
          <a:lstStyle/>
          <a:p>
            <a:pPr>
              <a:lnSpc>
                <a:spcPts val="1213"/>
              </a:lnSpc>
            </a:pPr>
            <a:r>
              <a:rPr lang="en-US" sz="1000" b="1" i="0" cap="all" baseline="0">
                <a:solidFill>
                  <a:schemeClr val="bg1"/>
                </a:solidFill>
                <a:latin typeface="+mj-lt"/>
              </a:rPr>
              <a:t>DEPARTMENT OF LAW</a:t>
            </a:r>
            <a:r>
              <a:rPr lang="en-US" sz="1000" b="0" i="0" cap="all" baseline="0">
                <a:solidFill>
                  <a:schemeClr val="bg1"/>
                </a:solidFill>
                <a:latin typeface="+mj-lt"/>
              </a:rPr>
              <a:t/>
            </a:r>
            <a:br>
              <a:rPr lang="en-US" sz="1000" b="0" i="0" cap="all" baseline="0">
                <a:solidFill>
                  <a:schemeClr val="bg1"/>
                </a:solidFill>
                <a:latin typeface="+mj-lt"/>
              </a:rPr>
            </a:br>
            <a:r>
              <a:rPr lang="en-US" sz="1000" b="0" i="0" cap="all" baseline="0">
                <a:solidFill>
                  <a:schemeClr val="bg1"/>
                </a:solidFill>
                <a:latin typeface="+mj-lt"/>
              </a:rPr>
              <a:t>School of Business and Social Sciences</a:t>
            </a:r>
            <a:br>
              <a:rPr lang="en-US" sz="1000" b="0" i="0" cap="all" baseline="0">
                <a:solidFill>
                  <a:schemeClr val="bg1"/>
                </a:solidFill>
                <a:latin typeface="+mj-lt"/>
              </a:rPr>
            </a:br>
            <a:r>
              <a:rPr lang="en-US" sz="1000" b="0" i="0" cap="all" baseline="0">
                <a:solidFill>
                  <a:schemeClr val="bg1"/>
                </a:solidFill>
                <a:latin typeface="+mj-lt"/>
              </a:rPr>
              <a:t>Aarhus University</a:t>
            </a:r>
            <a:endParaRPr lang="en-GB" sz="1000" b="0" i="0" cap="all" baseline="0" dirty="0">
              <a:solidFill>
                <a:schemeClr val="bg1"/>
              </a:solidFill>
              <a:latin typeface="+mj-lt"/>
            </a:endParaRPr>
          </a:p>
        </p:txBody>
      </p:sp>
      <p:sp>
        <p:nvSpPr>
          <p:cNvPr id="17" name="SD_USR_Titl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Professor</a:t>
            </a:r>
            <a:endParaRPr lang="en-GB" sz="1067" cap="all" baseline="0" dirty="0">
              <a:solidFill>
                <a:schemeClr val="bg1"/>
              </a:solidFill>
              <a:latin typeface="AU Passata" panose="020B0503030502030804" pitchFamily="34" charset="0"/>
            </a:endParaRPr>
          </a:p>
        </p:txBody>
      </p:sp>
      <p:sp>
        <p:nvSpPr>
          <p:cNvPr id="18" name="SD_FLD_DocumentDate"/>
          <p:cNvSpPr txBox="1">
            <a:spLocks noChangeArrowheads="1"/>
          </p:cNvSpPr>
          <p:nvPr userDrawn="1"/>
        </p:nvSpPr>
        <p:spPr bwMode="auto">
          <a:xfrm>
            <a:off x="9394520" y="5764800"/>
            <a:ext cx="2328000"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30 November 2016</a:t>
            </a:r>
            <a:endParaRPr lang="en-GB" sz="1067" cap="all" baseline="0" dirty="0">
              <a:solidFill>
                <a:schemeClr val="bg1"/>
              </a:solidFill>
              <a:latin typeface="AU Passata" panose="020B0503030502030804" pitchFamily="34" charset="0"/>
            </a:endParaRPr>
          </a:p>
        </p:txBody>
      </p:sp>
      <p:sp>
        <p:nvSpPr>
          <p:cNvPr id="19" name="SD_USR_Nam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r>
              <a:rPr lang="en-GB" sz="1067" b="1" cap="all" baseline="0">
                <a:solidFill>
                  <a:schemeClr val="bg1"/>
                </a:solidFill>
              </a:rPr>
              <a:t>Karsten Engsig Sørensen</a:t>
            </a:r>
            <a:endParaRPr lang="en-GB" sz="1067" b="1" cap="all" baseline="0" dirty="0">
              <a:solidFill>
                <a:schemeClr val="bg1"/>
              </a:solidFill>
            </a:endParaRPr>
          </a:p>
        </p:txBody>
      </p:sp>
      <p:sp>
        <p:nvSpPr>
          <p:cNvPr id="21" name="Pladsholder til tekst logo"/>
          <p:cNvSpPr txBox="1">
            <a:spLocks/>
          </p:cNvSpPr>
          <p:nvPr userDrawn="1"/>
        </p:nvSpPr>
        <p:spPr>
          <a:xfrm>
            <a:off x="499200" y="5764800"/>
            <a:ext cx="672000" cy="820800"/>
          </a:xfrm>
          <a:prstGeom prst="rect">
            <a:avLst/>
          </a:prstGeom>
        </p:spPr>
        <p:txBody>
          <a:bodyPr wrap="square" lIns="0" tIns="0" rIns="0" bIns="0" anchor="b" anchorCtr="0">
            <a:no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100000"/>
              </a:lnSpc>
              <a:spcBef>
                <a:spcPts val="0"/>
              </a:spcBef>
            </a:pPr>
            <a:r>
              <a:rPr lang="en-GB" sz="5333" kern="0" dirty="0">
                <a:solidFill>
                  <a:schemeClr val="bg1"/>
                </a:solidFill>
                <a:latin typeface="AU Logo" panose="050B0500000000020004" pitchFamily="34" charset="2"/>
              </a:rPr>
              <a:t>2</a:t>
            </a:r>
          </a:p>
        </p:txBody>
      </p:sp>
      <p:sp>
        <p:nvSpPr>
          <p:cNvPr id="23" name="SD_FLD_Event"/>
          <p:cNvSpPr txBox="1">
            <a:spLocks noChangeArrowheads="1"/>
          </p:cNvSpPr>
          <p:nvPr userDrawn="1"/>
        </p:nvSpPr>
        <p:spPr bwMode="auto">
          <a:xfrm>
            <a:off x="9394520" y="5764800"/>
            <a:ext cx="233325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endParaRPr lang="en-GB" sz="1067" b="1" cap="all" baseline="0" dirty="0">
              <a:solidFill>
                <a:schemeClr val="bg1"/>
              </a:solidFill>
            </a:endParaRPr>
          </a:p>
        </p:txBody>
      </p:sp>
    </p:spTree>
    <p:extLst>
      <p:ext uri="{BB962C8B-B14F-4D97-AF65-F5344CB8AC3E}">
        <p14:creationId xmlns:p14="http://schemas.microsoft.com/office/powerpoint/2010/main" val="773359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9" name="Slide Number Placeholder 8"/>
          <p:cNvSpPr>
            <a:spLocks noGrp="1"/>
          </p:cNvSpPr>
          <p:nvPr>
            <p:ph type="sldNum" sz="quarter" idx="10"/>
          </p:nvPr>
        </p:nvSpPr>
        <p:spPr>
          <a:xfrm>
            <a:off x="11712624" y="6711421"/>
            <a:ext cx="479376" cy="495805"/>
          </a:xfrm>
        </p:spPr>
        <p:txBody>
          <a:bodyPr/>
          <a:lstStyle>
            <a:lvl1pPr>
              <a:defRPr sz="133">
                <a:solidFill>
                  <a:schemeClr val="tx2"/>
                </a:solidFill>
              </a:defRPr>
            </a:lvl1pPr>
          </a:lstStyle>
          <a:p>
            <a:pPr>
              <a:defRPr/>
            </a:pPr>
            <a:fld id="{E90C1E0A-682D-40DC-B1EA-26C007FDC330}" type="slidenum">
              <a:rPr lang="en-GB" smtClean="0"/>
              <a:pPr>
                <a:defRPr/>
              </a:pPr>
              <a:t>‹N°›</a:t>
            </a:fld>
            <a:endParaRPr lang="en-GB" dirty="0"/>
          </a:p>
        </p:txBody>
      </p:sp>
      <p:sp>
        <p:nvSpPr>
          <p:cNvPr id="10" name="Pladsholder til tekst 2"/>
          <p:cNvSpPr txBox="1">
            <a:spLocks/>
          </p:cNvSpPr>
          <p:nvPr userDrawn="1"/>
        </p:nvSpPr>
        <p:spPr>
          <a:xfrm>
            <a:off x="2409600" y="2270400"/>
            <a:ext cx="1641475" cy="1814400"/>
          </a:xfrm>
          <a:prstGeom prst="rect">
            <a:avLst/>
          </a:prstGeom>
        </p:spPr>
        <p:txBody>
          <a:bodyPr wrap="none" lIns="0" tIns="0" rIns="0" bIns="0" anchor="b" anchorCtr="0">
            <a:no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r"/>
            <a:r>
              <a:rPr lang="en-GB" sz="12400" kern="0" dirty="0">
                <a:solidFill>
                  <a:schemeClr val="bg1"/>
                </a:solidFill>
                <a:latin typeface="AU Logo" panose="050B0500000000020004" pitchFamily="34" charset="2"/>
              </a:rPr>
              <a:t>2</a:t>
            </a:r>
          </a:p>
        </p:txBody>
      </p:sp>
      <p:sp>
        <p:nvSpPr>
          <p:cNvPr id="7" name="SD_VAR_BssLogo"/>
          <p:cNvSpPr txBox="1"/>
          <p:nvPr userDrawn="1">
            <p:custDataLst>
              <p:tags r:id="rId1"/>
            </p:custDataLst>
          </p:nvPr>
        </p:nvSpPr>
        <p:spPr>
          <a:xfrm>
            <a:off x="4291200" y="2270400"/>
            <a:ext cx="7565440" cy="1814400"/>
          </a:xfrm>
          <a:prstGeom prst="rect">
            <a:avLst/>
          </a:prstGeom>
          <a:noFill/>
        </p:spPr>
        <p:txBody>
          <a:bodyPr wrap="square" lIns="0" tIns="0" rIns="0" bIns="48000" rtlCol="0" anchor="b" anchorCtr="0">
            <a:noAutofit/>
          </a:bodyPr>
          <a:lstStyle/>
          <a:p>
            <a:pPr>
              <a:lnSpc>
                <a:spcPct val="100000"/>
              </a:lnSpc>
            </a:pPr>
            <a:r>
              <a:rPr lang="en-US" sz="2267" b="1" i="0" cap="all" baseline="0">
                <a:solidFill>
                  <a:schemeClr val="bg1"/>
                </a:solidFill>
                <a:latin typeface="+mj-lt"/>
              </a:rPr>
              <a:t>DEPARTMENT OF LAW</a:t>
            </a:r>
            <a:r>
              <a:rPr lang="en-US" sz="2267" b="0" i="0" cap="all" baseline="0">
                <a:solidFill>
                  <a:schemeClr val="bg1"/>
                </a:solidFill>
                <a:latin typeface="+mj-lt"/>
              </a:rPr>
              <a:t/>
            </a:r>
            <a:br>
              <a:rPr lang="en-US" sz="2267" b="0" i="0" cap="all" baseline="0">
                <a:solidFill>
                  <a:schemeClr val="bg1"/>
                </a:solidFill>
                <a:latin typeface="+mj-lt"/>
              </a:rPr>
            </a:br>
            <a:r>
              <a:rPr lang="en-US" sz="2267" b="0" i="0" cap="all" baseline="0">
                <a:solidFill>
                  <a:schemeClr val="bg1"/>
                </a:solidFill>
                <a:latin typeface="+mj-lt"/>
              </a:rPr>
              <a:t>School of Business and Social Sciences</a:t>
            </a:r>
            <a:br>
              <a:rPr lang="en-US" sz="2267" b="0" i="0" cap="all" baseline="0">
                <a:solidFill>
                  <a:schemeClr val="bg1"/>
                </a:solidFill>
                <a:latin typeface="+mj-lt"/>
              </a:rPr>
            </a:br>
            <a:r>
              <a:rPr lang="en-US" sz="2267" b="0" i="0" cap="all" baseline="0">
                <a:solidFill>
                  <a:schemeClr val="bg1"/>
                </a:solidFill>
                <a:latin typeface="+mj-lt"/>
              </a:rPr>
              <a:t>Aarhus University</a:t>
            </a:r>
            <a:endParaRPr lang="en-GB" sz="2267" b="0" i="0" cap="all" baseline="0" dirty="0">
              <a:solidFill>
                <a:schemeClr val="bg1"/>
              </a:solidFill>
              <a:latin typeface="+mj-lt"/>
            </a:endParaRPr>
          </a:p>
        </p:txBody>
      </p:sp>
    </p:spTree>
    <p:extLst>
      <p:ext uri="{BB962C8B-B14F-4D97-AF65-F5344CB8AC3E}">
        <p14:creationId xmlns:p14="http://schemas.microsoft.com/office/powerpoint/2010/main" val="4251256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2F26BE-0D97-4CFC-85F9-B280D7A6EA9D}"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1439375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2F26BE-0D97-4CFC-85F9-B280D7A6EA9D}"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1162073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F26BE-0D97-4CFC-85F9-B280D7A6EA9D}"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89492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2F26BE-0D97-4CFC-85F9-B280D7A6EA9D}"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1525749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2F26BE-0D97-4CFC-85F9-B280D7A6EA9D}"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19966630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2F26BE-0D97-4CFC-85F9-B280D7A6EA9D}"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226322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FBBDB-83EF-43CD-827A-3BA983BC5F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614D9FD-3D42-4E24-8199-580CD8C9B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C53231C-D30D-449D-A4A1-C79C813A4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3614BA8-D7AB-490A-9CFA-F9E3043C0CE2}"/>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6" name="Espace réservé du pied de page 5">
            <a:extLst>
              <a:ext uri="{FF2B5EF4-FFF2-40B4-BE49-F238E27FC236}">
                <a16:creationId xmlns:a16="http://schemas.microsoft.com/office/drawing/2014/main" id="{6460F49F-6D50-4A6D-B0D4-33DF8459878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EDB0586-94A6-4E84-B21D-3FC5D5BDDE08}"/>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719223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F26BE-0D97-4CFC-85F9-B280D7A6EA9D}"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1350133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F26BE-0D97-4CFC-85F9-B280D7A6EA9D}"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3496661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F26BE-0D97-4CFC-85F9-B280D7A6EA9D}"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5408217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2F26BE-0D97-4CFC-85F9-B280D7A6EA9D}"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3088961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2F26BE-0D97-4CFC-85F9-B280D7A6EA9D}"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6870F-687F-4B9D-978C-4076CFF23066}" type="slidenum">
              <a:rPr lang="en-GB" smtClean="0"/>
              <a:t>‹N°›</a:t>
            </a:fld>
            <a:endParaRPr lang="en-GB"/>
          </a:p>
        </p:txBody>
      </p:sp>
    </p:spTree>
    <p:extLst>
      <p:ext uri="{BB962C8B-B14F-4D97-AF65-F5344CB8AC3E}">
        <p14:creationId xmlns:p14="http://schemas.microsoft.com/office/powerpoint/2010/main" val="360698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693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6" name="PlaceHolder 2"/>
          <p:cNvSpPr>
            <a:spLocks noGrp="1"/>
          </p:cNvSpPr>
          <p:nvPr>
            <p:ph type="subTitle"/>
          </p:nvPr>
        </p:nvSpPr>
        <p:spPr>
          <a:xfrm>
            <a:off x="682787" y="1773556"/>
            <a:ext cx="12289679" cy="3977688"/>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6248778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8" name="PlaceHolder 2"/>
          <p:cNvSpPr>
            <a:spLocks noGrp="1"/>
          </p:cNvSpPr>
          <p:nvPr>
            <p:ph type="body"/>
          </p:nvPr>
        </p:nvSpPr>
        <p:spPr>
          <a:xfrm>
            <a:off x="682787" y="1773556"/>
            <a:ext cx="12289679" cy="3977688"/>
          </a:xfrm>
          <a:prstGeom prst="rect">
            <a:avLst/>
          </a:prstGeom>
        </p:spPr>
        <p:txBody>
          <a:bodyPr wrap="none" lIns="0" tIns="0" rIns="0" bIns="0"/>
          <a:lstStyle/>
          <a:p>
            <a:endParaRPr/>
          </a:p>
        </p:txBody>
      </p:sp>
    </p:spTree>
    <p:extLst>
      <p:ext uri="{BB962C8B-B14F-4D97-AF65-F5344CB8AC3E}">
        <p14:creationId xmlns:p14="http://schemas.microsoft.com/office/powerpoint/2010/main" val="423229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10" name="PlaceHolder 2"/>
          <p:cNvSpPr>
            <a:spLocks noGrp="1"/>
          </p:cNvSpPr>
          <p:nvPr>
            <p:ph type="body"/>
          </p:nvPr>
        </p:nvSpPr>
        <p:spPr>
          <a:xfrm>
            <a:off x="682787" y="1773556"/>
            <a:ext cx="5996821" cy="3977688"/>
          </a:xfrm>
          <a:prstGeom prst="rect">
            <a:avLst/>
          </a:prstGeom>
        </p:spPr>
        <p:txBody>
          <a:bodyPr wrap="none" lIns="0" tIns="0" rIns="0" bIns="0"/>
          <a:lstStyle/>
          <a:p>
            <a:endParaRPr/>
          </a:p>
        </p:txBody>
      </p:sp>
      <p:sp>
        <p:nvSpPr>
          <p:cNvPr id="11" name="PlaceHolder 3"/>
          <p:cNvSpPr>
            <a:spLocks noGrp="1"/>
          </p:cNvSpPr>
          <p:nvPr>
            <p:ph type="body"/>
          </p:nvPr>
        </p:nvSpPr>
        <p:spPr>
          <a:xfrm>
            <a:off x="6979547" y="1773556"/>
            <a:ext cx="5996821" cy="3977688"/>
          </a:xfrm>
          <a:prstGeom prst="rect">
            <a:avLst/>
          </a:prstGeom>
        </p:spPr>
        <p:txBody>
          <a:bodyPr wrap="none" lIns="0" tIns="0" rIns="0" bIns="0"/>
          <a:lstStyle/>
          <a:p>
            <a:endParaRPr/>
          </a:p>
        </p:txBody>
      </p:sp>
    </p:spTree>
    <p:extLst>
      <p:ext uri="{BB962C8B-B14F-4D97-AF65-F5344CB8AC3E}">
        <p14:creationId xmlns:p14="http://schemas.microsoft.com/office/powerpoint/2010/main" val="3036975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Tree>
    <p:extLst>
      <p:ext uri="{BB962C8B-B14F-4D97-AF65-F5344CB8AC3E}">
        <p14:creationId xmlns:p14="http://schemas.microsoft.com/office/powerpoint/2010/main" val="20014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FF76E-B485-4B38-93BF-BCF661EAB9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9544BAD-6ED3-4911-BD5E-1135FB532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7A609D4-0D5B-4C2C-866F-E5F212A7A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C19DBFD-DAF0-4597-AE40-0BACC81F012F}"/>
              </a:ext>
            </a:extLst>
          </p:cNvPr>
          <p:cNvSpPr>
            <a:spLocks noGrp="1"/>
          </p:cNvSpPr>
          <p:nvPr>
            <p:ph type="dt" sz="half" idx="10"/>
          </p:nvPr>
        </p:nvSpPr>
        <p:spPr/>
        <p:txBody>
          <a:bodyPr/>
          <a:lstStyle/>
          <a:p>
            <a:fld id="{4C650B19-6DD4-44D5-A292-B00BF3590B06}" type="datetimeFigureOut">
              <a:rPr lang="fr-BE" smtClean="0"/>
              <a:t>27-11-19</a:t>
            </a:fld>
            <a:endParaRPr lang="fr-BE"/>
          </a:p>
        </p:txBody>
      </p:sp>
      <p:sp>
        <p:nvSpPr>
          <p:cNvPr id="6" name="Espace réservé du pied de page 5">
            <a:extLst>
              <a:ext uri="{FF2B5EF4-FFF2-40B4-BE49-F238E27FC236}">
                <a16:creationId xmlns:a16="http://schemas.microsoft.com/office/drawing/2014/main" id="{88924B8B-FB48-4026-9583-74E72FD12EB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0154C15-30F6-43B2-A720-C21EAF2A412A}"/>
              </a:ext>
            </a:extLst>
          </p:cNvPr>
          <p:cNvSpPr>
            <a:spLocks noGrp="1"/>
          </p:cNvSpPr>
          <p:nvPr>
            <p:ph type="sldNum" sz="quarter" idx="12"/>
          </p:nvPr>
        </p:nvSpPr>
        <p:spPr/>
        <p:txBody>
          <a:bodyPr/>
          <a:lstStyle/>
          <a:p>
            <a:fld id="{FC26C6F9-791D-4018-B45C-028700041F80}" type="slidenum">
              <a:rPr lang="fr-BE" smtClean="0"/>
              <a:t>‹N°›</a:t>
            </a:fld>
            <a:endParaRPr lang="fr-BE"/>
          </a:p>
        </p:txBody>
      </p:sp>
    </p:spTree>
    <p:extLst>
      <p:ext uri="{BB962C8B-B14F-4D97-AF65-F5344CB8AC3E}">
        <p14:creationId xmlns:p14="http://schemas.microsoft.com/office/powerpoint/2010/main" val="1601792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2787" y="302089"/>
            <a:ext cx="12289679" cy="5448794"/>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9427018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15" name="PlaceHolder 2"/>
          <p:cNvSpPr>
            <a:spLocks noGrp="1"/>
          </p:cNvSpPr>
          <p:nvPr>
            <p:ph type="body"/>
          </p:nvPr>
        </p:nvSpPr>
        <p:spPr>
          <a:xfrm>
            <a:off x="682787" y="1773556"/>
            <a:ext cx="5996821" cy="1897351"/>
          </a:xfrm>
          <a:prstGeom prst="rect">
            <a:avLst/>
          </a:prstGeom>
        </p:spPr>
        <p:txBody>
          <a:bodyPr wrap="none" lIns="0" tIns="0" rIns="0" bIns="0"/>
          <a:lstStyle/>
          <a:p>
            <a:endParaRPr/>
          </a:p>
        </p:txBody>
      </p:sp>
      <p:sp>
        <p:nvSpPr>
          <p:cNvPr id="16" name="PlaceHolder 3"/>
          <p:cNvSpPr>
            <a:spLocks noGrp="1"/>
          </p:cNvSpPr>
          <p:nvPr>
            <p:ph type="body"/>
          </p:nvPr>
        </p:nvSpPr>
        <p:spPr>
          <a:xfrm>
            <a:off x="682787" y="3851006"/>
            <a:ext cx="5996821" cy="1897351"/>
          </a:xfrm>
          <a:prstGeom prst="rect">
            <a:avLst/>
          </a:prstGeom>
        </p:spPr>
        <p:txBody>
          <a:bodyPr wrap="none" lIns="0" tIns="0" rIns="0" bIns="0"/>
          <a:lstStyle/>
          <a:p>
            <a:endParaRPr/>
          </a:p>
        </p:txBody>
      </p:sp>
      <p:sp>
        <p:nvSpPr>
          <p:cNvPr id="17" name="PlaceHolder 4"/>
          <p:cNvSpPr>
            <a:spLocks noGrp="1"/>
          </p:cNvSpPr>
          <p:nvPr>
            <p:ph type="body"/>
          </p:nvPr>
        </p:nvSpPr>
        <p:spPr>
          <a:xfrm>
            <a:off x="6979547" y="1773556"/>
            <a:ext cx="5996821" cy="3977688"/>
          </a:xfrm>
          <a:prstGeom prst="rect">
            <a:avLst/>
          </a:prstGeom>
        </p:spPr>
        <p:txBody>
          <a:bodyPr wrap="none" lIns="0" tIns="0" rIns="0" bIns="0"/>
          <a:lstStyle/>
          <a:p>
            <a:endParaRPr/>
          </a:p>
        </p:txBody>
      </p:sp>
    </p:spTree>
    <p:extLst>
      <p:ext uri="{BB962C8B-B14F-4D97-AF65-F5344CB8AC3E}">
        <p14:creationId xmlns:p14="http://schemas.microsoft.com/office/powerpoint/2010/main" val="35686013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19" name="PlaceHolder 2"/>
          <p:cNvSpPr>
            <a:spLocks noGrp="1"/>
          </p:cNvSpPr>
          <p:nvPr>
            <p:ph type="body"/>
          </p:nvPr>
        </p:nvSpPr>
        <p:spPr>
          <a:xfrm>
            <a:off x="682787" y="1773556"/>
            <a:ext cx="5996821" cy="3977688"/>
          </a:xfrm>
          <a:prstGeom prst="rect">
            <a:avLst/>
          </a:prstGeom>
        </p:spPr>
        <p:txBody>
          <a:bodyPr wrap="none" lIns="0" tIns="0" rIns="0" bIns="0"/>
          <a:lstStyle/>
          <a:p>
            <a:endParaRPr/>
          </a:p>
        </p:txBody>
      </p:sp>
      <p:sp>
        <p:nvSpPr>
          <p:cNvPr id="20" name="PlaceHolder 3"/>
          <p:cNvSpPr>
            <a:spLocks noGrp="1"/>
          </p:cNvSpPr>
          <p:nvPr>
            <p:ph type="body"/>
          </p:nvPr>
        </p:nvSpPr>
        <p:spPr>
          <a:xfrm>
            <a:off x="6979547" y="1773556"/>
            <a:ext cx="5996821" cy="1897351"/>
          </a:xfrm>
          <a:prstGeom prst="rect">
            <a:avLst/>
          </a:prstGeom>
        </p:spPr>
        <p:txBody>
          <a:bodyPr wrap="none" lIns="0" tIns="0" rIns="0" bIns="0"/>
          <a:lstStyle/>
          <a:p>
            <a:endParaRPr/>
          </a:p>
        </p:txBody>
      </p:sp>
      <p:sp>
        <p:nvSpPr>
          <p:cNvPr id="21" name="PlaceHolder 4"/>
          <p:cNvSpPr>
            <a:spLocks noGrp="1"/>
          </p:cNvSpPr>
          <p:nvPr>
            <p:ph type="body"/>
          </p:nvPr>
        </p:nvSpPr>
        <p:spPr>
          <a:xfrm>
            <a:off x="6979547" y="3851006"/>
            <a:ext cx="5996821" cy="1897351"/>
          </a:xfrm>
          <a:prstGeom prst="rect">
            <a:avLst/>
          </a:prstGeom>
        </p:spPr>
        <p:txBody>
          <a:bodyPr wrap="none" lIns="0" tIns="0" rIns="0" bIns="0"/>
          <a:lstStyle/>
          <a:p>
            <a:endParaRPr/>
          </a:p>
        </p:txBody>
      </p:sp>
    </p:spTree>
    <p:extLst>
      <p:ext uri="{BB962C8B-B14F-4D97-AF65-F5344CB8AC3E}">
        <p14:creationId xmlns:p14="http://schemas.microsoft.com/office/powerpoint/2010/main" val="4281072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23" name="PlaceHolder 2"/>
          <p:cNvSpPr>
            <a:spLocks noGrp="1"/>
          </p:cNvSpPr>
          <p:nvPr>
            <p:ph type="body"/>
          </p:nvPr>
        </p:nvSpPr>
        <p:spPr>
          <a:xfrm>
            <a:off x="682787" y="1773556"/>
            <a:ext cx="5996821" cy="1897351"/>
          </a:xfrm>
          <a:prstGeom prst="rect">
            <a:avLst/>
          </a:prstGeom>
        </p:spPr>
        <p:txBody>
          <a:bodyPr wrap="none" lIns="0" tIns="0" rIns="0" bIns="0"/>
          <a:lstStyle/>
          <a:p>
            <a:endParaRPr/>
          </a:p>
        </p:txBody>
      </p:sp>
      <p:sp>
        <p:nvSpPr>
          <p:cNvPr id="24" name="PlaceHolder 3"/>
          <p:cNvSpPr>
            <a:spLocks noGrp="1"/>
          </p:cNvSpPr>
          <p:nvPr>
            <p:ph type="body"/>
          </p:nvPr>
        </p:nvSpPr>
        <p:spPr>
          <a:xfrm>
            <a:off x="6979547" y="1773556"/>
            <a:ext cx="5996821" cy="1897351"/>
          </a:xfrm>
          <a:prstGeom prst="rect">
            <a:avLst/>
          </a:prstGeom>
        </p:spPr>
        <p:txBody>
          <a:bodyPr wrap="none" lIns="0" tIns="0" rIns="0" bIns="0"/>
          <a:lstStyle/>
          <a:p>
            <a:endParaRPr/>
          </a:p>
        </p:txBody>
      </p:sp>
      <p:sp>
        <p:nvSpPr>
          <p:cNvPr id="25" name="PlaceHolder 4"/>
          <p:cNvSpPr>
            <a:spLocks noGrp="1"/>
          </p:cNvSpPr>
          <p:nvPr>
            <p:ph type="body"/>
          </p:nvPr>
        </p:nvSpPr>
        <p:spPr>
          <a:xfrm>
            <a:off x="682787" y="3851006"/>
            <a:ext cx="12288704" cy="1897351"/>
          </a:xfrm>
          <a:prstGeom prst="rect">
            <a:avLst/>
          </a:prstGeom>
        </p:spPr>
        <p:txBody>
          <a:bodyPr wrap="none" lIns="0" tIns="0" rIns="0" bIns="0"/>
          <a:lstStyle/>
          <a:p>
            <a:endParaRPr/>
          </a:p>
        </p:txBody>
      </p:sp>
    </p:spTree>
    <p:extLst>
      <p:ext uri="{BB962C8B-B14F-4D97-AF65-F5344CB8AC3E}">
        <p14:creationId xmlns:p14="http://schemas.microsoft.com/office/powerpoint/2010/main" val="41033461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27" name="PlaceHolder 2"/>
          <p:cNvSpPr>
            <a:spLocks noGrp="1"/>
          </p:cNvSpPr>
          <p:nvPr>
            <p:ph type="body"/>
          </p:nvPr>
        </p:nvSpPr>
        <p:spPr>
          <a:xfrm>
            <a:off x="682787" y="1773556"/>
            <a:ext cx="12289679" cy="1897351"/>
          </a:xfrm>
          <a:prstGeom prst="rect">
            <a:avLst/>
          </a:prstGeom>
        </p:spPr>
        <p:txBody>
          <a:bodyPr wrap="none" lIns="0" tIns="0" rIns="0" bIns="0"/>
          <a:lstStyle/>
          <a:p>
            <a:endParaRPr/>
          </a:p>
        </p:txBody>
      </p:sp>
      <p:sp>
        <p:nvSpPr>
          <p:cNvPr id="28" name="PlaceHolder 3"/>
          <p:cNvSpPr>
            <a:spLocks noGrp="1"/>
          </p:cNvSpPr>
          <p:nvPr>
            <p:ph type="body"/>
          </p:nvPr>
        </p:nvSpPr>
        <p:spPr>
          <a:xfrm>
            <a:off x="682787" y="3851006"/>
            <a:ext cx="12289679" cy="1897351"/>
          </a:xfrm>
          <a:prstGeom prst="rect">
            <a:avLst/>
          </a:prstGeom>
        </p:spPr>
        <p:txBody>
          <a:bodyPr wrap="none" lIns="0" tIns="0" rIns="0" bIns="0"/>
          <a:lstStyle/>
          <a:p>
            <a:endParaRPr/>
          </a:p>
        </p:txBody>
      </p:sp>
    </p:spTree>
    <p:extLst>
      <p:ext uri="{BB962C8B-B14F-4D97-AF65-F5344CB8AC3E}">
        <p14:creationId xmlns:p14="http://schemas.microsoft.com/office/powerpoint/2010/main" val="2831211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30" name="PlaceHolder 2"/>
          <p:cNvSpPr>
            <a:spLocks noGrp="1"/>
          </p:cNvSpPr>
          <p:nvPr>
            <p:ph type="body"/>
          </p:nvPr>
        </p:nvSpPr>
        <p:spPr>
          <a:xfrm>
            <a:off x="682787" y="1773556"/>
            <a:ext cx="5996821" cy="1897351"/>
          </a:xfrm>
          <a:prstGeom prst="rect">
            <a:avLst/>
          </a:prstGeom>
        </p:spPr>
        <p:txBody>
          <a:bodyPr wrap="none" lIns="0" tIns="0" rIns="0" bIns="0"/>
          <a:lstStyle/>
          <a:p>
            <a:endParaRPr/>
          </a:p>
        </p:txBody>
      </p:sp>
      <p:sp>
        <p:nvSpPr>
          <p:cNvPr id="31" name="PlaceHolder 3"/>
          <p:cNvSpPr>
            <a:spLocks noGrp="1"/>
          </p:cNvSpPr>
          <p:nvPr>
            <p:ph type="body"/>
          </p:nvPr>
        </p:nvSpPr>
        <p:spPr>
          <a:xfrm>
            <a:off x="6979547" y="1773556"/>
            <a:ext cx="5996821" cy="1897351"/>
          </a:xfrm>
          <a:prstGeom prst="rect">
            <a:avLst/>
          </a:prstGeom>
        </p:spPr>
        <p:txBody>
          <a:bodyPr wrap="none" lIns="0" tIns="0" rIns="0" bIns="0"/>
          <a:lstStyle/>
          <a:p>
            <a:endParaRPr/>
          </a:p>
        </p:txBody>
      </p:sp>
      <p:sp>
        <p:nvSpPr>
          <p:cNvPr id="32" name="PlaceHolder 4"/>
          <p:cNvSpPr>
            <a:spLocks noGrp="1"/>
          </p:cNvSpPr>
          <p:nvPr>
            <p:ph type="body"/>
          </p:nvPr>
        </p:nvSpPr>
        <p:spPr>
          <a:xfrm>
            <a:off x="6979547" y="3851006"/>
            <a:ext cx="5996821" cy="1897351"/>
          </a:xfrm>
          <a:prstGeom prst="rect">
            <a:avLst/>
          </a:prstGeom>
        </p:spPr>
        <p:txBody>
          <a:bodyPr wrap="none" lIns="0" tIns="0" rIns="0" bIns="0"/>
          <a:lstStyle/>
          <a:p>
            <a:endParaRPr/>
          </a:p>
        </p:txBody>
      </p:sp>
      <p:sp>
        <p:nvSpPr>
          <p:cNvPr id="33" name="PlaceHolder 5"/>
          <p:cNvSpPr>
            <a:spLocks noGrp="1"/>
          </p:cNvSpPr>
          <p:nvPr>
            <p:ph type="body"/>
          </p:nvPr>
        </p:nvSpPr>
        <p:spPr>
          <a:xfrm>
            <a:off x="682787" y="3851006"/>
            <a:ext cx="5996821" cy="1897351"/>
          </a:xfrm>
          <a:prstGeom prst="rect">
            <a:avLst/>
          </a:prstGeom>
        </p:spPr>
        <p:txBody>
          <a:bodyPr wrap="none" lIns="0" tIns="0" rIns="0" bIns="0"/>
          <a:lstStyle/>
          <a:p>
            <a:endParaRPr/>
          </a:p>
        </p:txBody>
      </p:sp>
    </p:spTree>
    <p:extLst>
      <p:ext uri="{BB962C8B-B14F-4D97-AF65-F5344CB8AC3E}">
        <p14:creationId xmlns:p14="http://schemas.microsoft.com/office/powerpoint/2010/main" val="28909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2787" y="302089"/>
            <a:ext cx="12289679" cy="1265743"/>
          </a:xfrm>
          <a:prstGeom prst="rect">
            <a:avLst/>
          </a:prstGeom>
        </p:spPr>
        <p:txBody>
          <a:bodyPr wrap="none" lIns="0" tIns="0" rIns="0" bIns="0" anchor="ctr"/>
          <a:lstStyle/>
          <a:p>
            <a:endParaRPr/>
          </a:p>
        </p:txBody>
      </p:sp>
      <p:sp>
        <p:nvSpPr>
          <p:cNvPr id="35" name="PlaceHolder 2"/>
          <p:cNvSpPr>
            <a:spLocks noGrp="1"/>
          </p:cNvSpPr>
          <p:nvPr>
            <p:ph type="body"/>
          </p:nvPr>
        </p:nvSpPr>
        <p:spPr>
          <a:xfrm>
            <a:off x="682787" y="1773556"/>
            <a:ext cx="5996821" cy="1897351"/>
          </a:xfrm>
          <a:prstGeom prst="rect">
            <a:avLst/>
          </a:prstGeom>
        </p:spPr>
        <p:txBody>
          <a:bodyPr wrap="none" lIns="0" tIns="0" rIns="0" bIns="0"/>
          <a:lstStyle/>
          <a:p>
            <a:endParaRPr/>
          </a:p>
        </p:txBody>
      </p:sp>
      <p:sp>
        <p:nvSpPr>
          <p:cNvPr id="36" name="PlaceHolder 3"/>
          <p:cNvSpPr>
            <a:spLocks noGrp="1"/>
          </p:cNvSpPr>
          <p:nvPr>
            <p:ph type="body"/>
          </p:nvPr>
        </p:nvSpPr>
        <p:spPr>
          <a:xfrm>
            <a:off x="6979547" y="1773556"/>
            <a:ext cx="5996821" cy="1897351"/>
          </a:xfrm>
          <a:prstGeom prst="rect">
            <a:avLst/>
          </a:prstGeom>
        </p:spPr>
        <p:txBody>
          <a:bodyPr wrap="none" lIns="0" tIns="0" rIns="0" bIns="0"/>
          <a:lstStyle/>
          <a:p>
            <a:endParaRPr/>
          </a:p>
        </p:txBody>
      </p:sp>
      <p:pic>
        <p:nvPicPr>
          <p:cNvPr id="37" name="Pilt 36"/>
          <p:cNvPicPr/>
          <p:nvPr/>
        </p:nvPicPr>
        <p:blipFill>
          <a:blip r:embed="rId2"/>
          <a:stretch>
            <a:fillRect/>
          </a:stretch>
        </p:blipFill>
        <p:spPr>
          <a:xfrm>
            <a:off x="8371457" y="3851006"/>
            <a:ext cx="3212513" cy="1896990"/>
          </a:xfrm>
          <a:prstGeom prst="rect">
            <a:avLst/>
          </a:prstGeom>
        </p:spPr>
      </p:pic>
      <p:pic>
        <p:nvPicPr>
          <p:cNvPr id="38" name="Pilt 37"/>
          <p:cNvPicPr/>
          <p:nvPr/>
        </p:nvPicPr>
        <p:blipFill>
          <a:blip r:embed="rId2"/>
          <a:stretch>
            <a:fillRect/>
          </a:stretch>
        </p:blipFill>
        <p:spPr>
          <a:xfrm>
            <a:off x="2074697" y="3851006"/>
            <a:ext cx="3212513" cy="1896990"/>
          </a:xfrm>
          <a:prstGeom prst="rect">
            <a:avLst/>
          </a:prstGeom>
        </p:spPr>
      </p:pic>
    </p:spTree>
    <p:extLst>
      <p:ext uri="{BB962C8B-B14F-4D97-AF65-F5344CB8AC3E}">
        <p14:creationId xmlns:p14="http://schemas.microsoft.com/office/powerpoint/2010/main" val="8282781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E4415-709B-D740-BEE7-2A308977F5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23923BFB-559B-984A-8DF8-09661AD86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F584A31-1A5B-174B-89DE-D06F93040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939E620A-4AED-484D-B2AE-9EC54058D6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69C57F1D-8BD3-3B48-A3EC-25CF24CE35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234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D8ECA-E596-D14C-8A0D-20363D8324C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3F5A383-7F57-E342-8E17-430D54B03EC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0D3E99A-7C45-154F-8718-D498026D1D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84BBCD6A-0497-894E-A16F-C47CD3E89C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E4A32258-554C-3546-9BB2-106353A6D6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545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F8A85-5180-B94A-AFDA-12AA21B2601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22F5A29-7FAB-E341-ACF9-1BE85DFC9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32B2536-8B56-664F-8E4F-1E10A13396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72BB1036-E9DC-754F-8A06-C28A96BA64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6903BE25-121A-CD4A-A17C-5784B80416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25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5.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vmlDrawing" Target="../drawings/vmlDrawing1.v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6" Type="http://schemas.openxmlformats.org/officeDocument/2006/relationships/oleObject" Target="../embeddings/oleObject2.bin"/><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9.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6584B72-BB53-4B52-8749-6CAA77845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3F0CEDD-E060-461F-B128-357DEEFE1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35EDE98-F90C-4159-9ECE-0E23AB4B2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50B19-6DD4-44D5-A292-B00BF3590B06}" type="datetimeFigureOut">
              <a:rPr lang="fr-BE" smtClean="0"/>
              <a:t>27-11-19</a:t>
            </a:fld>
            <a:endParaRPr lang="fr-BE"/>
          </a:p>
        </p:txBody>
      </p:sp>
      <p:sp>
        <p:nvSpPr>
          <p:cNvPr id="5" name="Espace réservé du pied de page 4">
            <a:extLst>
              <a:ext uri="{FF2B5EF4-FFF2-40B4-BE49-F238E27FC236}">
                <a16:creationId xmlns:a16="http://schemas.microsoft.com/office/drawing/2014/main" id="{34FC25A1-B605-4BC7-B2D3-F52E6E4AE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6A11887-5F31-4344-BE12-FBC13FF2E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C6F9-791D-4018-B45C-028700041F80}" type="slidenum">
              <a:rPr lang="fr-BE" smtClean="0"/>
              <a:t>‹N°›</a:t>
            </a:fld>
            <a:endParaRPr lang="fr-BE"/>
          </a:p>
        </p:txBody>
      </p:sp>
    </p:spTree>
    <p:extLst>
      <p:ext uri="{BB962C8B-B14F-4D97-AF65-F5344CB8AC3E}">
        <p14:creationId xmlns:p14="http://schemas.microsoft.com/office/powerpoint/2010/main" val="86614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 y="6369944"/>
            <a:ext cx="12191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lvl="0" algn="ctr"/>
            <a:endParaRPr lang="en-GB" sz="1800" noProof="0"/>
          </a:p>
        </p:txBody>
      </p:sp>
      <p:sp>
        <p:nvSpPr>
          <p:cNvPr id="2" name="Title Placeholder 1"/>
          <p:cNvSpPr>
            <a:spLocks noGrp="1"/>
          </p:cNvSpPr>
          <p:nvPr>
            <p:ph type="title"/>
          </p:nvPr>
        </p:nvSpPr>
        <p:spPr>
          <a:xfrm>
            <a:off x="488951" y="340360"/>
            <a:ext cx="11211983" cy="396000"/>
          </a:xfrm>
          <a:prstGeom prst="rect">
            <a:avLst/>
          </a:prstGeom>
        </p:spPr>
        <p:txBody>
          <a:bodyPr vert="horz" wrap="square"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488951" y="1603375"/>
            <a:ext cx="11211983" cy="4572000"/>
          </a:xfrm>
          <a:prstGeom prst="rect">
            <a:avLst/>
          </a:prstGeom>
        </p:spPr>
        <p:txBody>
          <a:bodyPr vert="horz" wrap="square"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p:cNvSpPr>
            <a:spLocks noGrp="1"/>
          </p:cNvSpPr>
          <p:nvPr>
            <p:ph type="sldNum" sz="quarter" idx="4"/>
          </p:nvPr>
        </p:nvSpPr>
        <p:spPr>
          <a:xfrm>
            <a:off x="9992643" y="6537600"/>
            <a:ext cx="192000" cy="144000"/>
          </a:xfrm>
          <a:prstGeom prst="rect">
            <a:avLst/>
          </a:prstGeom>
        </p:spPr>
        <p:txBody>
          <a:bodyPr vert="horz" wrap="none" lIns="0" tIns="0" rIns="0" bIns="0" rtlCol="0" anchor="ctr">
            <a:noAutofit/>
          </a:bodyPr>
          <a:lstStyle>
            <a:lvl1pPr algn="r">
              <a:defRPr sz="900" b="1">
                <a:solidFill>
                  <a:schemeClr val="tx1"/>
                </a:solidFill>
                <a:latin typeface="+mn-lt"/>
                <a:cs typeface="Arial" pitchFamily="34" charset="0"/>
              </a:defRPr>
            </a:lvl1pPr>
          </a:lstStyle>
          <a:p>
            <a:fld id="{D34DACC3-9742-4940-92E6-4CAB853A3218}" type="slidenum">
              <a:rPr lang="en-GB" noProof="0" smtClean="0"/>
              <a:t>‹N°›</a:t>
            </a:fld>
            <a:endParaRPr lang="en-GB" noProof="0"/>
          </a:p>
        </p:txBody>
      </p:sp>
      <p:sp>
        <p:nvSpPr>
          <p:cNvPr id="4" name="Date Placeholder 3"/>
          <p:cNvSpPr>
            <a:spLocks noGrp="1"/>
          </p:cNvSpPr>
          <p:nvPr>
            <p:ph type="dt" sz="half" idx="2"/>
          </p:nvPr>
        </p:nvSpPr>
        <p:spPr>
          <a:xfrm>
            <a:off x="488951" y="6539162"/>
            <a:ext cx="2880000" cy="144000"/>
          </a:xfrm>
          <a:prstGeom prst="rect">
            <a:avLst/>
          </a:prstGeom>
        </p:spPr>
        <p:txBody>
          <a:bodyPr vert="horz" wrap="square" lIns="0" tIns="0" rIns="0" bIns="0" rtlCol="0" anchor="ctr">
            <a:noAutofit/>
          </a:bodyPr>
          <a:lstStyle>
            <a:lvl1pPr algn="l">
              <a:defRPr sz="900" b="0">
                <a:solidFill>
                  <a:schemeClr val="tx1"/>
                </a:solidFill>
                <a:latin typeface="+mn-lt"/>
                <a:cs typeface="Arial" pitchFamily="34" charset="0"/>
              </a:defRPr>
            </a:lvl1pPr>
          </a:lstStyle>
          <a:p>
            <a:fld id="{EE027805-C4C9-4127-8D98-0FB12273D512}" type="datetime1">
              <a:rPr lang="en-GB" noProof="0" smtClean="0"/>
              <a:t>27/11/2019</a:t>
            </a:fld>
            <a:endParaRPr lang="en-GB" noProof="0"/>
          </a:p>
        </p:txBody>
      </p:sp>
      <p:pic>
        <p:nvPicPr>
          <p:cNvPr id="5" name="Picture 4"/>
          <p:cNvPicPr>
            <a:picLocks noChangeAspect="1"/>
          </p:cNvPicPr>
          <p:nvPr/>
        </p:nvPicPr>
        <p:blipFill>
          <a:blip r:embed="rId22"/>
          <a:srcRect/>
          <a:stretch>
            <a:fillRect/>
          </a:stretch>
        </p:blipFill>
        <p:spPr>
          <a:xfrm>
            <a:off x="10376644" y="6507853"/>
            <a:ext cx="1472457" cy="212034"/>
          </a:xfrm>
          <a:prstGeom prst="rect">
            <a:avLst/>
          </a:prstGeom>
        </p:spPr>
      </p:pic>
      <p:sp>
        <p:nvSpPr>
          <p:cNvPr id="7" name="Footer Placeholder 6"/>
          <p:cNvSpPr>
            <a:spLocks noGrp="1"/>
          </p:cNvSpPr>
          <p:nvPr>
            <p:ph type="ftr" sz="quarter" idx="3"/>
          </p:nvPr>
        </p:nvSpPr>
        <p:spPr>
          <a:xfrm>
            <a:off x="6316133" y="6538126"/>
            <a:ext cx="2880000" cy="144000"/>
          </a:xfrm>
          <a:prstGeom prst="rect">
            <a:avLst/>
          </a:prstGeom>
        </p:spPr>
        <p:txBody>
          <a:bodyPr vert="horz" wrap="square" lIns="0" tIns="0" rIns="0" bIns="0" rtlCol="0" anchor="ctr">
            <a:noAutofit/>
          </a:bodyPr>
          <a:lstStyle>
            <a:lvl1pPr>
              <a:defRPr lang="en-US" sz="900" b="0">
                <a:cs typeface="Arial" pitchFamily="34" charset="0"/>
              </a:defRPr>
            </a:lvl1pPr>
          </a:lstStyle>
          <a:p>
            <a:r>
              <a:rPr lang="en-GB" noProof="0"/>
              <a:t>Footer or alternate date</a:t>
            </a:r>
          </a:p>
        </p:txBody>
      </p:sp>
    </p:spTree>
    <p:extLst>
      <p:ext uri="{BB962C8B-B14F-4D97-AF65-F5344CB8AC3E}">
        <p14:creationId xmlns:p14="http://schemas.microsoft.com/office/powerpoint/2010/main" val="385750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p:txStyles>
    <p:titleStyle>
      <a:lvl1pPr algn="l" defTabSz="457200" rtl="0" eaLnBrk="1" latinLnBrk="0" hangingPunct="1">
        <a:spcBef>
          <a:spcPct val="0"/>
        </a:spcBef>
        <a:buNone/>
        <a:defRPr sz="2600" b="1" kern="1200">
          <a:solidFill>
            <a:schemeClr val="tx2"/>
          </a:solidFill>
          <a:latin typeface="+mj-lt"/>
          <a:ea typeface="+mj-ea"/>
          <a:cs typeface="Arial" pitchFamily="34" charset="0"/>
        </a:defRPr>
      </a:lvl1pPr>
    </p:titleStyle>
    <p:bodyStyle>
      <a:lvl1pPr marL="182880" indent="-182880" algn="l" defTabSz="457200" rtl="0" eaLnBrk="1" latinLnBrk="0" hangingPunct="1">
        <a:spcBef>
          <a:spcPts val="1000"/>
        </a:spcBef>
        <a:buClr>
          <a:schemeClr val="tx2"/>
        </a:buClr>
        <a:buFont typeface="Arial"/>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D3342-ED3B-40DC-948F-0D03E479FF7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09AD1DD-85A9-4FE8-8C8C-DAFAF08628D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F15C13-EB86-4304-9F7D-19D0B250F2B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476DB7F-0B78-4B21-A106-1A35C34DF280}" type="datetime1">
              <a:rPr lang="en-GB"/>
              <a:pPr lvl="0"/>
              <a:t>27/11/2019</a:t>
            </a:fld>
            <a:endParaRPr lang="en-GB"/>
          </a:p>
        </p:txBody>
      </p:sp>
      <p:sp>
        <p:nvSpPr>
          <p:cNvPr id="5" name="Footer Placeholder 4">
            <a:extLst>
              <a:ext uri="{FF2B5EF4-FFF2-40B4-BE49-F238E27FC236}">
                <a16:creationId xmlns:a16="http://schemas.microsoft.com/office/drawing/2014/main" id="{9A60F271-3793-4807-966A-25960848679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0628A8A3-47E3-4697-B5EF-6353F6B718E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73FEEAC-C794-4DF7-857B-91B74361390F}" type="slidenum">
              <a:t>‹N°›</a:t>
            </a:fld>
            <a:endParaRPr lang="en-GB"/>
          </a:p>
        </p:txBody>
      </p:sp>
    </p:spTree>
    <p:extLst>
      <p:ext uri="{BB962C8B-B14F-4D97-AF65-F5344CB8AC3E}">
        <p14:creationId xmlns:p14="http://schemas.microsoft.com/office/powerpoint/2010/main" val="35033601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5D2C648-A5BE-4CA6-AE5F-C15CD09A4F25}"/>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B8BECB6F-A74B-42A1-93B3-DE097FEC16A0}"/>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CAC6248-3E08-4DC6-81AD-208972BA3177}" type="slidenum">
              <a:rPr lang="en-US" altLang="fr-FR"/>
              <a:pPr/>
              <a:t>‹N°›</a:t>
            </a:fld>
            <a:endParaRPr lang="en-US" altLang="fr-FR"/>
          </a:p>
        </p:txBody>
      </p:sp>
      <p:grpSp>
        <p:nvGrpSpPr>
          <p:cNvPr id="1028" name="Group 4">
            <a:extLst>
              <a:ext uri="{FF2B5EF4-FFF2-40B4-BE49-F238E27FC236}">
                <a16:creationId xmlns:a16="http://schemas.microsoft.com/office/drawing/2014/main" id="{617AE40E-1E56-49BC-B696-E0704D8BA257}"/>
              </a:ext>
            </a:extLst>
          </p:cNvPr>
          <p:cNvGrpSpPr>
            <a:grpSpLocks/>
          </p:cNvGrpSpPr>
          <p:nvPr/>
        </p:nvGrpSpPr>
        <p:grpSpPr bwMode="auto">
          <a:xfrm>
            <a:off x="1" y="1"/>
            <a:ext cx="12187767" cy="6850063"/>
            <a:chOff x="0" y="0"/>
            <a:chExt cx="5758" cy="4315"/>
          </a:xfrm>
        </p:grpSpPr>
        <p:grpSp>
          <p:nvGrpSpPr>
            <p:cNvPr id="1032" name="Group 5">
              <a:extLst>
                <a:ext uri="{FF2B5EF4-FFF2-40B4-BE49-F238E27FC236}">
                  <a16:creationId xmlns:a16="http://schemas.microsoft.com/office/drawing/2014/main" id="{8F72F1AA-E8AF-4594-9450-43B59CF21CBA}"/>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26A551E1-0C61-4EDA-8492-E33A87261ED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dirty="0">
                  <a:cs typeface="Arial" charset="0"/>
                </a:endParaRPr>
              </a:p>
            </p:txBody>
          </p:sp>
          <p:sp>
            <p:nvSpPr>
              <p:cNvPr id="4103" name="Freeform 7">
                <a:extLst>
                  <a:ext uri="{FF2B5EF4-FFF2-40B4-BE49-F238E27FC236}">
                    <a16:creationId xmlns:a16="http://schemas.microsoft.com/office/drawing/2014/main" id="{78DC1025-05FE-41C1-9C4B-5FF1891A2FB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dirty="0">
                  <a:cs typeface="Arial" charset="0"/>
                </a:endParaRPr>
              </a:p>
            </p:txBody>
          </p:sp>
          <p:sp>
            <p:nvSpPr>
              <p:cNvPr id="4104" name="Freeform 8">
                <a:extLst>
                  <a:ext uri="{FF2B5EF4-FFF2-40B4-BE49-F238E27FC236}">
                    <a16:creationId xmlns:a16="http://schemas.microsoft.com/office/drawing/2014/main" id="{46AFF8F1-2E9A-4179-B624-2DFD0F00AFE8}"/>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dirty="0">
                  <a:cs typeface="Arial" charset="0"/>
                </a:endParaRPr>
              </a:p>
            </p:txBody>
          </p:sp>
          <p:sp>
            <p:nvSpPr>
              <p:cNvPr id="4105" name="Freeform 9">
                <a:extLst>
                  <a:ext uri="{FF2B5EF4-FFF2-40B4-BE49-F238E27FC236}">
                    <a16:creationId xmlns:a16="http://schemas.microsoft.com/office/drawing/2014/main" id="{4678D01F-6FA2-4969-AF81-E8914310F37E}"/>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800" dirty="0">
                  <a:cs typeface="Arial" charset="0"/>
                </a:endParaRPr>
              </a:p>
            </p:txBody>
          </p:sp>
          <p:sp>
            <p:nvSpPr>
              <p:cNvPr id="4106" name="Freeform 10">
                <a:extLst>
                  <a:ext uri="{FF2B5EF4-FFF2-40B4-BE49-F238E27FC236}">
                    <a16:creationId xmlns:a16="http://schemas.microsoft.com/office/drawing/2014/main" id="{832507E5-F72A-4C55-A322-4CB280017B09}"/>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dirty="0">
                  <a:cs typeface="Arial" charset="0"/>
                </a:endParaRPr>
              </a:p>
            </p:txBody>
          </p:sp>
        </p:grpSp>
        <p:sp>
          <p:nvSpPr>
            <p:cNvPr id="4107" name="Freeform 11">
              <a:extLst>
                <a:ext uri="{FF2B5EF4-FFF2-40B4-BE49-F238E27FC236}">
                  <a16:creationId xmlns:a16="http://schemas.microsoft.com/office/drawing/2014/main" id="{E0A2B404-715B-4358-A3A4-A052AC7568D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dirty="0">
                <a:cs typeface="Arial" charset="0"/>
              </a:endParaRPr>
            </a:p>
          </p:txBody>
        </p:sp>
        <p:sp>
          <p:nvSpPr>
            <p:cNvPr id="4108" name="Freeform 12">
              <a:extLst>
                <a:ext uri="{FF2B5EF4-FFF2-40B4-BE49-F238E27FC236}">
                  <a16:creationId xmlns:a16="http://schemas.microsoft.com/office/drawing/2014/main" id="{1F6FCD5D-8EFD-42E1-B21D-F9123CB624E0}"/>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dirty="0">
                <a:cs typeface="Arial" charset="0"/>
              </a:endParaRPr>
            </a:p>
          </p:txBody>
        </p:sp>
      </p:grpSp>
      <p:sp>
        <p:nvSpPr>
          <p:cNvPr id="4109" name="Rectangle 13">
            <a:extLst>
              <a:ext uri="{FF2B5EF4-FFF2-40B4-BE49-F238E27FC236}">
                <a16:creationId xmlns:a16="http://schemas.microsoft.com/office/drawing/2014/main" id="{2220474D-F6E1-43FC-A3B2-8B1A8B1CE785}"/>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A0C2DCDE-E053-4C3D-A1AE-F5766E1A0A58}"/>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4111" name="Rectangle 15">
            <a:extLst>
              <a:ext uri="{FF2B5EF4-FFF2-40B4-BE49-F238E27FC236}">
                <a16:creationId xmlns:a16="http://schemas.microsoft.com/office/drawing/2014/main" id="{712C3320-31CC-4496-920B-A7DE59564FEF}"/>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696238"/>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ottom Rectangle"/>
          <p:cNvSpPr/>
          <p:nvPr/>
        </p:nvSpPr>
        <p:spPr>
          <a:xfrm>
            <a:off x="0" y="5635201"/>
            <a:ext cx="12192000" cy="1224492"/>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030" name="Rectangle 6"/>
          <p:cNvSpPr>
            <a:spLocks noGrp="1" noChangeArrowheads="1"/>
          </p:cNvSpPr>
          <p:nvPr>
            <p:ph type="sldNum" sz="quarter" idx="4"/>
          </p:nvPr>
        </p:nvSpPr>
        <p:spPr bwMode="auto">
          <a:xfrm>
            <a:off x="9807958" y="5995200"/>
            <a:ext cx="1916261" cy="51529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600"/>
              </a:lnSpc>
              <a:buFontTx/>
              <a:buNone/>
              <a:defRPr sz="800" spc="53" baseline="0" smtClean="0">
                <a:solidFill>
                  <a:schemeClr val="bg1"/>
                </a:solidFill>
                <a:latin typeface="AU Passata Light" pitchFamily="34" charset="0"/>
              </a:defRPr>
            </a:lvl1pPr>
          </a:lstStyle>
          <a:p>
            <a:pPr>
              <a:defRPr/>
            </a:pPr>
            <a:fld id="{E90C1E0A-682D-40DC-B1EA-26C007FDC330}" type="slidenum">
              <a:rPr lang="en-GB" smtClean="0"/>
              <a:pPr>
                <a:defRPr/>
              </a:pPr>
              <a:t>‹N°›</a:t>
            </a:fld>
            <a:endParaRPr lang="en-GB" dirty="0"/>
          </a:p>
        </p:txBody>
      </p:sp>
      <p:sp>
        <p:nvSpPr>
          <p:cNvPr id="29" name="White Rectangle"/>
          <p:cNvSpPr/>
          <p:nvPr/>
        </p:nvSpPr>
        <p:spPr>
          <a:xfrm>
            <a:off x="11147240" y="5870400"/>
            <a:ext cx="576000" cy="7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a:p>
            <a:pPr algn="ctr"/>
            <a:endParaRPr lang="en-GB" sz="2400" dirty="0"/>
          </a:p>
        </p:txBody>
      </p:sp>
      <p:sp>
        <p:nvSpPr>
          <p:cNvPr id="1028" name="Rectangle 3"/>
          <p:cNvSpPr>
            <a:spLocks noGrp="1" noChangeArrowheads="1"/>
          </p:cNvSpPr>
          <p:nvPr>
            <p:ph type="body" idx="1"/>
          </p:nvPr>
        </p:nvSpPr>
        <p:spPr bwMode="auto">
          <a:xfrm>
            <a:off x="469901" y="2078567"/>
            <a:ext cx="11254319" cy="3384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a:p>
            <a:pPr lvl="5"/>
            <a:r>
              <a:rPr lang="en-GB" dirty="0"/>
              <a:t>6 </a:t>
            </a:r>
            <a:r>
              <a:rPr lang="en-GB" dirty="0" err="1"/>
              <a:t>niveau</a:t>
            </a:r>
            <a:endParaRPr lang="en-GB" dirty="0"/>
          </a:p>
          <a:p>
            <a:pPr lvl="6"/>
            <a:r>
              <a:rPr lang="en-GB" dirty="0"/>
              <a:t>7 </a:t>
            </a:r>
            <a:r>
              <a:rPr lang="en-GB" dirty="0" err="1"/>
              <a:t>niveau</a:t>
            </a:r>
            <a:endParaRPr lang="en-GB" dirty="0"/>
          </a:p>
          <a:p>
            <a:pPr lvl="7"/>
            <a:r>
              <a:rPr lang="en-GB" dirty="0"/>
              <a:t>8 </a:t>
            </a:r>
            <a:r>
              <a:rPr lang="en-GB" dirty="0" err="1"/>
              <a:t>niveau</a:t>
            </a:r>
            <a:endParaRPr lang="en-GB" dirty="0"/>
          </a:p>
          <a:p>
            <a:pPr lvl="8"/>
            <a:r>
              <a:rPr lang="en-GB" dirty="0"/>
              <a:t>9 </a:t>
            </a:r>
            <a:r>
              <a:rPr lang="en-GB" dirty="0" err="1"/>
              <a:t>niveau</a:t>
            </a:r>
            <a:endParaRPr lang="en-GB" dirty="0"/>
          </a:p>
        </p:txBody>
      </p:sp>
      <p:sp>
        <p:nvSpPr>
          <p:cNvPr id="16" name="SD_VAR_BssLogo"/>
          <p:cNvSpPr txBox="1"/>
          <p:nvPr userDrawn="1">
            <p:custDataLst>
              <p:tags r:id="rId22"/>
            </p:custDataLst>
          </p:nvPr>
        </p:nvSpPr>
        <p:spPr>
          <a:xfrm>
            <a:off x="1272000" y="5764800"/>
            <a:ext cx="4800000" cy="820800"/>
          </a:xfrm>
          <a:prstGeom prst="rect">
            <a:avLst/>
          </a:prstGeom>
          <a:noFill/>
        </p:spPr>
        <p:txBody>
          <a:bodyPr wrap="square" lIns="0" tIns="0" rIns="0" bIns="24000" rtlCol="0" anchor="b" anchorCtr="0">
            <a:noAutofit/>
          </a:bodyPr>
          <a:lstStyle/>
          <a:p>
            <a:pPr>
              <a:lnSpc>
                <a:spcPts val="1213"/>
              </a:lnSpc>
            </a:pPr>
            <a:r>
              <a:rPr lang="en-US" sz="1000" b="1" i="0" cap="all" baseline="0">
                <a:solidFill>
                  <a:schemeClr val="bg1"/>
                </a:solidFill>
                <a:latin typeface="+mj-lt"/>
              </a:rPr>
              <a:t>DEPARTMENT OF LAW</a:t>
            </a:r>
            <a:r>
              <a:rPr lang="en-US" sz="1000" b="0" i="0" cap="all" baseline="0">
                <a:solidFill>
                  <a:schemeClr val="bg1"/>
                </a:solidFill>
                <a:latin typeface="+mj-lt"/>
              </a:rPr>
              <a:t/>
            </a:r>
            <a:br>
              <a:rPr lang="en-US" sz="1000" b="0" i="0" cap="all" baseline="0">
                <a:solidFill>
                  <a:schemeClr val="bg1"/>
                </a:solidFill>
                <a:latin typeface="+mj-lt"/>
              </a:rPr>
            </a:br>
            <a:r>
              <a:rPr lang="en-US" sz="1000" b="0" i="0" cap="all" baseline="0">
                <a:solidFill>
                  <a:schemeClr val="bg1"/>
                </a:solidFill>
                <a:latin typeface="+mj-lt"/>
              </a:rPr>
              <a:t>School of Business and Social Sciences</a:t>
            </a:r>
            <a:br>
              <a:rPr lang="en-US" sz="1000" b="0" i="0" cap="all" baseline="0">
                <a:solidFill>
                  <a:schemeClr val="bg1"/>
                </a:solidFill>
                <a:latin typeface="+mj-lt"/>
              </a:rPr>
            </a:br>
            <a:r>
              <a:rPr lang="en-US" sz="1000" b="0" i="0" cap="all" baseline="0">
                <a:solidFill>
                  <a:schemeClr val="bg1"/>
                </a:solidFill>
                <a:latin typeface="+mj-lt"/>
              </a:rPr>
              <a:t>Aarhus University</a:t>
            </a:r>
            <a:endParaRPr lang="en-GB" sz="1000" b="0" i="0" cap="all" baseline="0" dirty="0">
              <a:solidFill>
                <a:schemeClr val="bg1"/>
              </a:solidFill>
              <a:latin typeface="+mj-lt"/>
            </a:endParaRPr>
          </a:p>
        </p:txBody>
      </p:sp>
      <p:sp>
        <p:nvSpPr>
          <p:cNvPr id="1027" name="Placeholder title"/>
          <p:cNvSpPr>
            <a:spLocks noGrp="1" noChangeArrowheads="1"/>
          </p:cNvSpPr>
          <p:nvPr>
            <p:ph type="title"/>
          </p:nvPr>
        </p:nvSpPr>
        <p:spPr bwMode="auto">
          <a:xfrm>
            <a:off x="469902" y="222252"/>
            <a:ext cx="11254316"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err="1"/>
              <a:t>Klik</a:t>
            </a:r>
            <a:r>
              <a:rPr lang="en-GB" dirty="0"/>
              <a:t> for at </a:t>
            </a:r>
            <a:r>
              <a:rPr lang="en-GB" dirty="0" err="1"/>
              <a:t>redigere</a:t>
            </a:r>
            <a:r>
              <a:rPr lang="en-GB" dirty="0"/>
              <a:t> </a:t>
            </a:r>
            <a:r>
              <a:rPr lang="en-GB" dirty="0" err="1"/>
              <a:t>i</a:t>
            </a:r>
            <a:r>
              <a:rPr lang="en-GB" dirty="0"/>
              <a:t> master</a:t>
            </a:r>
          </a:p>
        </p:txBody>
      </p:sp>
      <p:sp>
        <p:nvSpPr>
          <p:cNvPr id="14" name="SD_USR_Titl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a:solidFill>
                  <a:schemeClr val="bg1"/>
                </a:solidFill>
                <a:latin typeface="AU Passata" panose="020B0503030502030804" pitchFamily="34" charset="0"/>
              </a:rPr>
              <a:t>Professor</a:t>
            </a:r>
            <a:endParaRPr lang="en-GB" sz="1067" cap="all" baseline="0" dirty="0">
              <a:solidFill>
                <a:schemeClr val="bg1"/>
              </a:solidFill>
              <a:latin typeface="AU Passata" panose="020B0503030502030804" pitchFamily="34" charset="0"/>
            </a:endParaRPr>
          </a:p>
        </p:txBody>
      </p:sp>
      <p:sp>
        <p:nvSpPr>
          <p:cNvPr id="21" name="SD_FLD_DocumentDate"/>
          <p:cNvSpPr txBox="1">
            <a:spLocks noChangeArrowheads="1"/>
          </p:cNvSpPr>
          <p:nvPr userDrawn="1"/>
        </p:nvSpPr>
        <p:spPr bwMode="auto">
          <a:xfrm>
            <a:off x="9394520" y="5764800"/>
            <a:ext cx="2328000" cy="820800"/>
          </a:xfrm>
          <a:prstGeom prst="rect">
            <a:avLst/>
          </a:prstGeom>
          <a:noFill/>
          <a:ln w="1778" algn="ctr">
            <a:noFill/>
            <a:miter lim="800000"/>
            <a:headEnd/>
            <a:tailEnd/>
          </a:ln>
          <a:effectLst/>
        </p:spPr>
        <p:txBody>
          <a:bodyPr lIns="0" tIns="0" rIns="0" bIns="172800" anchor="b" anchorCtr="0">
            <a:noAutofit/>
          </a:bodyPr>
          <a:lstStyle/>
          <a:p>
            <a:pPr algn="r">
              <a:lnSpc>
                <a:spcPct val="95000"/>
              </a:lnSpc>
              <a:defRPr/>
            </a:pPr>
            <a:r>
              <a:rPr lang="en-GB" sz="1067" cap="all" baseline="0" dirty="0">
                <a:solidFill>
                  <a:schemeClr val="bg1"/>
                </a:solidFill>
                <a:latin typeface="AU Passata" panose="020B0503030502030804" pitchFamily="34" charset="0"/>
              </a:rPr>
              <a:t>27 November 2019</a:t>
            </a:r>
          </a:p>
        </p:txBody>
      </p:sp>
      <p:sp>
        <p:nvSpPr>
          <p:cNvPr id="22" name="SD_USR_Name"/>
          <p:cNvSpPr txBox="1">
            <a:spLocks noChangeArrowheads="1"/>
          </p:cNvSpPr>
          <p:nvPr userDrawn="1"/>
        </p:nvSpPr>
        <p:spPr bwMode="auto">
          <a:xfrm>
            <a:off x="6331274" y="5764800"/>
            <a:ext cx="298319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r>
              <a:rPr lang="en-GB" sz="1067" b="1" cap="all" baseline="0">
                <a:solidFill>
                  <a:schemeClr val="bg1"/>
                </a:solidFill>
              </a:rPr>
              <a:t>Karsten Engsig Sørensen</a:t>
            </a:r>
            <a:endParaRPr lang="en-GB" sz="1067" b="1" cap="all" baseline="0" dirty="0">
              <a:solidFill>
                <a:schemeClr val="bg1"/>
              </a:solidFill>
            </a:endParaRPr>
          </a:p>
        </p:txBody>
      </p:sp>
      <p:sp>
        <p:nvSpPr>
          <p:cNvPr id="15" name="Pladsholder til tekst logo"/>
          <p:cNvSpPr txBox="1">
            <a:spLocks/>
          </p:cNvSpPr>
          <p:nvPr userDrawn="1"/>
        </p:nvSpPr>
        <p:spPr>
          <a:xfrm>
            <a:off x="499200" y="5764800"/>
            <a:ext cx="672000" cy="820800"/>
          </a:xfrm>
          <a:prstGeom prst="rect">
            <a:avLst/>
          </a:prstGeom>
        </p:spPr>
        <p:txBody>
          <a:bodyPr wrap="square" lIns="0" tIns="0" rIns="0" bIns="0" anchor="b" anchorCtr="0">
            <a:no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100000"/>
              </a:lnSpc>
              <a:spcBef>
                <a:spcPts val="0"/>
              </a:spcBef>
            </a:pPr>
            <a:r>
              <a:rPr lang="en-GB" sz="5333" kern="0" dirty="0">
                <a:solidFill>
                  <a:schemeClr val="bg1"/>
                </a:solidFill>
                <a:latin typeface="AU Logo" panose="050B0500000000020004" pitchFamily="34" charset="2"/>
              </a:rPr>
              <a:t>2</a:t>
            </a:r>
          </a:p>
        </p:txBody>
      </p:sp>
      <p:sp>
        <p:nvSpPr>
          <p:cNvPr id="12" name="SD_FLD_Event"/>
          <p:cNvSpPr txBox="1">
            <a:spLocks noChangeArrowheads="1"/>
          </p:cNvSpPr>
          <p:nvPr userDrawn="1"/>
        </p:nvSpPr>
        <p:spPr bwMode="auto">
          <a:xfrm>
            <a:off x="9314467" y="5094035"/>
            <a:ext cx="2333253" cy="820800"/>
          </a:xfrm>
          <a:prstGeom prst="rect">
            <a:avLst/>
          </a:prstGeom>
          <a:noFill/>
          <a:ln w="1778" algn="ctr">
            <a:noFill/>
            <a:miter lim="800000"/>
            <a:headEnd/>
            <a:tailEnd/>
          </a:ln>
          <a:effectLst/>
        </p:spPr>
        <p:txBody>
          <a:bodyPr lIns="0" tIns="0" rIns="0" bIns="326400" anchor="b" anchorCtr="0">
            <a:noAutofit/>
          </a:bodyPr>
          <a:lstStyle/>
          <a:p>
            <a:pPr algn="r">
              <a:lnSpc>
                <a:spcPct val="95000"/>
              </a:lnSpc>
              <a:defRPr/>
            </a:pPr>
            <a:endParaRPr lang="en-GB" sz="1067" b="1" cap="all" baseline="0" dirty="0">
              <a:solidFill>
                <a:schemeClr val="bg1"/>
              </a:solidFill>
            </a:endParaRPr>
          </a:p>
        </p:txBody>
      </p:sp>
      <p:sp>
        <p:nvSpPr>
          <p:cNvPr id="13" name="SD_OFF_LogoNiveau1" hidden="1"/>
          <p:cNvSpPr/>
          <p:nvPr userDrawn="1"/>
        </p:nvSpPr>
        <p:spPr bwMode="auto">
          <a:xfrm>
            <a:off x="911425" y="68627"/>
            <a:ext cx="5454378" cy="824841"/>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non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95000"/>
              </a:lnSpc>
              <a:spcBef>
                <a:spcPct val="0"/>
              </a:spcBef>
              <a:spcAft>
                <a:spcPct val="0"/>
              </a:spcAft>
              <a:buClrTx/>
              <a:buSzTx/>
              <a:buFont typeface="AU Passata" pitchFamily="34" charset="0"/>
              <a:buNone/>
              <a:tabLst/>
            </a:pPr>
            <a:r>
              <a:rPr lang="en-GB" sz="4800" kern="1200">
                <a:solidFill>
                  <a:schemeClr val="tx1"/>
                </a:solidFill>
                <a:effectLst/>
                <a:latin typeface="AU Passata" pitchFamily="34" charset="0"/>
                <a:ea typeface="+mn-ea"/>
                <a:cs typeface="+mn-cs"/>
              </a:rPr>
              <a:t>Department of Law</a:t>
            </a:r>
            <a:endParaRPr kumimoji="0" lang="en-GB" sz="2133" b="0" i="0" u="none" strike="noStrike" cap="none" normalizeH="0" baseline="0" dirty="0">
              <a:ln>
                <a:noFill/>
              </a:ln>
              <a:solidFill>
                <a:schemeClr val="tx1"/>
              </a:solidFill>
              <a:effectLst/>
              <a:latin typeface="AU Passata" pitchFamily="34" charset="0"/>
            </a:endParaRPr>
          </a:p>
        </p:txBody>
      </p:sp>
      <p:sp>
        <p:nvSpPr>
          <p:cNvPr id="17" name="SD_OFF_LogoNiveau2" hidden="1"/>
          <p:cNvSpPr/>
          <p:nvPr userDrawn="1"/>
        </p:nvSpPr>
        <p:spPr bwMode="auto">
          <a:xfrm>
            <a:off x="3599723" y="68627"/>
            <a:ext cx="11205953" cy="824841"/>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non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95000"/>
              </a:lnSpc>
              <a:spcBef>
                <a:spcPct val="0"/>
              </a:spcBef>
              <a:spcAft>
                <a:spcPct val="0"/>
              </a:spcAft>
              <a:buClrTx/>
              <a:buSzTx/>
              <a:buFont typeface="AU Passata" pitchFamily="34" charset="0"/>
              <a:buNone/>
              <a:tabLst/>
            </a:pPr>
            <a:r>
              <a:rPr lang="en-US" sz="4800" kern="1200">
                <a:solidFill>
                  <a:schemeClr val="tx1"/>
                </a:solidFill>
                <a:effectLst/>
                <a:latin typeface="AU Passata" pitchFamily="34" charset="0"/>
                <a:ea typeface="+mn-ea"/>
                <a:cs typeface="+mn-cs"/>
              </a:rPr>
              <a:t>School of Business and Social Sciences</a:t>
            </a:r>
            <a:endParaRPr kumimoji="0" lang="en-GB" sz="2133" b="0" i="0" u="none" strike="noStrike" cap="none" normalizeH="0" baseline="0" dirty="0">
              <a:ln>
                <a:noFill/>
              </a:ln>
              <a:solidFill>
                <a:schemeClr val="tx1"/>
              </a:solidFill>
              <a:effectLst/>
              <a:latin typeface="AU Passata" pitchFamily="34" charset="0"/>
            </a:endParaRPr>
          </a:p>
        </p:txBody>
      </p:sp>
      <p:sp>
        <p:nvSpPr>
          <p:cNvPr id="18" name="SD_OFF_LogoNiveau3" hidden="1"/>
          <p:cNvSpPr/>
          <p:nvPr userDrawn="1"/>
        </p:nvSpPr>
        <p:spPr bwMode="auto">
          <a:xfrm>
            <a:off x="6288021" y="53583"/>
            <a:ext cx="2387833" cy="434927"/>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non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95000"/>
              </a:lnSpc>
              <a:spcBef>
                <a:spcPct val="0"/>
              </a:spcBef>
              <a:spcAft>
                <a:spcPct val="0"/>
              </a:spcAft>
              <a:buClrTx/>
              <a:buSzTx/>
              <a:buFont typeface="AU Passata" pitchFamily="34" charset="0"/>
              <a:buNone/>
              <a:tabLst/>
            </a:pPr>
            <a:r>
              <a:rPr kumimoji="0" lang="en-GB" sz="2133" b="0" i="0" u="none" strike="noStrike" cap="none" normalizeH="0" baseline="0">
                <a:ln>
                  <a:noFill/>
                </a:ln>
                <a:solidFill>
                  <a:schemeClr val="tx1"/>
                </a:solidFill>
                <a:effectLst/>
                <a:latin typeface="AU Passata" pitchFamily="34" charset="0"/>
              </a:rPr>
              <a:t>Aarhus University</a:t>
            </a:r>
            <a:endParaRPr kumimoji="0" lang="en-GB" sz="2133" b="0" i="0" u="none" strike="noStrike" cap="none" normalizeH="0" baseline="0" dirty="0">
              <a:ln>
                <a:noFill/>
              </a:ln>
              <a:solidFill>
                <a:schemeClr val="tx1"/>
              </a:solidFill>
              <a:effectLst/>
              <a:latin typeface="AU Passata" pitchFamily="34" charset="0"/>
            </a:endParaRPr>
          </a:p>
        </p:txBody>
      </p:sp>
    </p:spTree>
    <p:extLst>
      <p:ext uri="{BB962C8B-B14F-4D97-AF65-F5344CB8AC3E}">
        <p14:creationId xmlns:p14="http://schemas.microsoft.com/office/powerpoint/2010/main" val="259634093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hf sldNum="0" hdr="0" ftr="0" dt="0"/>
  <p:txStyles>
    <p:titleStyle>
      <a:lvl1pPr algn="l" rtl="0" eaLnBrk="1" fontAlgn="base" hangingPunct="1">
        <a:lnSpc>
          <a:spcPct val="83000"/>
        </a:lnSpc>
        <a:spcBef>
          <a:spcPct val="0"/>
        </a:spcBef>
        <a:spcAft>
          <a:spcPct val="0"/>
        </a:spcAft>
        <a:defRPr sz="4267"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5333">
          <a:solidFill>
            <a:schemeClr val="bg2"/>
          </a:solidFill>
          <a:latin typeface="AU Passata" pitchFamily="34" charset="0"/>
        </a:defRPr>
      </a:lvl2pPr>
      <a:lvl3pPr algn="l" rtl="0" eaLnBrk="1" fontAlgn="base" hangingPunct="1">
        <a:lnSpc>
          <a:spcPct val="83000"/>
        </a:lnSpc>
        <a:spcBef>
          <a:spcPct val="0"/>
        </a:spcBef>
        <a:spcAft>
          <a:spcPct val="0"/>
        </a:spcAft>
        <a:defRPr sz="5333">
          <a:solidFill>
            <a:schemeClr val="bg2"/>
          </a:solidFill>
          <a:latin typeface="AU Passata" pitchFamily="34" charset="0"/>
        </a:defRPr>
      </a:lvl3pPr>
      <a:lvl4pPr algn="l" rtl="0" eaLnBrk="1" fontAlgn="base" hangingPunct="1">
        <a:lnSpc>
          <a:spcPct val="83000"/>
        </a:lnSpc>
        <a:spcBef>
          <a:spcPct val="0"/>
        </a:spcBef>
        <a:spcAft>
          <a:spcPct val="0"/>
        </a:spcAft>
        <a:defRPr sz="5333">
          <a:solidFill>
            <a:schemeClr val="bg2"/>
          </a:solidFill>
          <a:latin typeface="AU Passata" pitchFamily="34" charset="0"/>
        </a:defRPr>
      </a:lvl4pPr>
      <a:lvl5pPr algn="l" rtl="0" eaLnBrk="1" fontAlgn="base" hangingPunct="1">
        <a:lnSpc>
          <a:spcPct val="83000"/>
        </a:lnSpc>
        <a:spcBef>
          <a:spcPct val="0"/>
        </a:spcBef>
        <a:spcAft>
          <a:spcPct val="0"/>
        </a:spcAft>
        <a:defRPr sz="5333">
          <a:solidFill>
            <a:schemeClr val="bg2"/>
          </a:solidFill>
          <a:latin typeface="AU Passata" pitchFamily="34" charset="0"/>
        </a:defRPr>
      </a:lvl5pPr>
      <a:lvl6pPr marL="609585" algn="l" rtl="0" eaLnBrk="1" fontAlgn="base" hangingPunct="1">
        <a:lnSpc>
          <a:spcPct val="83000"/>
        </a:lnSpc>
        <a:spcBef>
          <a:spcPct val="0"/>
        </a:spcBef>
        <a:spcAft>
          <a:spcPct val="0"/>
        </a:spcAft>
        <a:defRPr sz="5333">
          <a:solidFill>
            <a:schemeClr val="bg2"/>
          </a:solidFill>
          <a:latin typeface="AU Passata" pitchFamily="34" charset="0"/>
        </a:defRPr>
      </a:lvl6pPr>
      <a:lvl7pPr marL="1219170" algn="l" rtl="0" eaLnBrk="1" fontAlgn="base" hangingPunct="1">
        <a:lnSpc>
          <a:spcPct val="83000"/>
        </a:lnSpc>
        <a:spcBef>
          <a:spcPct val="0"/>
        </a:spcBef>
        <a:spcAft>
          <a:spcPct val="0"/>
        </a:spcAft>
        <a:defRPr sz="5333">
          <a:solidFill>
            <a:schemeClr val="bg2"/>
          </a:solidFill>
          <a:latin typeface="AU Passata" pitchFamily="34" charset="0"/>
        </a:defRPr>
      </a:lvl7pPr>
      <a:lvl8pPr marL="1828754" algn="l" rtl="0" eaLnBrk="1" fontAlgn="base" hangingPunct="1">
        <a:lnSpc>
          <a:spcPct val="83000"/>
        </a:lnSpc>
        <a:spcBef>
          <a:spcPct val="0"/>
        </a:spcBef>
        <a:spcAft>
          <a:spcPct val="0"/>
        </a:spcAft>
        <a:defRPr sz="5333">
          <a:solidFill>
            <a:schemeClr val="bg2"/>
          </a:solidFill>
          <a:latin typeface="AU Passata" pitchFamily="34" charset="0"/>
        </a:defRPr>
      </a:lvl8pPr>
      <a:lvl9pPr marL="2438339" algn="l" rtl="0" eaLnBrk="1" fontAlgn="base" hangingPunct="1">
        <a:lnSpc>
          <a:spcPct val="83000"/>
        </a:lnSpc>
        <a:spcBef>
          <a:spcPct val="0"/>
        </a:spcBef>
        <a:spcAft>
          <a:spcPct val="0"/>
        </a:spcAft>
        <a:defRPr sz="5333">
          <a:solidFill>
            <a:schemeClr val="bg2"/>
          </a:solidFill>
          <a:latin typeface="AU Passata" pitchFamily="34" charset="0"/>
        </a:defRPr>
      </a:lvl9pPr>
    </p:titleStyle>
    <p:bodyStyle>
      <a:lvl1pPr marL="0" indent="0" algn="l" rtl="0" eaLnBrk="1" fontAlgn="base" hangingPunct="1">
        <a:lnSpc>
          <a:spcPct val="95000"/>
        </a:lnSpc>
        <a:spcBef>
          <a:spcPts val="800"/>
        </a:spcBef>
        <a:spcAft>
          <a:spcPct val="0"/>
        </a:spcAft>
        <a:buClr>
          <a:schemeClr val="bg2"/>
        </a:buClr>
        <a:buSzPct val="75000"/>
        <a:buFont typeface="Calibri" panose="020F0502020204030204" pitchFamily="34" charset="0"/>
        <a:buChar char="​"/>
        <a:defRPr sz="2133">
          <a:solidFill>
            <a:srgbClr val="000000"/>
          </a:solidFill>
          <a:latin typeface="+mn-lt"/>
          <a:ea typeface="+mn-ea"/>
          <a:cs typeface="+mn-cs"/>
        </a:defRPr>
      </a:lvl1pPr>
      <a:lvl2pPr marL="431989" indent="-431989" algn="l" rtl="0" eaLnBrk="1" fontAlgn="base" hangingPunct="1">
        <a:lnSpc>
          <a:spcPct val="95000"/>
        </a:lnSpc>
        <a:spcBef>
          <a:spcPts val="800"/>
        </a:spcBef>
        <a:spcAft>
          <a:spcPct val="0"/>
        </a:spcAft>
        <a:buClr>
          <a:schemeClr val="bg2"/>
        </a:buClr>
        <a:buSzPct val="75000"/>
        <a:buFont typeface="Arial" panose="020B0604020202020204" pitchFamily="34" charset="0"/>
        <a:buChar char="•"/>
        <a:defRPr sz="2133">
          <a:solidFill>
            <a:srgbClr val="000000"/>
          </a:solidFill>
          <a:latin typeface="+mn-lt"/>
        </a:defRPr>
      </a:lvl2pPr>
      <a:lvl3pPr marL="863978" indent="-431989" algn="l" rtl="0" eaLnBrk="1" fontAlgn="base" hangingPunct="1">
        <a:lnSpc>
          <a:spcPct val="95000"/>
        </a:lnSpc>
        <a:spcBef>
          <a:spcPts val="800"/>
        </a:spcBef>
        <a:spcAft>
          <a:spcPct val="0"/>
        </a:spcAft>
        <a:buClr>
          <a:schemeClr val="bg2"/>
        </a:buClr>
        <a:buSzPct val="100000"/>
        <a:buFont typeface="Wingdings" panose="05000000000000000000" pitchFamily="2" charset="2"/>
        <a:buChar char="Ø"/>
        <a:defRPr sz="2133">
          <a:solidFill>
            <a:srgbClr val="000000"/>
          </a:solidFill>
          <a:latin typeface="+mn-lt"/>
        </a:defRPr>
      </a:lvl3pPr>
      <a:lvl4pPr marL="1295968" indent="-431989" algn="l" rtl="0" eaLnBrk="1" fontAlgn="base" hangingPunct="1">
        <a:lnSpc>
          <a:spcPct val="95000"/>
        </a:lnSpc>
        <a:spcBef>
          <a:spcPts val="800"/>
        </a:spcBef>
        <a:spcAft>
          <a:spcPct val="0"/>
        </a:spcAft>
        <a:buClr>
          <a:schemeClr val="bg2"/>
        </a:buClr>
        <a:buSzPct val="100000"/>
        <a:buFont typeface="Wingdings" panose="05000000000000000000" pitchFamily="2" charset="2"/>
        <a:buChar char="§"/>
        <a:defRPr sz="2133">
          <a:solidFill>
            <a:srgbClr val="000000"/>
          </a:solidFill>
          <a:latin typeface="+mn-lt"/>
        </a:defRPr>
      </a:lvl4pPr>
      <a:lvl5pPr marL="1727957" indent="-431989" algn="l" rtl="0" eaLnBrk="1" fontAlgn="base" hangingPunct="1">
        <a:lnSpc>
          <a:spcPct val="95000"/>
        </a:lnSpc>
        <a:spcBef>
          <a:spcPts val="800"/>
        </a:spcBef>
        <a:spcAft>
          <a:spcPct val="0"/>
        </a:spcAft>
        <a:buClr>
          <a:schemeClr val="bg2"/>
        </a:buClr>
        <a:buSzPct val="100000"/>
        <a:buFont typeface="Wingdings" panose="05000000000000000000" pitchFamily="2" charset="2"/>
        <a:buChar char="v"/>
        <a:defRPr sz="2133">
          <a:solidFill>
            <a:srgbClr val="000000"/>
          </a:solidFill>
          <a:latin typeface="+mn-lt"/>
        </a:defRPr>
      </a:lvl5pPr>
      <a:lvl6pPr marL="2159946" indent="-431989" algn="l" rtl="0" eaLnBrk="1" fontAlgn="base" hangingPunct="1">
        <a:lnSpc>
          <a:spcPct val="95000"/>
        </a:lnSpc>
        <a:spcBef>
          <a:spcPts val="800"/>
        </a:spcBef>
        <a:spcAft>
          <a:spcPct val="0"/>
        </a:spcAft>
        <a:buClr>
          <a:schemeClr val="bg2"/>
        </a:buClr>
        <a:buFont typeface="Courier New" panose="02070309020205020404" pitchFamily="49" charset="0"/>
        <a:buChar char="o"/>
        <a:defRPr sz="2133">
          <a:solidFill>
            <a:srgbClr val="000000"/>
          </a:solidFill>
          <a:latin typeface="+mn-lt"/>
        </a:defRPr>
      </a:lvl6pPr>
      <a:lvl7pPr marL="2591935" indent="-431989" algn="l" rtl="0" eaLnBrk="1" fontAlgn="base" hangingPunct="1">
        <a:lnSpc>
          <a:spcPct val="95000"/>
        </a:lnSpc>
        <a:spcBef>
          <a:spcPts val="800"/>
        </a:spcBef>
        <a:spcAft>
          <a:spcPct val="0"/>
        </a:spcAft>
        <a:buClr>
          <a:schemeClr val="bg2"/>
        </a:buClr>
        <a:buFont typeface="AU Passata" panose="020B0503030502030804" pitchFamily="34" charset="0"/>
        <a:buChar char="›"/>
        <a:defRPr sz="2133">
          <a:solidFill>
            <a:srgbClr val="000000"/>
          </a:solidFill>
          <a:latin typeface="+mn-lt"/>
        </a:defRPr>
      </a:lvl7pPr>
      <a:lvl8pPr marL="3023924" indent="-431989" algn="l" rtl="0" eaLnBrk="1" fontAlgn="base" hangingPunct="1">
        <a:lnSpc>
          <a:spcPct val="95000"/>
        </a:lnSpc>
        <a:spcBef>
          <a:spcPts val="800"/>
        </a:spcBef>
        <a:spcAft>
          <a:spcPct val="0"/>
        </a:spcAft>
        <a:buClr>
          <a:schemeClr val="bg2"/>
        </a:buClr>
        <a:buFont typeface="AU Passata" pitchFamily="34" charset="0"/>
        <a:buChar char="›"/>
        <a:defRPr sz="2133">
          <a:solidFill>
            <a:srgbClr val="000000"/>
          </a:solidFill>
          <a:latin typeface="+mn-lt"/>
        </a:defRPr>
      </a:lvl8pPr>
      <a:lvl9pPr marL="3455914" indent="-431989" algn="l" rtl="0" eaLnBrk="1" fontAlgn="base" hangingPunct="1">
        <a:lnSpc>
          <a:spcPct val="95000"/>
        </a:lnSpc>
        <a:spcBef>
          <a:spcPts val="800"/>
        </a:spcBef>
        <a:spcAft>
          <a:spcPct val="0"/>
        </a:spcAft>
        <a:buClr>
          <a:schemeClr val="bg2"/>
        </a:buClr>
        <a:buFont typeface="AU Passata" pitchFamily="34" charset="0"/>
        <a:buChar char="›"/>
        <a:defRPr sz="2133">
          <a:solidFill>
            <a:srgbClr val="000000"/>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F26BE-0D97-4CFC-85F9-B280D7A6EA9D}" type="datetimeFigureOut">
              <a:rPr lang="en-GB" smtClean="0"/>
              <a:t>27/11/2019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70F-687F-4B9D-978C-4076CFF23066}" type="slidenum">
              <a:rPr lang="en-GB" smtClean="0"/>
              <a:t>‹N°›</a:t>
            </a:fld>
            <a:endParaRPr lang="en-GB"/>
          </a:p>
        </p:txBody>
      </p:sp>
    </p:spTree>
    <p:extLst>
      <p:ext uri="{BB962C8B-B14F-4D97-AF65-F5344CB8AC3E}">
        <p14:creationId xmlns:p14="http://schemas.microsoft.com/office/powerpoint/2010/main" val="42576640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2787" y="302089"/>
            <a:ext cx="12289679" cy="1265382"/>
          </a:xfrm>
          <a:prstGeom prst="rect">
            <a:avLst/>
          </a:prstGeom>
        </p:spPr>
        <p:txBody>
          <a:bodyPr wrap="none" lIns="0" tIns="0" rIns="0" bIns="0" anchor="ctr"/>
          <a:lstStyle/>
          <a:p>
            <a:r>
              <a:rPr lang="et-EE"/>
              <a:t>Klõpsa tiitli tekstivormingu redigeerimiseks</a:t>
            </a:r>
            <a:endParaRPr/>
          </a:p>
        </p:txBody>
      </p:sp>
      <p:sp>
        <p:nvSpPr>
          <p:cNvPr id="6" name="PlaceHolder 2"/>
          <p:cNvSpPr>
            <a:spLocks noGrp="1"/>
          </p:cNvSpPr>
          <p:nvPr>
            <p:ph type="body"/>
          </p:nvPr>
        </p:nvSpPr>
        <p:spPr>
          <a:xfrm>
            <a:off x="682787" y="1773556"/>
            <a:ext cx="12289679" cy="3977327"/>
          </a:xfrm>
          <a:prstGeom prst="rect">
            <a:avLst/>
          </a:prstGeom>
        </p:spPr>
        <p:txBody>
          <a:bodyPr wrap="none" lIns="0" tIns="0" rIns="0" bIns="0"/>
          <a:lstStyle/>
          <a:p>
            <a:pPr>
              <a:buSzPct val="25000"/>
              <a:buFont typeface="StarSymbol"/>
              <a:buChar char=""/>
            </a:pPr>
            <a:r>
              <a:rPr lang="et-EE"/>
              <a:t>Klõpsa liigenduse tekstivormingu redigeerimiseks</a:t>
            </a:r>
            <a:endParaRPr/>
          </a:p>
          <a:p>
            <a:pPr lvl="1">
              <a:buSzPct val="25000"/>
              <a:buFont typeface="StarSymbol"/>
              <a:buChar char=""/>
            </a:pPr>
            <a:r>
              <a:rPr lang="et-EE"/>
              <a:t>Teine liigendustase</a:t>
            </a:r>
            <a:endParaRPr/>
          </a:p>
          <a:p>
            <a:pPr lvl="2">
              <a:buSzPct val="25000"/>
              <a:buFont typeface="StarSymbol"/>
              <a:buChar char=""/>
            </a:pPr>
            <a:r>
              <a:rPr lang="et-EE"/>
              <a:t>Kolmas liigendustase</a:t>
            </a:r>
            <a:endParaRPr/>
          </a:p>
          <a:p>
            <a:pPr lvl="3">
              <a:buSzPct val="25000"/>
              <a:buFont typeface="StarSymbol"/>
              <a:buChar char=""/>
            </a:pPr>
            <a:r>
              <a:rPr lang="et-EE"/>
              <a:t>Neljas liigendustase</a:t>
            </a:r>
            <a:endParaRPr/>
          </a:p>
          <a:p>
            <a:pPr lvl="4">
              <a:buSzPct val="25000"/>
              <a:buFont typeface="StarSymbol"/>
              <a:buChar char=""/>
            </a:pPr>
            <a:r>
              <a:rPr lang="et-EE"/>
              <a:t>Viies liigendustase</a:t>
            </a:r>
            <a:endParaRPr/>
          </a:p>
          <a:p>
            <a:pPr lvl="5">
              <a:buSzPct val="25000"/>
              <a:buFont typeface="StarSymbol"/>
              <a:buChar char=""/>
            </a:pPr>
            <a:r>
              <a:rPr lang="et-EE"/>
              <a:t>Kuues liigendustase</a:t>
            </a:r>
            <a:endParaRPr/>
          </a:p>
          <a:p>
            <a:pPr lvl="6">
              <a:buSzPct val="25000"/>
              <a:buFont typeface="StarSymbol"/>
              <a:buChar char=""/>
            </a:pPr>
            <a:r>
              <a:rPr lang="et-EE"/>
              <a:t>Seitsmes liigendustase</a:t>
            </a:r>
            <a:endParaRPr/>
          </a:p>
        </p:txBody>
      </p:sp>
      <p:sp>
        <p:nvSpPr>
          <p:cNvPr id="2" name="PlaceHolder 3"/>
          <p:cNvSpPr>
            <a:spLocks noGrp="1"/>
          </p:cNvSpPr>
          <p:nvPr>
            <p:ph type="dt"/>
          </p:nvPr>
        </p:nvSpPr>
        <p:spPr>
          <a:xfrm>
            <a:off x="682787" y="6904741"/>
            <a:ext cx="3181300" cy="522611"/>
          </a:xfrm>
          <a:prstGeom prst="rect">
            <a:avLst/>
          </a:prstGeom>
        </p:spPr>
        <p:txBody>
          <a:bodyPr wrap="none" lIns="0" tIns="0" rIns="0" bIns="0"/>
          <a:lstStyle/>
          <a:p>
            <a:r>
              <a:rPr lang="et-EE" sz="1404"/>
              <a:t>&lt;kuupäev/kellaaeg›</a:t>
            </a:r>
            <a:endParaRPr/>
          </a:p>
        </p:txBody>
      </p:sp>
      <p:sp>
        <p:nvSpPr>
          <p:cNvPr id="3" name="PlaceHolder 4"/>
          <p:cNvSpPr>
            <a:spLocks noGrp="1"/>
          </p:cNvSpPr>
          <p:nvPr>
            <p:ph type="ftr"/>
          </p:nvPr>
        </p:nvSpPr>
        <p:spPr>
          <a:xfrm>
            <a:off x="4670264" y="6904741"/>
            <a:ext cx="4328382" cy="522611"/>
          </a:xfrm>
          <a:prstGeom prst="rect">
            <a:avLst/>
          </a:prstGeom>
        </p:spPr>
        <p:txBody>
          <a:bodyPr wrap="none" lIns="0" tIns="0" rIns="0" bIns="0"/>
          <a:lstStyle/>
          <a:p>
            <a:pPr algn="ctr"/>
            <a:r>
              <a:rPr lang="et-EE" sz="1404"/>
              <a:t>&lt;jalus&gt;</a:t>
            </a:r>
            <a:endParaRPr/>
          </a:p>
        </p:txBody>
      </p:sp>
      <p:sp>
        <p:nvSpPr>
          <p:cNvPr id="4" name="PlaceHolder 5"/>
          <p:cNvSpPr>
            <a:spLocks noGrp="1"/>
          </p:cNvSpPr>
          <p:nvPr>
            <p:ph type="sldNum"/>
          </p:nvPr>
        </p:nvSpPr>
        <p:spPr>
          <a:xfrm>
            <a:off x="9791166" y="6904741"/>
            <a:ext cx="3181300" cy="522611"/>
          </a:xfrm>
          <a:prstGeom prst="rect">
            <a:avLst/>
          </a:prstGeom>
        </p:spPr>
        <p:txBody>
          <a:bodyPr wrap="none" lIns="0" tIns="0" rIns="0" bIns="0"/>
          <a:lstStyle/>
          <a:p>
            <a:pPr algn="r"/>
            <a:fld id="{3F8FB8BE-0AA3-47F4-91F6-64CADD18A4B4}" type="slidenum">
              <a:rPr lang="et-EE" sz="1404"/>
              <a:t>‹N°›</a:t>
            </a:fld>
            <a:endParaRPr/>
          </a:p>
        </p:txBody>
      </p:sp>
    </p:spTree>
    <p:extLst>
      <p:ext uri="{BB962C8B-B14F-4D97-AF65-F5344CB8AC3E}">
        <p14:creationId xmlns:p14="http://schemas.microsoft.com/office/powerpoint/2010/main" val="41381424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BBE10B-A5BF-AC47-8BD7-31A6D5EB8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2E344BE-F7AB-0146-A2C2-38B66B5BD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3DCF899-D931-554F-B9C5-6F8E14721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F2DB7-F13C-EB44-8406-26D0C4CAFBD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27/11/2019</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E0F2B012-3C40-0341-BD92-2DE196B02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9016163B-D38C-E84C-BBA9-3E9BF4A5A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3FD267-1E2A-144C-B650-F54BB5BBC625}"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9209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052514"/>
            <a:ext cx="103632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Cliquez et modifiez le titre</a:t>
            </a:r>
          </a:p>
        </p:txBody>
      </p:sp>
      <p:sp>
        <p:nvSpPr>
          <p:cNvPr id="1027" name="Rectangle 3"/>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Cliquez pour modifier les styles du texte du masque</a:t>
            </a:r>
          </a:p>
          <a:p>
            <a:pPr lvl="1"/>
            <a:r>
              <a:rPr lang="en-US" altLang="fr-FR" smtClean="0"/>
              <a:t>Deuxième niveau</a:t>
            </a:r>
          </a:p>
          <a:p>
            <a:pPr lvl="2"/>
            <a:r>
              <a:rPr lang="en-US" altLang="fr-FR" smtClean="0"/>
              <a:t>Troisième niveau</a:t>
            </a:r>
          </a:p>
          <a:p>
            <a:pPr lvl="3"/>
            <a:r>
              <a:rPr lang="en-US" altLang="fr-FR" smtClean="0"/>
              <a:t>Quatrième niveau</a:t>
            </a:r>
          </a:p>
          <a:p>
            <a:pPr lvl="4"/>
            <a:r>
              <a:rPr lang="en-US" altLang="fr-FR" smtClean="0"/>
              <a:t>Cinquième niveau</a:t>
            </a:r>
          </a:p>
        </p:txBody>
      </p:sp>
      <p:sp>
        <p:nvSpPr>
          <p:cNvPr id="2" name="Rectangle 4">
            <a:extLst>
              <a:ext uri="{FF2B5EF4-FFF2-40B4-BE49-F238E27FC236}">
                <a16:creationId xmlns:a16="http://schemas.microsoft.com/office/drawing/2014/main" id="{034939F7-3BC9-9140-A7F4-1B6876DC201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128"/>
              </a:defRPr>
            </a:lvl1pPr>
          </a:lstStyle>
          <a:p>
            <a:pPr fontAlgn="base">
              <a:spcBef>
                <a:spcPct val="0"/>
              </a:spcBef>
              <a:spcAft>
                <a:spcPct val="0"/>
              </a:spcAft>
              <a:defRPr/>
            </a:pPr>
            <a:r>
              <a:rPr lang="fr-FR" altLang="fr-FR" smtClean="0">
                <a:solidFill>
                  <a:srgbClr val="FFFFFF"/>
                </a:solidFill>
              </a:rPr>
              <a:t>02/10/2009</a:t>
            </a:r>
            <a:endParaRPr lang="en-US" altLang="fr-FR">
              <a:solidFill>
                <a:srgbClr val="FFFFFF"/>
              </a:solidFill>
            </a:endParaRPr>
          </a:p>
        </p:txBody>
      </p:sp>
      <p:sp>
        <p:nvSpPr>
          <p:cNvPr id="3" name="Rectangle 5">
            <a:extLst>
              <a:ext uri="{FF2B5EF4-FFF2-40B4-BE49-F238E27FC236}">
                <a16:creationId xmlns:a16="http://schemas.microsoft.com/office/drawing/2014/main" id="{AF4433EF-39CA-EC43-8B5E-AFC45AE4763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128"/>
              </a:defRPr>
            </a:lvl1pPr>
          </a:lstStyle>
          <a:p>
            <a:pPr fontAlgn="base">
              <a:spcBef>
                <a:spcPct val="0"/>
              </a:spcBef>
              <a:spcAft>
                <a:spcPct val="0"/>
              </a:spcAft>
              <a:defRPr/>
            </a:pPr>
            <a:endParaRPr lang="fr-FR" altLang="fr-FR">
              <a:solidFill>
                <a:srgbClr val="FFFFFF"/>
              </a:solidFill>
            </a:endParaRPr>
          </a:p>
        </p:txBody>
      </p:sp>
      <p:sp>
        <p:nvSpPr>
          <p:cNvPr id="4" name="Rectangle 6">
            <a:extLst>
              <a:ext uri="{FF2B5EF4-FFF2-40B4-BE49-F238E27FC236}">
                <a16:creationId xmlns:a16="http://schemas.microsoft.com/office/drawing/2014/main" id="{B4F0248B-2647-054D-B11D-52CB070CABEC}"/>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ea typeface="ＭＳ Ｐゴシック" charset="-128"/>
              </a:defRPr>
            </a:lvl1pPr>
          </a:lstStyle>
          <a:p>
            <a:pPr fontAlgn="base">
              <a:spcBef>
                <a:spcPct val="0"/>
              </a:spcBef>
              <a:spcAft>
                <a:spcPct val="0"/>
              </a:spcAft>
              <a:defRPr/>
            </a:pPr>
            <a:fld id="{53534EC2-93DB-4260-8B33-35BC1DB0EF39}" type="slidenum">
              <a:rPr lang="en-US" altLang="fr-FR" smtClean="0">
                <a:solidFill>
                  <a:srgbClr val="FFFFFF"/>
                </a:solidFill>
              </a:rPr>
              <a:pPr fontAlgn="base">
                <a:spcBef>
                  <a:spcPct val="0"/>
                </a:spcBef>
                <a:spcAft>
                  <a:spcPct val="0"/>
                </a:spcAft>
                <a:defRPr/>
              </a:pPr>
              <a:t>‹N°›</a:t>
            </a:fld>
            <a:endParaRPr lang="en-US" altLang="fr-FR">
              <a:solidFill>
                <a:srgbClr val="FFFFFF"/>
              </a:solidFill>
            </a:endParaRPr>
          </a:p>
        </p:txBody>
      </p:sp>
      <p:graphicFrame>
        <p:nvGraphicFramePr>
          <p:cNvPr id="1031" name="Object 2"/>
          <p:cNvGraphicFramePr>
            <a:graphicFrameLocks noChangeAspect="1"/>
          </p:cNvGraphicFramePr>
          <p:nvPr/>
        </p:nvGraphicFramePr>
        <p:xfrm>
          <a:off x="431800" y="260351"/>
          <a:ext cx="1727200" cy="625475"/>
        </p:xfrm>
        <a:graphic>
          <a:graphicData uri="http://schemas.openxmlformats.org/presentationml/2006/ole">
            <mc:AlternateContent xmlns:mc="http://schemas.openxmlformats.org/markup-compatibility/2006">
              <mc:Choice xmlns:v="urn:schemas-microsoft-com:vml" Requires="v">
                <p:oleObj spid="_x0000_s1026" name="Photo Editor Photo" r:id="rId14" imgW="6076190" imgH="2924583" progId="MSPhotoEd.3">
                  <p:embed/>
                </p:oleObj>
              </mc:Choice>
              <mc:Fallback>
                <p:oleObj name="Photo Editor Photo" r:id="rId14" imgW="6076190" imgH="2924583" progId="MSPhotoEd.3">
                  <p:embed/>
                  <p:pic>
                    <p:nvPicPr>
                      <p:cNvPr id="1031"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 y="260351"/>
                        <a:ext cx="1727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32" name="Text Box 8">
            <a:extLst>
              <a:ext uri="{FF2B5EF4-FFF2-40B4-BE49-F238E27FC236}">
                <a16:creationId xmlns:a16="http://schemas.microsoft.com/office/drawing/2014/main" id="{424B60ED-936A-9547-A69E-407DC11DE9D2}"/>
              </a:ext>
            </a:extLst>
          </p:cNvPr>
          <p:cNvSpPr txBox="1">
            <a:spLocks noChangeArrowheads="1"/>
          </p:cNvSpPr>
          <p:nvPr/>
        </p:nvSpPr>
        <p:spPr bwMode="auto">
          <a:xfrm>
            <a:off x="2446868" y="404813"/>
            <a:ext cx="8066617"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fr-FR" altLang="fr-FR" sz="2400" b="0" i="0" u="none" strike="noStrike" kern="1200" cap="none" spc="0" normalizeH="0" baseline="0" noProof="0">
              <a:ln>
                <a:noFill/>
              </a:ln>
              <a:solidFill>
                <a:srgbClr val="FFFFFF"/>
              </a:solidFill>
              <a:effectLst/>
              <a:uLnTx/>
              <a:uFillTx/>
              <a:latin typeface="Times New Roman" charset="0"/>
              <a:ea typeface="ＭＳ Ｐゴシック" charset="-128"/>
            </a:endParaRPr>
          </a:p>
        </p:txBody>
      </p:sp>
      <p:graphicFrame>
        <p:nvGraphicFramePr>
          <p:cNvPr id="1033" name="Object 3"/>
          <p:cNvGraphicFramePr>
            <a:graphicFrameLocks noChangeAspect="1"/>
          </p:cNvGraphicFramePr>
          <p:nvPr userDrawn="1"/>
        </p:nvGraphicFramePr>
        <p:xfrm>
          <a:off x="431800" y="260351"/>
          <a:ext cx="1727200" cy="625475"/>
        </p:xfrm>
        <a:graphic>
          <a:graphicData uri="http://schemas.openxmlformats.org/presentationml/2006/ole">
            <mc:AlternateContent xmlns:mc="http://schemas.openxmlformats.org/markup-compatibility/2006">
              <mc:Choice xmlns:v="urn:schemas-microsoft-com:vml" Requires="v">
                <p:oleObj spid="_x0000_s1027" name="Photo Editor Photo" r:id="rId16" imgW="6076190" imgH="2924583" progId="MSPhotoEd.3">
                  <p:embed/>
                </p:oleObj>
              </mc:Choice>
              <mc:Fallback>
                <p:oleObj name="Photo Editor Photo" r:id="rId16" imgW="6076190" imgH="2924583" progId="MSPhotoEd.3">
                  <p:embed/>
                  <p:pic>
                    <p:nvPicPr>
                      <p:cNvPr id="1033"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 y="260351"/>
                        <a:ext cx="1727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 Box 9">
            <a:extLst>
              <a:ext uri="{FF2B5EF4-FFF2-40B4-BE49-F238E27FC236}">
                <a16:creationId xmlns:a16="http://schemas.microsoft.com/office/drawing/2014/main" id="{82EFF644-92A4-2542-AAE4-E218A9F7D32F}"/>
              </a:ext>
            </a:extLst>
          </p:cNvPr>
          <p:cNvSpPr txBox="1">
            <a:spLocks noChangeArrowheads="1"/>
          </p:cNvSpPr>
          <p:nvPr userDrawn="1"/>
        </p:nvSpPr>
        <p:spPr bwMode="auto">
          <a:xfrm>
            <a:off x="2639484" y="404813"/>
            <a:ext cx="8352367"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altLang="fr-FR" sz="2400" b="0" i="0" u="none" strike="noStrike" kern="1200" cap="none" spc="0" normalizeH="0" baseline="0" noProof="0">
                <a:ln>
                  <a:noFill/>
                </a:ln>
                <a:solidFill>
                  <a:srgbClr val="CC0066"/>
                </a:solidFill>
                <a:effectLst/>
                <a:uLnTx/>
                <a:uFillTx/>
                <a:latin typeface="Trebuchet MS" charset="0"/>
                <a:ea typeface="ＭＳ Ｐゴシック" charset="-128"/>
              </a:rPr>
              <a:t>Faculty of Law, Economics and Finance</a:t>
            </a:r>
            <a:endParaRPr kumimoji="0" lang="en-US" altLang="fr-FR" sz="2400" b="0" i="0" u="none" strike="noStrike" kern="1200" cap="none" spc="0" normalizeH="0" baseline="0" noProof="0">
              <a:ln>
                <a:noFill/>
              </a:ln>
              <a:solidFill>
                <a:srgbClr val="CC0066"/>
              </a:solidFill>
              <a:effectLst/>
              <a:uLnTx/>
              <a:uFillTx/>
              <a:latin typeface="Trebuchet MS" charset="0"/>
              <a:ea typeface="ＭＳ Ｐゴシック" charset="-128"/>
            </a:endParaRPr>
          </a:p>
        </p:txBody>
      </p:sp>
    </p:spTree>
    <p:extLst>
      <p:ext uri="{BB962C8B-B14F-4D97-AF65-F5344CB8AC3E}">
        <p14:creationId xmlns:p14="http://schemas.microsoft.com/office/powerpoint/2010/main" val="3447373407"/>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rtl="0" eaLnBrk="0" fontAlgn="base" hangingPunct="0">
        <a:spcBef>
          <a:spcPct val="0"/>
        </a:spcBef>
        <a:spcAft>
          <a:spcPct val="0"/>
        </a:spcAft>
        <a:defRPr sz="3600">
          <a:solidFill>
            <a:srgbClr val="000066"/>
          </a:solidFill>
          <a:latin typeface="+mj-lt"/>
          <a:ea typeface="+mj-ea"/>
          <a:cs typeface="+mj-cs"/>
        </a:defRPr>
      </a:lvl1pPr>
      <a:lvl2pPr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5pPr>
      <a:lvl6pPr marL="457200"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6pPr>
      <a:lvl7pPr marL="914400"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7pPr>
      <a:lvl8pPr marL="1371600"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8pPr>
      <a:lvl9pPr marL="1828800" algn="ctr" rtl="0" eaLnBrk="0" fontAlgn="base" hangingPunct="0">
        <a:spcBef>
          <a:spcPct val="0"/>
        </a:spcBef>
        <a:spcAft>
          <a:spcPct val="0"/>
        </a:spcAft>
        <a:defRPr sz="3600">
          <a:solidFill>
            <a:srgbClr val="000066"/>
          </a:solidFill>
          <a:latin typeface="Trebuchet MS"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ea typeface="+mn-ea"/>
        </a:defRPr>
      </a:lvl2pPr>
      <a:lvl3pPr marL="1143000" indent="-228600" algn="l" rtl="0" eaLnBrk="0" fontAlgn="base" hangingPunct="0">
        <a:spcBef>
          <a:spcPct val="20000"/>
        </a:spcBef>
        <a:spcAft>
          <a:spcPct val="0"/>
        </a:spcAft>
        <a:buChar char="•"/>
        <a:defRPr sz="2400">
          <a:solidFill>
            <a:srgbClr val="0033CC"/>
          </a:solidFill>
          <a:latin typeface="+mn-lt"/>
          <a:ea typeface="+mn-ea"/>
        </a:defRPr>
      </a:lvl3pPr>
      <a:lvl4pPr marL="1600200" indent="-228600" algn="l" rtl="0" eaLnBrk="0" fontAlgn="base" hangingPunct="0">
        <a:spcBef>
          <a:spcPct val="20000"/>
        </a:spcBef>
        <a:spcAft>
          <a:spcPct val="0"/>
        </a:spcAft>
        <a:buChar char="–"/>
        <a:defRPr sz="2000">
          <a:solidFill>
            <a:srgbClr val="0033CC"/>
          </a:solidFill>
          <a:latin typeface="+mn-lt"/>
          <a:ea typeface="+mn-ea"/>
        </a:defRPr>
      </a:lvl4pPr>
      <a:lvl5pPr marL="2057400" indent="-228600" algn="l" rtl="0" eaLnBrk="0" fontAlgn="base" hangingPunct="0">
        <a:spcBef>
          <a:spcPct val="20000"/>
        </a:spcBef>
        <a:spcAft>
          <a:spcPct val="0"/>
        </a:spcAft>
        <a:buChar char="»"/>
        <a:defRPr sz="2000">
          <a:solidFill>
            <a:srgbClr val="0033CC"/>
          </a:solidFill>
          <a:latin typeface="+mn-lt"/>
          <a:ea typeface="+mn-ea"/>
        </a:defRPr>
      </a:lvl5pPr>
      <a:lvl6pPr marL="2514600" indent="-228600" algn="l" rtl="0" eaLnBrk="0" fontAlgn="base" hangingPunct="0">
        <a:spcBef>
          <a:spcPct val="20000"/>
        </a:spcBef>
        <a:spcAft>
          <a:spcPct val="0"/>
        </a:spcAft>
        <a:buChar char="»"/>
        <a:defRPr sz="2000">
          <a:solidFill>
            <a:srgbClr val="0033CC"/>
          </a:solidFill>
          <a:latin typeface="+mn-lt"/>
          <a:ea typeface="+mn-ea"/>
        </a:defRPr>
      </a:lvl6pPr>
      <a:lvl7pPr marL="2971800" indent="-228600" algn="l" rtl="0" eaLnBrk="0" fontAlgn="base" hangingPunct="0">
        <a:spcBef>
          <a:spcPct val="20000"/>
        </a:spcBef>
        <a:spcAft>
          <a:spcPct val="0"/>
        </a:spcAft>
        <a:buChar char="»"/>
        <a:defRPr sz="2000">
          <a:solidFill>
            <a:srgbClr val="0033CC"/>
          </a:solidFill>
          <a:latin typeface="+mn-lt"/>
          <a:ea typeface="+mn-ea"/>
        </a:defRPr>
      </a:lvl7pPr>
      <a:lvl8pPr marL="3429000" indent="-228600" algn="l" rtl="0" eaLnBrk="0" fontAlgn="base" hangingPunct="0">
        <a:spcBef>
          <a:spcPct val="20000"/>
        </a:spcBef>
        <a:spcAft>
          <a:spcPct val="0"/>
        </a:spcAft>
        <a:buChar char="»"/>
        <a:defRPr sz="2000">
          <a:solidFill>
            <a:srgbClr val="0033CC"/>
          </a:solidFill>
          <a:latin typeface="+mn-lt"/>
          <a:ea typeface="+mn-ea"/>
        </a:defRPr>
      </a:lvl8pPr>
      <a:lvl9pPr marL="3886200" indent="-228600" algn="l" rtl="0" eaLnBrk="0" fontAlgn="base" hangingPunct="0">
        <a:spcBef>
          <a:spcPct val="20000"/>
        </a:spcBef>
        <a:spcAft>
          <a:spcPct val="0"/>
        </a:spcAft>
        <a:buChar char="»"/>
        <a:defRPr sz="2000">
          <a:solidFill>
            <a:srgbClr val="0033CC"/>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8.xml"/></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4.xml"/></Relationships>
</file>

<file path=ppt/slides/_rels/slide1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2.xml"/></Relationships>
</file>

<file path=ppt/slides/_rels/slide1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2.xml"/></Relationships>
</file>

<file path=ppt/slides/_rels/slide1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2.xml"/></Relationships>
</file>

<file path=ppt/slides/_rels/slide1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3.png"/><Relationship Id="rId1" Type="http://schemas.openxmlformats.org/officeDocument/2006/relationships/slideLayout" Target="../slideLayouts/slideLayout8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3.png"/><Relationship Id="rId1" Type="http://schemas.openxmlformats.org/officeDocument/2006/relationships/slideLayout" Target="../slideLayouts/slideLayout8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3.jpg"/><Relationship Id="rId4" Type="http://schemas.openxmlformats.org/officeDocument/2006/relationships/image" Target="../media/image12.png"/></Relationships>
</file>

<file path=ppt/slides/_rels/slide1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87.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2" Type="http://schemas.openxmlformats.org/officeDocument/2006/relationships/hyperlink" Target="https://search.mysearch.com/web?gct=ds&amp;p2=%5eCWU%5eprs001%5eB2BMS%5ero&amp;guid=1C405739-B861-45F7-9934-1BA768B30D40&amp;apn_uid=1C405739-B861-45F7-9934-1BA768B30D40&amp;doi=2018-05-01&amp;si=528529368236253_7a2e2bb9-527d-4eab-9b57-af3013e530f5_2018-05-01&amp;b=ttb&amp;tpr=6&amp;q=strengthened" TargetMode="External"/><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983BA-9BC9-4FBE-BBA5-C52D3854DB09}"/>
              </a:ext>
            </a:extLst>
          </p:cNvPr>
          <p:cNvSpPr>
            <a:spLocks noGrp="1"/>
          </p:cNvSpPr>
          <p:nvPr>
            <p:ph type="ctrTitle"/>
          </p:nvPr>
        </p:nvSpPr>
        <p:spPr>
          <a:xfrm>
            <a:off x="1524000" y="1908045"/>
            <a:ext cx="9144000" cy="2387600"/>
          </a:xfrm>
        </p:spPr>
        <p:txBody>
          <a:bodyPr>
            <a:normAutofit fontScale="90000"/>
          </a:bodyPr>
          <a:lstStyle/>
          <a:p>
            <a:pPr>
              <a:spcBef>
                <a:spcPts val="1200"/>
              </a:spcBef>
              <a:spcAft>
                <a:spcPts val="1200"/>
              </a:spcAft>
            </a:pPr>
            <a:r>
              <a:rPr lang="fr-BE" sz="5800" b="1" dirty="0">
                <a:solidFill>
                  <a:srgbClr val="FECE34"/>
                </a:solidFill>
                <a:latin typeface="Calibri" panose="020F0502020204030204" pitchFamily="34" charset="0"/>
                <a:cs typeface="Calibri" panose="020F0502020204030204" pitchFamily="34" charset="0"/>
              </a:rPr>
              <a:t>CCBE Conference</a:t>
            </a:r>
            <a:r>
              <a:rPr lang="fr-BE" sz="5400" b="1" dirty="0">
                <a:solidFill>
                  <a:srgbClr val="FECE34"/>
                </a:solidFill>
                <a:latin typeface="Calibri" panose="020F0502020204030204" pitchFamily="34" charset="0"/>
                <a:cs typeface="Calibri" panose="020F0502020204030204" pitchFamily="34" charset="0"/>
              </a:rPr>
              <a:t/>
            </a:r>
            <a:br>
              <a:rPr lang="fr-BE" sz="5400" b="1" dirty="0">
                <a:solidFill>
                  <a:srgbClr val="FECE34"/>
                </a:solidFill>
                <a:latin typeface="Calibri" panose="020F0502020204030204" pitchFamily="34" charset="0"/>
                <a:cs typeface="Calibri" panose="020F0502020204030204" pitchFamily="34" charset="0"/>
              </a:rPr>
            </a:br>
            <a:r>
              <a:rPr lang="fr-BE" sz="1600" b="1" dirty="0">
                <a:solidFill>
                  <a:srgbClr val="FECE34"/>
                </a:solidFill>
                <a:latin typeface="Calibri" panose="020F0502020204030204" pitchFamily="34" charset="0"/>
                <a:cs typeface="Calibri" panose="020F0502020204030204" pitchFamily="34" charset="0"/>
              </a:rPr>
              <a:t> </a:t>
            </a:r>
            <a:r>
              <a:rPr lang="fr-BE" sz="5400" b="1" dirty="0">
                <a:solidFill>
                  <a:srgbClr val="014289"/>
                </a:solidFill>
                <a:latin typeface="Calibri" panose="020F0502020204030204" pitchFamily="34" charset="0"/>
                <a:cs typeface="Calibri" panose="020F0502020204030204" pitchFamily="34" charset="0"/>
              </a:rPr>
              <a:t/>
            </a:r>
            <a:br>
              <a:rPr lang="fr-BE" sz="5400" b="1" dirty="0">
                <a:solidFill>
                  <a:srgbClr val="014289"/>
                </a:solidFill>
                <a:latin typeface="Calibri" panose="020F0502020204030204" pitchFamily="34" charset="0"/>
                <a:cs typeface="Calibri" panose="020F0502020204030204" pitchFamily="34" charset="0"/>
              </a:rPr>
            </a:br>
            <a:r>
              <a:rPr lang="fr-BE" sz="5400" b="1" dirty="0">
                <a:solidFill>
                  <a:srgbClr val="014289"/>
                </a:solidFill>
                <a:latin typeface="Calibri" panose="020F0502020204030204" pitchFamily="34" charset="0"/>
                <a:cs typeface="Calibri" panose="020F0502020204030204" pitchFamily="34" charset="0"/>
              </a:rPr>
              <a:t>“Modernisation of </a:t>
            </a:r>
            <a:r>
              <a:rPr lang="fr-BE" sz="5400" b="1" dirty="0" err="1">
                <a:solidFill>
                  <a:srgbClr val="014289"/>
                </a:solidFill>
                <a:latin typeface="Calibri" panose="020F0502020204030204" pitchFamily="34" charset="0"/>
                <a:cs typeface="Calibri" panose="020F0502020204030204" pitchFamily="34" charset="0"/>
              </a:rPr>
              <a:t>European</a:t>
            </a:r>
            <a:r>
              <a:rPr lang="fr-BE" sz="5400" b="1" dirty="0">
                <a:solidFill>
                  <a:srgbClr val="014289"/>
                </a:solidFill>
                <a:latin typeface="Calibri" panose="020F0502020204030204" pitchFamily="34" charset="0"/>
                <a:cs typeface="Calibri" panose="020F0502020204030204" pitchFamily="34" charset="0"/>
              </a:rPr>
              <a:t> </a:t>
            </a:r>
            <a:r>
              <a:rPr lang="fr-BE" sz="5400" b="1" dirty="0" err="1">
                <a:solidFill>
                  <a:srgbClr val="014289"/>
                </a:solidFill>
                <a:latin typeface="Calibri" panose="020F0502020204030204" pitchFamily="34" charset="0"/>
                <a:cs typeface="Calibri" panose="020F0502020204030204" pitchFamily="34" charset="0"/>
              </a:rPr>
              <a:t>Company</a:t>
            </a:r>
            <a:r>
              <a:rPr lang="fr-BE" sz="5400" b="1" dirty="0">
                <a:solidFill>
                  <a:srgbClr val="014289"/>
                </a:solidFill>
                <a:latin typeface="Calibri" panose="020F0502020204030204" pitchFamily="34" charset="0"/>
                <a:cs typeface="Calibri" panose="020F0502020204030204" pitchFamily="34" charset="0"/>
              </a:rPr>
              <a:t> Law”</a:t>
            </a:r>
          </a:p>
        </p:txBody>
      </p:sp>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3"/>
            <a:ext cx="1184462" cy="1206671"/>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397723" y="220980"/>
            <a:ext cx="4539802" cy="1205395"/>
          </a:xfrm>
          <a:prstGeom prst="rect">
            <a:avLst/>
          </a:prstGeom>
        </p:spPr>
      </p:pic>
      <p:sp>
        <p:nvSpPr>
          <p:cNvPr id="4" name="Rectangle 3">
            <a:extLst>
              <a:ext uri="{FF2B5EF4-FFF2-40B4-BE49-F238E27FC236}">
                <a16:creationId xmlns:a16="http://schemas.microsoft.com/office/drawing/2014/main" id="{49530070-745E-4B12-A48C-807A5A544975}"/>
              </a:ext>
            </a:extLst>
          </p:cNvPr>
          <p:cNvSpPr/>
          <p:nvPr/>
        </p:nvSpPr>
        <p:spPr>
          <a:xfrm>
            <a:off x="7668326" y="5455879"/>
            <a:ext cx="2730328" cy="338554"/>
          </a:xfrm>
          <a:prstGeom prst="rect">
            <a:avLst/>
          </a:prstGeom>
        </p:spPr>
        <p:txBody>
          <a:bodyPr wrap="square">
            <a:spAutoFit/>
          </a:bodyPr>
          <a:lstStyle/>
          <a:p>
            <a:pPr>
              <a:spcAft>
                <a:spcPts val="600"/>
              </a:spcAft>
            </a:pPr>
            <a:r>
              <a:rPr lang="en-US" sz="1600" i="1" dirty="0">
                <a:solidFill>
                  <a:srgbClr val="2B4378"/>
                </a:solidFill>
                <a:latin typeface="Calibri" panose="020F0502020204030204" pitchFamily="34" charset="0"/>
                <a:ea typeface="Calibri" panose="020F0502020204030204" pitchFamily="34" charset="0"/>
                <a:cs typeface="Times New Roman" panose="02020603050405020304" pitchFamily="18" charset="0"/>
              </a:rPr>
              <a:t>With the kind participation of:</a:t>
            </a:r>
          </a:p>
        </p:txBody>
      </p:sp>
      <p:pic>
        <p:nvPicPr>
          <p:cNvPr id="8" name="Image 7">
            <a:extLst>
              <a:ext uri="{FF2B5EF4-FFF2-40B4-BE49-F238E27FC236}">
                <a16:creationId xmlns:a16="http://schemas.microsoft.com/office/drawing/2014/main" id="{95EEC915-4C7C-4D68-BD05-E9CE7F783223}"/>
              </a:ext>
            </a:extLst>
          </p:cNvPr>
          <p:cNvPicPr/>
          <p:nvPr/>
        </p:nvPicPr>
        <p:blipFill>
          <a:blip r:embed="rId4">
            <a:extLst>
              <a:ext uri="{28A0092B-C50C-407E-A947-70E740481C1C}">
                <a14:useLocalDpi xmlns:a14="http://schemas.microsoft.com/office/drawing/2010/main" val="0"/>
              </a:ext>
            </a:extLst>
          </a:blip>
          <a:stretch>
            <a:fillRect/>
          </a:stretch>
        </p:blipFill>
        <p:spPr>
          <a:xfrm>
            <a:off x="7683169" y="5768546"/>
            <a:ext cx="637510" cy="1018288"/>
          </a:xfrm>
          <a:prstGeom prst="rect">
            <a:avLst/>
          </a:prstGeom>
        </p:spPr>
      </p:pic>
      <p:pic>
        <p:nvPicPr>
          <p:cNvPr id="9" name="Image 8">
            <a:extLst>
              <a:ext uri="{FF2B5EF4-FFF2-40B4-BE49-F238E27FC236}">
                <a16:creationId xmlns:a16="http://schemas.microsoft.com/office/drawing/2014/main" id="{320582F5-C436-4D5B-A5BE-5AAE110F45D4}"/>
              </a:ext>
            </a:extLst>
          </p:cNvPr>
          <p:cNvPicPr/>
          <p:nvPr/>
        </p:nvPicPr>
        <p:blipFill>
          <a:blip r:embed="rId5">
            <a:extLst>
              <a:ext uri="{28A0092B-C50C-407E-A947-70E740481C1C}">
                <a14:useLocalDpi xmlns:a14="http://schemas.microsoft.com/office/drawing/2010/main" val="0"/>
              </a:ext>
            </a:extLst>
          </a:blip>
          <a:stretch>
            <a:fillRect/>
          </a:stretch>
        </p:blipFill>
        <p:spPr>
          <a:xfrm>
            <a:off x="8497869" y="5840174"/>
            <a:ext cx="637509" cy="967178"/>
          </a:xfrm>
          <a:prstGeom prst="rect">
            <a:avLst/>
          </a:prstGeom>
        </p:spPr>
      </p:pic>
      <p:pic>
        <p:nvPicPr>
          <p:cNvPr id="10" name="Image 9" descr="Une image contenant alimentation&#10;&#10;Description générée automatiquement">
            <a:extLst>
              <a:ext uri="{FF2B5EF4-FFF2-40B4-BE49-F238E27FC236}">
                <a16:creationId xmlns:a16="http://schemas.microsoft.com/office/drawing/2014/main" id="{ACAD2C5E-F097-4894-80CF-B949C60D42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20832" y="5806463"/>
            <a:ext cx="752906" cy="830557"/>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C4112EBE-A55C-48B1-B0D1-1EF94B6A71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2568" y="6118880"/>
            <a:ext cx="1631074" cy="462543"/>
          </a:xfrm>
          <a:prstGeom prst="rect">
            <a:avLst/>
          </a:prstGeom>
        </p:spPr>
      </p:pic>
      <p:sp>
        <p:nvSpPr>
          <p:cNvPr id="15" name="Rectangle 14">
            <a:extLst>
              <a:ext uri="{FF2B5EF4-FFF2-40B4-BE49-F238E27FC236}">
                <a16:creationId xmlns:a16="http://schemas.microsoft.com/office/drawing/2014/main" id="{DC28000F-6CD6-464F-8656-D32A1CE2FDEB}"/>
              </a:ext>
            </a:extLst>
          </p:cNvPr>
          <p:cNvSpPr/>
          <p:nvPr/>
        </p:nvSpPr>
        <p:spPr>
          <a:xfrm>
            <a:off x="3871320" y="4493125"/>
            <a:ext cx="4449359" cy="407035"/>
          </a:xfrm>
          <a:prstGeom prst="rect">
            <a:avLst/>
          </a:prstGeom>
        </p:spPr>
        <p:txBody>
          <a:bodyPr wrap="none">
            <a:spAutoFit/>
          </a:bodyPr>
          <a:lstStyle/>
          <a:p>
            <a:pPr algn="ctr">
              <a:lnSpc>
                <a:spcPct val="107000"/>
              </a:lnSpc>
              <a:spcAft>
                <a:spcPts val="300"/>
              </a:spcAft>
            </a:pPr>
            <a:r>
              <a:rPr lang="fr-BE" sz="2000" b="1" dirty="0" err="1">
                <a:solidFill>
                  <a:srgbClr val="014289"/>
                </a:solidFill>
                <a:latin typeface="Calibri" panose="020F0502020204030204" pitchFamily="34" charset="0"/>
                <a:ea typeface="+mj-ea"/>
                <a:cs typeface="Calibri" panose="020F0502020204030204" pitchFamily="34" charset="0"/>
              </a:rPr>
              <a:t>Wednesday</a:t>
            </a:r>
            <a:r>
              <a:rPr lang="fr-BE" sz="2000" b="1" dirty="0">
                <a:solidFill>
                  <a:srgbClr val="014289"/>
                </a:solidFill>
                <a:latin typeface="Calibri" panose="020F0502020204030204" pitchFamily="34" charset="0"/>
                <a:ea typeface="+mj-ea"/>
                <a:cs typeface="Calibri" panose="020F0502020204030204" pitchFamily="34" charset="0"/>
              </a:rPr>
              <a:t> 27 </a:t>
            </a:r>
            <a:r>
              <a:rPr lang="fr-BE" sz="2000" b="1" dirty="0" err="1">
                <a:solidFill>
                  <a:srgbClr val="014289"/>
                </a:solidFill>
                <a:latin typeface="Calibri" panose="020F0502020204030204" pitchFamily="34" charset="0"/>
                <a:ea typeface="+mj-ea"/>
                <a:cs typeface="Calibri" panose="020F0502020204030204" pitchFamily="34" charset="0"/>
              </a:rPr>
              <a:t>November</a:t>
            </a:r>
            <a:r>
              <a:rPr lang="fr-BE" sz="2000" b="1" dirty="0">
                <a:solidFill>
                  <a:srgbClr val="014289"/>
                </a:solidFill>
                <a:latin typeface="Calibri" panose="020F0502020204030204" pitchFamily="34" charset="0"/>
                <a:ea typeface="+mj-ea"/>
                <a:cs typeface="Calibri" panose="020F0502020204030204" pitchFamily="34" charset="0"/>
              </a:rPr>
              <a:t> / 9.00 - 16.30 </a:t>
            </a:r>
          </a:p>
        </p:txBody>
      </p:sp>
      <p:cxnSp>
        <p:nvCxnSpPr>
          <p:cNvPr id="17" name="Connecteur droit 16">
            <a:extLst>
              <a:ext uri="{FF2B5EF4-FFF2-40B4-BE49-F238E27FC236}">
                <a16:creationId xmlns:a16="http://schemas.microsoft.com/office/drawing/2014/main" id="{230207A3-4E4C-4E0F-A484-77ED1934BB2F}"/>
              </a:ext>
            </a:extLst>
          </p:cNvPr>
          <p:cNvCxnSpPr>
            <a:cxnSpLocks/>
          </p:cNvCxnSpPr>
          <p:nvPr/>
        </p:nvCxnSpPr>
        <p:spPr>
          <a:xfrm flipH="1">
            <a:off x="7287658" y="5455879"/>
            <a:ext cx="327155" cy="1330955"/>
          </a:xfrm>
          <a:prstGeom prst="line">
            <a:avLst/>
          </a:prstGeom>
          <a:ln w="12700">
            <a:solidFill>
              <a:srgbClr val="014289"/>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65263544-540A-48E7-9AD6-F0D3E4DE74AE}"/>
              </a:ext>
            </a:extLst>
          </p:cNvPr>
          <p:cNvCxnSpPr>
            <a:cxnSpLocks/>
          </p:cNvCxnSpPr>
          <p:nvPr/>
        </p:nvCxnSpPr>
        <p:spPr>
          <a:xfrm flipH="1">
            <a:off x="7234145" y="5455880"/>
            <a:ext cx="327155" cy="1330955"/>
          </a:xfrm>
          <a:prstGeom prst="line">
            <a:avLst/>
          </a:prstGeom>
          <a:ln w="28575">
            <a:solidFill>
              <a:srgbClr val="FECE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30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71E5-9367-4455-95AC-9F8D371AB261}"/>
              </a:ext>
            </a:extLst>
          </p:cNvPr>
          <p:cNvSpPr txBox="1">
            <a:spLocks noGrp="1"/>
          </p:cNvSpPr>
          <p:nvPr>
            <p:ph type="title"/>
          </p:nvPr>
        </p:nvSpPr>
        <p:spPr/>
        <p:txBody>
          <a:bodyPr/>
          <a:lstStyle/>
          <a:p>
            <a:pPr lvl="0"/>
            <a:r>
              <a:rPr lang="en-GB"/>
              <a:t>Default rules for assets + liabilities</a:t>
            </a:r>
          </a:p>
        </p:txBody>
      </p:sp>
      <p:sp>
        <p:nvSpPr>
          <p:cNvPr id="3" name="Content Placeholder 2">
            <a:extLst>
              <a:ext uri="{FF2B5EF4-FFF2-40B4-BE49-F238E27FC236}">
                <a16:creationId xmlns:a16="http://schemas.microsoft.com/office/drawing/2014/main" id="{4F61DE33-88E1-4169-AB21-35EF941068A2}"/>
              </a:ext>
            </a:extLst>
          </p:cNvPr>
          <p:cNvSpPr txBox="1">
            <a:spLocks noGrp="1"/>
          </p:cNvSpPr>
          <p:nvPr>
            <p:ph idx="1"/>
          </p:nvPr>
        </p:nvSpPr>
        <p:spPr/>
        <p:txBody>
          <a:bodyPr/>
          <a:lstStyle/>
          <a:p>
            <a:pPr lvl="0"/>
            <a:r>
              <a:rPr lang="en-GB"/>
              <a:t>Unallocated assets + liabilities allocated to all recipient companies in proportion to the share of the net assets allocated to them under the draft terms</a:t>
            </a:r>
          </a:p>
          <a:p>
            <a:pPr marL="0" lvl="0" indent="0">
              <a:buNone/>
            </a:pPr>
            <a:r>
              <a:rPr lang="en-GB"/>
              <a:t>   - for partial divisions, to all recipient companies and the company</a:t>
            </a:r>
          </a:p>
          <a:p>
            <a:pPr marL="0" lvl="0" indent="0">
              <a:buNone/>
            </a:pPr>
            <a:r>
              <a:rPr lang="en-GB"/>
              <a:t>     being divided</a:t>
            </a:r>
          </a:p>
          <a:p>
            <a:pPr lvl="0"/>
            <a:r>
              <a:rPr lang="en-GB"/>
              <a:t>Better for the terms to deal with this</a:t>
            </a:r>
          </a:p>
        </p:txBody>
      </p:sp>
      <p:pic>
        <p:nvPicPr>
          <p:cNvPr id="4" name="Picture 3">
            <a:extLst>
              <a:ext uri="{FF2B5EF4-FFF2-40B4-BE49-F238E27FC236}">
                <a16:creationId xmlns:a16="http://schemas.microsoft.com/office/drawing/2014/main" id="{35A1E269-ACF5-486C-8437-C7F21D0C2634}"/>
              </a:ext>
            </a:extLst>
          </p:cNvPr>
          <p:cNvPicPr>
            <a:picLocks noChangeAspect="1"/>
          </p:cNvPicPr>
          <p:nvPr/>
        </p:nvPicPr>
        <p:blipFill>
          <a:blip r:embed="rId3"/>
          <a:stretch>
            <a:fillRect/>
          </a:stretch>
        </p:blipFill>
        <p:spPr>
          <a:xfrm>
            <a:off x="9474519" y="4001295"/>
            <a:ext cx="2143125" cy="2143125"/>
          </a:xfrm>
          <a:prstGeom prst="rect">
            <a:avLst/>
          </a:prstGeom>
          <a:noFill/>
          <a:ln cap="flat">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71CA2-F428-4443-B687-5D045B271782}"/>
              </a:ext>
            </a:extLst>
          </p:cNvPr>
          <p:cNvSpPr>
            <a:spLocks noGrp="1"/>
          </p:cNvSpPr>
          <p:nvPr>
            <p:ph type="title"/>
          </p:nvPr>
        </p:nvSpPr>
        <p:spPr/>
        <p:txBody>
          <a:bodyPr/>
          <a:lstStyle/>
          <a:p>
            <a:r>
              <a:rPr lang="nl-BE" dirty="0"/>
              <a:t>Should be governed by lex societatis:</a:t>
            </a:r>
          </a:p>
        </p:txBody>
      </p:sp>
      <p:sp>
        <p:nvSpPr>
          <p:cNvPr id="3" name="Tijdelijke aanduiding voor inhoud 2">
            <a:extLst>
              <a:ext uri="{FF2B5EF4-FFF2-40B4-BE49-F238E27FC236}">
                <a16:creationId xmlns:a16="http://schemas.microsoft.com/office/drawing/2014/main" id="{AE71B81B-1F4A-8843-ADFC-5EC8E291B422}"/>
              </a:ext>
            </a:extLst>
          </p:cNvPr>
          <p:cNvSpPr>
            <a:spLocks noGrp="1"/>
          </p:cNvSpPr>
          <p:nvPr>
            <p:ph idx="1"/>
          </p:nvPr>
        </p:nvSpPr>
        <p:spPr/>
        <p:txBody>
          <a:bodyPr/>
          <a:lstStyle/>
          <a:p>
            <a:r>
              <a:rPr lang="nl-BE" dirty="0"/>
              <a:t>Liquidity test</a:t>
            </a:r>
          </a:p>
          <a:p>
            <a:r>
              <a:rPr lang="nl-BE" dirty="0"/>
              <a:t>Serious losses procedure</a:t>
            </a:r>
          </a:p>
          <a:p>
            <a:r>
              <a:rPr lang="nl-BE" dirty="0"/>
              <a:t>Typically Belgian rules on founder’s liability in case of insolvency within three years of incorporation</a:t>
            </a:r>
          </a:p>
          <a:p>
            <a:pPr marL="0" indent="0">
              <a:buNone/>
            </a:pPr>
            <a:endParaRPr lang="nl-BE" dirty="0"/>
          </a:p>
        </p:txBody>
      </p:sp>
    </p:spTree>
    <p:extLst>
      <p:ext uri="{BB962C8B-B14F-4D97-AF65-F5344CB8AC3E}">
        <p14:creationId xmlns:p14="http://schemas.microsoft.com/office/powerpoint/2010/main" val="3493783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32803-C0B6-624A-B93D-6B0E1D7F212D}"/>
              </a:ext>
            </a:extLst>
          </p:cNvPr>
          <p:cNvSpPr>
            <a:spLocks noGrp="1"/>
          </p:cNvSpPr>
          <p:nvPr>
            <p:ph type="title"/>
          </p:nvPr>
        </p:nvSpPr>
        <p:spPr/>
        <p:txBody>
          <a:bodyPr/>
          <a:lstStyle/>
          <a:p>
            <a:r>
              <a:rPr lang="nl-BE" dirty="0"/>
              <a:t>1share one vote</a:t>
            </a:r>
          </a:p>
        </p:txBody>
      </p:sp>
      <p:sp>
        <p:nvSpPr>
          <p:cNvPr id="3" name="Tijdelijke aanduiding voor inhoud 2">
            <a:extLst>
              <a:ext uri="{FF2B5EF4-FFF2-40B4-BE49-F238E27FC236}">
                <a16:creationId xmlns:a16="http://schemas.microsoft.com/office/drawing/2014/main" id="{7A7D5A8D-95EE-AA47-A466-C68CCF3D56B5}"/>
              </a:ext>
            </a:extLst>
          </p:cNvPr>
          <p:cNvSpPr>
            <a:spLocks noGrp="1"/>
          </p:cNvSpPr>
          <p:nvPr>
            <p:ph idx="1"/>
          </p:nvPr>
        </p:nvSpPr>
        <p:spPr/>
        <p:txBody>
          <a:bodyPr/>
          <a:lstStyle/>
          <a:p>
            <a:r>
              <a:rPr lang="nl-BE" dirty="0"/>
              <a:t>Another area where member states have moved on after EU inaction</a:t>
            </a:r>
          </a:p>
        </p:txBody>
      </p:sp>
    </p:spTree>
    <p:extLst>
      <p:ext uri="{BB962C8B-B14F-4D97-AF65-F5344CB8AC3E}">
        <p14:creationId xmlns:p14="http://schemas.microsoft.com/office/powerpoint/2010/main" val="9698047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82130-329B-A246-9517-0BD6E383571F}"/>
              </a:ext>
            </a:extLst>
          </p:cNvPr>
          <p:cNvSpPr>
            <a:spLocks noGrp="1"/>
          </p:cNvSpPr>
          <p:nvPr>
            <p:ph type="title"/>
          </p:nvPr>
        </p:nvSpPr>
        <p:spPr/>
        <p:txBody>
          <a:bodyPr/>
          <a:lstStyle/>
          <a:p>
            <a:r>
              <a:rPr lang="nl-BE" dirty="0"/>
              <a:t>The death of one share one vote ?</a:t>
            </a:r>
          </a:p>
        </p:txBody>
      </p:sp>
      <p:sp>
        <p:nvSpPr>
          <p:cNvPr id="3" name="Tijdelijke aanduiding voor inhoud 2">
            <a:extLst>
              <a:ext uri="{FF2B5EF4-FFF2-40B4-BE49-F238E27FC236}">
                <a16:creationId xmlns:a16="http://schemas.microsoft.com/office/drawing/2014/main" id="{DFAE6842-866E-414D-93F8-AD793495A385}"/>
              </a:ext>
            </a:extLst>
          </p:cNvPr>
          <p:cNvSpPr>
            <a:spLocks noGrp="1"/>
          </p:cNvSpPr>
          <p:nvPr>
            <p:ph idx="1"/>
          </p:nvPr>
        </p:nvSpPr>
        <p:spPr/>
        <p:txBody>
          <a:bodyPr/>
          <a:lstStyle/>
          <a:p>
            <a:r>
              <a:rPr lang="nl-BE" b="1" dirty="0"/>
              <a:t>US</a:t>
            </a:r>
            <a:r>
              <a:rPr lang="nl-BE" dirty="0"/>
              <a:t>: deviations, hence “dual class structues” have always been allowed</a:t>
            </a:r>
          </a:p>
          <a:p>
            <a:r>
              <a:rPr lang="nl-BE" dirty="0"/>
              <a:t>NYSE and SEC ried to turn the tide for a while, but lost the battle</a:t>
            </a:r>
          </a:p>
          <a:p>
            <a:r>
              <a:rPr lang="nl-BE" dirty="0"/>
              <a:t>Silicon valley firms want it</a:t>
            </a:r>
          </a:p>
          <a:p>
            <a:r>
              <a:rPr lang="nl-BE" dirty="0"/>
              <a:t>But now pressure for sunset clauses:</a:t>
            </a:r>
          </a:p>
          <a:p>
            <a:pPr lvl="1"/>
            <a:r>
              <a:rPr lang="nl-BE" dirty="0"/>
              <a:t>Dual class may be necessary  to convince founder to take firm public, but not afterwards</a:t>
            </a:r>
          </a:p>
          <a:p>
            <a:pPr lvl="1"/>
            <a:r>
              <a:rPr lang="nl-BE" dirty="0"/>
              <a:t>Founder may have unique value for firm, but not when he become senile, and her children likely will not have same value to firm</a:t>
            </a:r>
          </a:p>
        </p:txBody>
      </p:sp>
    </p:spTree>
    <p:extLst>
      <p:ext uri="{BB962C8B-B14F-4D97-AF65-F5344CB8AC3E}">
        <p14:creationId xmlns:p14="http://schemas.microsoft.com/office/powerpoint/2010/main" val="493871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F4D01-E98A-4043-8D30-B8B0379BA223}"/>
              </a:ext>
            </a:extLst>
          </p:cNvPr>
          <p:cNvSpPr>
            <a:spLocks noGrp="1"/>
          </p:cNvSpPr>
          <p:nvPr>
            <p:ph type="title"/>
          </p:nvPr>
        </p:nvSpPr>
        <p:spPr/>
        <p:txBody>
          <a:bodyPr/>
          <a:lstStyle/>
          <a:p>
            <a:r>
              <a:rPr lang="nl-BE" dirty="0"/>
              <a:t>The death of one share one vote ?</a:t>
            </a:r>
          </a:p>
        </p:txBody>
      </p:sp>
      <p:sp>
        <p:nvSpPr>
          <p:cNvPr id="3" name="Tijdelijke aanduiding voor inhoud 2">
            <a:extLst>
              <a:ext uri="{FF2B5EF4-FFF2-40B4-BE49-F238E27FC236}">
                <a16:creationId xmlns:a16="http://schemas.microsoft.com/office/drawing/2014/main" id="{05D43907-8932-2747-BA66-7A6E03D8FC6B}"/>
              </a:ext>
            </a:extLst>
          </p:cNvPr>
          <p:cNvSpPr>
            <a:spLocks noGrp="1"/>
          </p:cNvSpPr>
          <p:nvPr>
            <p:ph idx="1"/>
          </p:nvPr>
        </p:nvSpPr>
        <p:spPr/>
        <p:txBody>
          <a:bodyPr>
            <a:normAutofit lnSpcReduction="10000"/>
          </a:bodyPr>
          <a:lstStyle/>
          <a:p>
            <a:r>
              <a:rPr lang="nl-BE" dirty="0"/>
              <a:t>EU: during 20th century, 1S1V increasingly became the norm, outside Scandinavia</a:t>
            </a:r>
          </a:p>
          <a:p>
            <a:pPr lvl="1"/>
            <a:r>
              <a:rPr lang="nl-BE" dirty="0"/>
              <a:t>Even where its was not mandated by law, pressure on listed firm to adopt it:</a:t>
            </a:r>
          </a:p>
          <a:p>
            <a:pPr lvl="2"/>
            <a:r>
              <a:rPr lang="nl-BE" dirty="0"/>
              <a:t>Few firms listed in London adopted it</a:t>
            </a:r>
          </a:p>
          <a:p>
            <a:pPr lvl="2"/>
            <a:r>
              <a:rPr lang="nl-BE" dirty="0"/>
              <a:t>In the Netherlands steady decrease of special voting rights arrangements</a:t>
            </a:r>
          </a:p>
          <a:p>
            <a:pPr lvl="3"/>
            <a:r>
              <a:rPr lang="nl-BE" dirty="0"/>
              <a:t>But still flourishing possibility to cement control, e.g. through “stichting”, cf. also move of Fiat to Amsterdam</a:t>
            </a:r>
          </a:p>
          <a:p>
            <a:r>
              <a:rPr lang="nl-BE" dirty="0"/>
              <a:t>2006: McCreevy commission is convinced by both lobbyists and rational arguments not to impose it:</a:t>
            </a:r>
          </a:p>
          <a:p>
            <a:pPr lvl="1"/>
            <a:r>
              <a:rPr lang="nl-BE" dirty="0"/>
              <a:t>Silicon valley and Asia allow it</a:t>
            </a:r>
          </a:p>
          <a:p>
            <a:pPr lvl="1"/>
            <a:r>
              <a:rPr lang="nl-BE" dirty="0"/>
              <a:t>Necessary to make listing palatable to some founders</a:t>
            </a:r>
          </a:p>
          <a:p>
            <a:pPr lvl="1"/>
            <a:r>
              <a:rPr lang="nl-BE" dirty="0"/>
              <a:t>Investors know what they buy into</a:t>
            </a:r>
          </a:p>
        </p:txBody>
      </p:sp>
    </p:spTree>
    <p:extLst>
      <p:ext uri="{BB962C8B-B14F-4D97-AF65-F5344CB8AC3E}">
        <p14:creationId xmlns:p14="http://schemas.microsoft.com/office/powerpoint/2010/main" val="3905674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D48A3-890E-D54F-A583-CA497EDECD29}"/>
              </a:ext>
            </a:extLst>
          </p:cNvPr>
          <p:cNvSpPr>
            <a:spLocks noGrp="1"/>
          </p:cNvSpPr>
          <p:nvPr>
            <p:ph type="title"/>
          </p:nvPr>
        </p:nvSpPr>
        <p:spPr/>
        <p:txBody>
          <a:bodyPr/>
          <a:lstStyle/>
          <a:p>
            <a:r>
              <a:rPr lang="nl-BE" dirty="0"/>
              <a:t>Trendy new argument in favor of  multiple voting rights</a:t>
            </a:r>
          </a:p>
        </p:txBody>
      </p:sp>
      <p:sp>
        <p:nvSpPr>
          <p:cNvPr id="3" name="Tijdelijke aanduiding voor inhoud 2">
            <a:extLst>
              <a:ext uri="{FF2B5EF4-FFF2-40B4-BE49-F238E27FC236}">
                <a16:creationId xmlns:a16="http://schemas.microsoft.com/office/drawing/2014/main" id="{8197093C-57E3-F248-893C-FC814518DF6E}"/>
              </a:ext>
            </a:extLst>
          </p:cNvPr>
          <p:cNvSpPr>
            <a:spLocks noGrp="1"/>
          </p:cNvSpPr>
          <p:nvPr>
            <p:ph idx="1"/>
          </p:nvPr>
        </p:nvSpPr>
        <p:spPr/>
        <p:txBody>
          <a:bodyPr>
            <a:normAutofit/>
          </a:bodyPr>
          <a:lstStyle/>
          <a:p>
            <a:r>
              <a:rPr lang="nl-BE" dirty="0"/>
              <a:t>“loyalty voting rights are conducive to long term views”, useful in combating short termism</a:t>
            </a:r>
          </a:p>
          <a:p>
            <a:r>
              <a:rPr lang="nl-BE" dirty="0"/>
              <a:t>France had a loyalty voting system since 1966, amended through loi Florange; Italy  and Belgium introduced one</a:t>
            </a:r>
          </a:p>
          <a:p>
            <a:r>
              <a:rPr lang="nl-BE" dirty="0"/>
              <a:t>Make no mistake: while system may have added benefits, reason it obtained political backing is desire to allow controlling shareholders to cement control on the cheap</a:t>
            </a:r>
          </a:p>
          <a:p>
            <a:pPr lvl="1"/>
            <a:r>
              <a:rPr lang="nl-BE" dirty="0"/>
              <a:t>Eg. French Loi Florange: intended to make it easier for French state to have double voting rights: now default, except opt-out</a:t>
            </a:r>
          </a:p>
          <a:p>
            <a:pPr lvl="2"/>
            <a:r>
              <a:rPr lang="nl-BE" dirty="0"/>
              <a:t>M. Becht: Number and circumstances of opt-outs is compatible with Coasian bargain</a:t>
            </a:r>
          </a:p>
          <a:p>
            <a:pPr lvl="2"/>
            <a:endParaRPr lang="nl-BE" dirty="0"/>
          </a:p>
          <a:p>
            <a:pPr lvl="1"/>
            <a:endParaRPr lang="nl-BE" dirty="0"/>
          </a:p>
        </p:txBody>
      </p:sp>
    </p:spTree>
    <p:extLst>
      <p:ext uri="{BB962C8B-B14F-4D97-AF65-F5344CB8AC3E}">
        <p14:creationId xmlns:p14="http://schemas.microsoft.com/office/powerpoint/2010/main" val="17860577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21E56-9462-7043-BD25-BA35EBA2E459}"/>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A11742AC-F061-0C43-A059-1EE7AE214BB6}"/>
              </a:ext>
            </a:extLst>
          </p:cNvPr>
          <p:cNvSpPr>
            <a:spLocks noGrp="1"/>
          </p:cNvSpPr>
          <p:nvPr>
            <p:ph idx="1"/>
          </p:nvPr>
        </p:nvSpPr>
        <p:spPr/>
        <p:txBody>
          <a:bodyPr>
            <a:normAutofit lnSpcReduction="10000"/>
          </a:bodyPr>
          <a:lstStyle/>
          <a:p>
            <a:r>
              <a:rPr lang="nl-BE" dirty="0"/>
              <a:t>Italy: as a reaction of move of Fiat to Netherlands</a:t>
            </a:r>
          </a:p>
          <a:p>
            <a:pPr lvl="1"/>
            <a:r>
              <a:rPr lang="nl-BE" dirty="0"/>
              <a:t>Outrage by institutional investors against possibility to introduce with simple majority</a:t>
            </a:r>
          </a:p>
          <a:p>
            <a:r>
              <a:rPr lang="nl-BE" dirty="0"/>
              <a:t>Belgium: defended with all the traditional arguments but success explained by wish of government to support already controlling shareholders</a:t>
            </a:r>
          </a:p>
          <a:p>
            <a:pPr lvl="1"/>
            <a:r>
              <a:rPr lang="nl-BE" dirty="0"/>
              <a:t>Although Green Party, not seeing what the real purpose was, supported possibility to make adoption by companies easier, thus hoping to help combat short-termism</a:t>
            </a:r>
          </a:p>
          <a:p>
            <a:pPr lvl="1"/>
            <a:r>
              <a:rPr lang="nl-BE" dirty="0"/>
              <a:t>Little reaction by institutional shareholders: some negative interviews in newspapers and a letter to the government of industry body but no serious lobbying</a:t>
            </a:r>
          </a:p>
        </p:txBody>
      </p:sp>
    </p:spTree>
    <p:extLst>
      <p:ext uri="{BB962C8B-B14F-4D97-AF65-F5344CB8AC3E}">
        <p14:creationId xmlns:p14="http://schemas.microsoft.com/office/powerpoint/2010/main" val="8118578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B58A7-7EB9-824D-8D8A-5567C90BE034}"/>
              </a:ext>
            </a:extLst>
          </p:cNvPr>
          <p:cNvSpPr>
            <a:spLocks noGrp="1"/>
          </p:cNvSpPr>
          <p:nvPr>
            <p:ph type="title"/>
          </p:nvPr>
        </p:nvSpPr>
        <p:spPr/>
        <p:txBody>
          <a:bodyPr/>
          <a:lstStyle/>
          <a:p>
            <a:r>
              <a:rPr lang="nl-BE" dirty="0"/>
              <a:t>Belgian system</a:t>
            </a:r>
          </a:p>
        </p:txBody>
      </p:sp>
      <p:sp>
        <p:nvSpPr>
          <p:cNvPr id="3" name="Tijdelijke aanduiding voor inhoud 2">
            <a:extLst>
              <a:ext uri="{FF2B5EF4-FFF2-40B4-BE49-F238E27FC236}">
                <a16:creationId xmlns:a16="http://schemas.microsoft.com/office/drawing/2014/main" id="{5706AE9F-5DC9-D04C-928E-46990F4664B8}"/>
              </a:ext>
            </a:extLst>
          </p:cNvPr>
          <p:cNvSpPr>
            <a:spLocks noGrp="1"/>
          </p:cNvSpPr>
          <p:nvPr>
            <p:ph idx="1"/>
          </p:nvPr>
        </p:nvSpPr>
        <p:spPr/>
        <p:txBody>
          <a:bodyPr>
            <a:normAutofit fontScale="85000" lnSpcReduction="20000"/>
          </a:bodyPr>
          <a:lstStyle/>
          <a:p>
            <a:r>
              <a:rPr lang="nl-BE" dirty="0"/>
              <a:t>Double voting right = maximum</a:t>
            </a:r>
          </a:p>
          <a:p>
            <a:pPr lvl="1"/>
            <a:r>
              <a:rPr lang="nl-BE" dirty="0"/>
              <a:t>Useful in system that alows non-voting shares (cf. Snap) ? </a:t>
            </a:r>
          </a:p>
          <a:p>
            <a:r>
              <a:rPr lang="nl-BE" dirty="0"/>
              <a:t>For every shareholder who meet conditions (no special class of shares for some)</a:t>
            </a:r>
          </a:p>
          <a:p>
            <a:r>
              <a:rPr lang="nl-BE" dirty="0"/>
              <a:t>Condition: having been registered as holder of the shares for at least two years, without interruption</a:t>
            </a:r>
          </a:p>
          <a:p>
            <a:r>
              <a:rPr lang="nl-BE" dirty="0"/>
              <a:t>Loss of 2nd vote if shares are transferred</a:t>
            </a:r>
          </a:p>
          <a:p>
            <a:pPr lvl="1"/>
            <a:r>
              <a:rPr lang="nl-BE" dirty="0"/>
              <a:t>Also: change of control over legal persons who holds them</a:t>
            </a:r>
          </a:p>
          <a:p>
            <a:r>
              <a:rPr lang="nl-BE" dirty="0"/>
              <a:t>Company needs to opt-in with 75% majority</a:t>
            </a:r>
          </a:p>
          <a:p>
            <a:pPr lvl="1"/>
            <a:r>
              <a:rPr lang="nl-BE" dirty="0"/>
              <a:t>But temporarily 66%</a:t>
            </a:r>
          </a:p>
          <a:p>
            <a:r>
              <a:rPr lang="nl-BE" dirty="0"/>
              <a:t>Opt-in possible after listing !</a:t>
            </a:r>
          </a:p>
          <a:p>
            <a:pPr lvl="1"/>
            <a:r>
              <a:rPr lang="nl-BE" dirty="0"/>
              <a:t>Otherwise it would not have been useful for existing controlling shareholders</a:t>
            </a:r>
          </a:p>
          <a:p>
            <a:r>
              <a:rPr lang="nl-BE" dirty="0"/>
              <a:t>In principle neglegcted for calculation of 30% mandatory bid treshold</a:t>
            </a:r>
          </a:p>
          <a:p>
            <a:endParaRPr lang="nl-BE" dirty="0"/>
          </a:p>
          <a:p>
            <a:endParaRPr lang="nl-BE" dirty="0"/>
          </a:p>
        </p:txBody>
      </p:sp>
    </p:spTree>
    <p:extLst>
      <p:ext uri="{BB962C8B-B14F-4D97-AF65-F5344CB8AC3E}">
        <p14:creationId xmlns:p14="http://schemas.microsoft.com/office/powerpoint/2010/main" val="3087072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15AE1-7D61-0A42-9FA6-A891CEE83A2B}"/>
              </a:ext>
            </a:extLst>
          </p:cNvPr>
          <p:cNvSpPr>
            <a:spLocks noGrp="1"/>
          </p:cNvSpPr>
          <p:nvPr>
            <p:ph type="title"/>
          </p:nvPr>
        </p:nvSpPr>
        <p:spPr/>
        <p:txBody>
          <a:bodyPr/>
          <a:lstStyle/>
          <a:p>
            <a:r>
              <a:rPr lang="nl-BE" dirty="0"/>
              <a:t>conclusion</a:t>
            </a:r>
          </a:p>
        </p:txBody>
      </p:sp>
      <p:sp>
        <p:nvSpPr>
          <p:cNvPr id="3" name="Tijdelijke aanduiding voor inhoud 2">
            <a:extLst>
              <a:ext uri="{FF2B5EF4-FFF2-40B4-BE49-F238E27FC236}">
                <a16:creationId xmlns:a16="http://schemas.microsoft.com/office/drawing/2014/main" id="{83A5D6E6-90DB-3441-BF73-52920A1F1E36}"/>
              </a:ext>
            </a:extLst>
          </p:cNvPr>
          <p:cNvSpPr>
            <a:spLocks noGrp="1"/>
          </p:cNvSpPr>
          <p:nvPr>
            <p:ph idx="1"/>
          </p:nvPr>
        </p:nvSpPr>
        <p:spPr/>
        <p:txBody>
          <a:bodyPr>
            <a:normAutofit fontScale="92500" lnSpcReduction="20000"/>
          </a:bodyPr>
          <a:lstStyle/>
          <a:p>
            <a:r>
              <a:rPr lang="nl-BE" dirty="0"/>
              <a:t>EU has regained the initiative with its company law package</a:t>
            </a:r>
          </a:p>
          <a:p>
            <a:r>
              <a:rPr lang="nl-BE" dirty="0"/>
              <a:t>But for non-listed companies, member states have irrevocably moved on, and away from traditional EU approach</a:t>
            </a:r>
          </a:p>
          <a:p>
            <a:pPr lvl="1"/>
            <a:r>
              <a:rPr lang="nl-BE" dirty="0"/>
              <a:t>spurred on by ECJ cases on FOE</a:t>
            </a:r>
          </a:p>
          <a:p>
            <a:pPr lvl="1"/>
            <a:r>
              <a:rPr lang="nl-BE" dirty="0"/>
              <a:t>But also by inaction at EU level</a:t>
            </a:r>
          </a:p>
          <a:p>
            <a:r>
              <a:rPr lang="nl-BE" dirty="0"/>
              <a:t>The more flexible company law that relies more on directors’ duties than on black letter rules that has resulted from this is to be welcomed</a:t>
            </a:r>
          </a:p>
          <a:p>
            <a:r>
              <a:rPr lang="nl-BE" dirty="0"/>
              <a:t>EU should not embark on the hopeless task of formulating anti-abuse rules, which will only undermine the internal market and will likely be incompatible with the Treaty</a:t>
            </a:r>
          </a:p>
          <a:p>
            <a:r>
              <a:rPr lang="nl-BE" dirty="0"/>
              <a:t>But it could usefully clarify the conflicts of law rules for directors’ duties: battle between insolvency and company law</a:t>
            </a:r>
          </a:p>
        </p:txBody>
      </p:sp>
    </p:spTree>
    <p:extLst>
      <p:ext uri="{BB962C8B-B14F-4D97-AF65-F5344CB8AC3E}">
        <p14:creationId xmlns:p14="http://schemas.microsoft.com/office/powerpoint/2010/main" val="4252447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673E9FC8-2143-48A2-9DEE-AABBC7E30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2" name="Picture 6" descr="Résultat de recherche d'images pour &quot;wood texture&quot;">
            <a:extLst>
              <a:ext uri="{FF2B5EF4-FFF2-40B4-BE49-F238E27FC236}">
                <a16:creationId xmlns:a16="http://schemas.microsoft.com/office/drawing/2014/main" id="{1283D7B1-65D9-4BC1-A7ED-834445F4F08B}"/>
              </a:ext>
            </a:extLst>
          </p:cNvPr>
          <p:cNvPicPr>
            <a:picLocks noChangeAspect="1" noChangeArrowheads="1"/>
          </p:cNvPicPr>
          <p:nvPr/>
        </p:nvPicPr>
        <p:blipFill rotWithShape="1">
          <a:blip r:embed="rId2">
            <a:grayscl/>
            <a:alphaModFix amt="85000"/>
            <a:extLst>
              <a:ext uri="{28A0092B-C50C-407E-A947-70E740481C1C}">
                <a14:useLocalDpi xmlns:a14="http://schemas.microsoft.com/office/drawing/2010/main" val="0"/>
              </a:ext>
            </a:extLst>
          </a:blip>
          <a:srcRect b="25669"/>
          <a:stretch/>
        </p:blipFill>
        <p:spPr bwMode="auto">
          <a:xfrm>
            <a:off x="1" y="10"/>
            <a:ext cx="12192000" cy="6003842"/>
          </a:xfrm>
          <a:custGeom>
            <a:avLst/>
            <a:gdLst>
              <a:gd name="connsiteX0" fmla="*/ 0 w 12187427"/>
              <a:gd name="connsiteY0" fmla="*/ 0 h 6003852"/>
              <a:gd name="connsiteX1" fmla="*/ 12187427 w 12187427"/>
              <a:gd name="connsiteY1" fmla="*/ 0 h 6003852"/>
              <a:gd name="connsiteX2" fmla="*/ 12187427 w 12187427"/>
              <a:gd name="connsiteY2" fmla="*/ 4772371 h 6003852"/>
              <a:gd name="connsiteX3" fmla="*/ 11865111 w 12187427"/>
              <a:gd name="connsiteY3" fmla="*/ 4913285 h 6003852"/>
              <a:gd name="connsiteX4" fmla="*/ 6096000 w 12187427"/>
              <a:gd name="connsiteY4" fmla="*/ 6003852 h 6003852"/>
              <a:gd name="connsiteX5" fmla="*/ 3601 w 12187427"/>
              <a:gd name="connsiteY5" fmla="*/ 4771946 h 6003852"/>
              <a:gd name="connsiteX6" fmla="*/ 0 w 12187427"/>
              <a:gd name="connsiteY6" fmla="*/ 4770223 h 6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pic>
        <p:nvPicPr>
          <p:cNvPr id="16" name="Image 15" descr="Une image contenant capture d’écran&#10;&#10;Description générée automatiquement">
            <a:extLst>
              <a:ext uri="{FF2B5EF4-FFF2-40B4-BE49-F238E27FC236}">
                <a16:creationId xmlns:a16="http://schemas.microsoft.com/office/drawing/2014/main" id="{583867C4-FA1B-4D5E-A62F-8E290EC4A4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8402" y="157375"/>
            <a:ext cx="1095265" cy="1080000"/>
          </a:xfrm>
          <a:prstGeom prst="rect">
            <a:avLst/>
          </a:prstGeom>
        </p:spPr>
      </p:pic>
      <p:sp>
        <p:nvSpPr>
          <p:cNvPr id="17" name="Flèche : pentagone 16">
            <a:extLst>
              <a:ext uri="{FF2B5EF4-FFF2-40B4-BE49-F238E27FC236}">
                <a16:creationId xmlns:a16="http://schemas.microsoft.com/office/drawing/2014/main" id="{622F8E12-C4F5-47BE-B632-02788AEAA05D}"/>
              </a:ext>
            </a:extLst>
          </p:cNvPr>
          <p:cNvSpPr/>
          <p:nvPr/>
        </p:nvSpPr>
        <p:spPr>
          <a:xfrm rot="5400000">
            <a:off x="9756429" y="40713"/>
            <a:ext cx="1854927" cy="1773501"/>
          </a:xfrm>
          <a:prstGeom prst="homePlate">
            <a:avLst>
              <a:gd name="adj" fmla="val 28885"/>
            </a:avLst>
          </a:prstGeom>
          <a:solidFill>
            <a:srgbClr val="467B88"/>
          </a:solidFill>
          <a:ln>
            <a:solidFill>
              <a:srgbClr val="467B8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3200" b="1" dirty="0">
                <a:solidFill>
                  <a:schemeClr val="bg1"/>
                </a:solidFill>
                <a:latin typeface="+mj-lt"/>
              </a:rPr>
              <a:t>60 min’</a:t>
            </a:r>
            <a:endParaRPr lang="fr-BE" sz="3200" b="1" dirty="0">
              <a:solidFill>
                <a:schemeClr val="bg1"/>
              </a:solidFill>
              <a:latin typeface="+mj-lt"/>
            </a:endParaRPr>
          </a:p>
          <a:p>
            <a:pPr algn="ctr"/>
            <a:endParaRPr lang="fr-BE" sz="2400" dirty="0">
              <a:latin typeface="+mj-lt"/>
            </a:endParaRPr>
          </a:p>
        </p:txBody>
      </p:sp>
      <p:sp>
        <p:nvSpPr>
          <p:cNvPr id="18" name="Rectangle 17">
            <a:extLst>
              <a:ext uri="{FF2B5EF4-FFF2-40B4-BE49-F238E27FC236}">
                <a16:creationId xmlns:a16="http://schemas.microsoft.com/office/drawing/2014/main" id="{D8B68899-A004-42B3-AE64-6D9EC8D9D0B4}"/>
              </a:ext>
            </a:extLst>
          </p:cNvPr>
          <p:cNvSpPr/>
          <p:nvPr/>
        </p:nvSpPr>
        <p:spPr>
          <a:xfrm>
            <a:off x="1915885" y="3001931"/>
            <a:ext cx="7881257" cy="10086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i="1" kern="1200" dirty="0">
                <a:solidFill>
                  <a:srgbClr val="467B88"/>
                </a:solidFill>
                <a:ea typeface="+mj-ea"/>
                <a:cs typeface="+mj-cs"/>
              </a:rPr>
              <a:t>Enjoy your lunch break!</a:t>
            </a:r>
          </a:p>
        </p:txBody>
      </p:sp>
    </p:spTree>
    <p:extLst>
      <p:ext uri="{BB962C8B-B14F-4D97-AF65-F5344CB8AC3E}">
        <p14:creationId xmlns:p14="http://schemas.microsoft.com/office/powerpoint/2010/main" val="18634736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8" name="Rectangle 7">
            <a:extLst>
              <a:ext uri="{FF2B5EF4-FFF2-40B4-BE49-F238E27FC236}">
                <a16:creationId xmlns:a16="http://schemas.microsoft.com/office/drawing/2014/main" id="{FDD8E99B-E0FB-4DDC-95F6-68987D0A3135}"/>
              </a:ext>
            </a:extLst>
          </p:cNvPr>
          <p:cNvSpPr/>
          <p:nvPr/>
        </p:nvSpPr>
        <p:spPr>
          <a:xfrm>
            <a:off x="1209411" y="2670040"/>
            <a:ext cx="9773175" cy="769441"/>
          </a:xfrm>
          <a:prstGeom prst="rect">
            <a:avLst/>
          </a:prstGeom>
        </p:spPr>
        <p:txBody>
          <a:bodyPr wrap="square">
            <a:spAutoFit/>
          </a:bodyPr>
          <a:lstStyle/>
          <a:p>
            <a:pPr lvl="1" algn="ctr">
              <a:buClr>
                <a:srgbClr val="014289"/>
              </a:buClr>
            </a:pPr>
            <a:r>
              <a:rPr lang="en-US" sz="4400" b="1" dirty="0">
                <a:solidFill>
                  <a:srgbClr val="014289"/>
                </a:solidFill>
                <a:ea typeface="Calibri" panose="020F0502020204030204" pitchFamily="34" charset="0"/>
                <a:cs typeface="Calibri" panose="020F0502020204030204" pitchFamily="34" charset="0"/>
              </a:rPr>
              <a:t>The Future of European Company Law</a:t>
            </a:r>
          </a:p>
        </p:txBody>
      </p:sp>
      <p:sp>
        <p:nvSpPr>
          <p:cNvPr id="9" name="Rectangle 8">
            <a:extLst>
              <a:ext uri="{FF2B5EF4-FFF2-40B4-BE49-F238E27FC236}">
                <a16:creationId xmlns:a16="http://schemas.microsoft.com/office/drawing/2014/main" id="{F66B2484-4A58-4E4D-B896-8B31408A41AE}"/>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12" name="Rectangle 11">
            <a:extLst>
              <a:ext uri="{FF2B5EF4-FFF2-40B4-BE49-F238E27FC236}">
                <a16:creationId xmlns:a16="http://schemas.microsoft.com/office/drawing/2014/main" id="{161630BA-A11B-47E2-8E3B-5CE289C24C39}"/>
              </a:ext>
            </a:extLst>
          </p:cNvPr>
          <p:cNvSpPr/>
          <p:nvPr/>
        </p:nvSpPr>
        <p:spPr>
          <a:xfrm>
            <a:off x="2529120" y="4257492"/>
            <a:ext cx="7133758" cy="969496"/>
          </a:xfrm>
          <a:prstGeom prst="rect">
            <a:avLst/>
          </a:prstGeom>
        </p:spPr>
        <p:txBody>
          <a:bodyPr wrap="square">
            <a:spAutoFit/>
          </a:bodyPr>
          <a:lstStyle/>
          <a:p>
            <a:pPr algn="ctr">
              <a:spcAft>
                <a:spcPts val="600"/>
              </a:spcAft>
              <a:buClr>
                <a:schemeClr val="tx1"/>
              </a:buClr>
            </a:pPr>
            <a:r>
              <a:rPr lang="fr-FR" sz="2600" b="1" i="1" dirty="0" err="1">
                <a:latin typeface="Calibri" panose="020F0502020204030204" pitchFamily="34" charset="0"/>
                <a:ea typeface="Calibri" panose="020F0502020204030204" pitchFamily="34" charset="0"/>
                <a:cs typeface="Calibri" panose="020F0502020204030204" pitchFamily="34" charset="0"/>
              </a:rPr>
              <a:t>Moderator</a:t>
            </a:r>
            <a:r>
              <a:rPr lang="fr-FR" sz="2600" b="1" i="1"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ea typeface="Calibri" panose="020F0502020204030204" pitchFamily="34" charset="0"/>
                <a:cs typeface="Calibri" panose="020F0502020204030204" pitchFamily="34" charset="0"/>
              </a:rPr>
              <a:t>Bart De Moor</a:t>
            </a:r>
          </a:p>
          <a:p>
            <a:pPr algn="ctr">
              <a:spcAft>
                <a:spcPts val="600"/>
              </a:spcAft>
              <a:buClr>
                <a:schemeClr val="tx1"/>
              </a:buClr>
            </a:pPr>
            <a:r>
              <a:rPr lang="en-US" sz="2000" dirty="0">
                <a:latin typeface="Calibri" panose="020F0502020204030204" pitchFamily="34" charset="0"/>
                <a:ea typeface="Calibri" panose="020F0502020204030204" pitchFamily="34" charset="0"/>
                <a:cs typeface="Calibri" panose="020F0502020204030204" pitchFamily="34" charset="0"/>
              </a:rPr>
              <a:t>Vice-President of the Dutch-speaking Bar of Brussels </a:t>
            </a:r>
            <a:endParaRPr lang="en-US" sz="2000" i="1" dirty="0">
              <a:solidFill>
                <a:srgbClr val="014289"/>
              </a:solidFill>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413ECC4-3D18-4D11-AC4D-44DD25A396BB}"/>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130479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5CFAE-FD8B-42ED-B925-36AB52472C2C}"/>
              </a:ext>
            </a:extLst>
          </p:cNvPr>
          <p:cNvSpPr txBox="1">
            <a:spLocks noGrp="1"/>
          </p:cNvSpPr>
          <p:nvPr>
            <p:ph type="title"/>
          </p:nvPr>
        </p:nvSpPr>
        <p:spPr/>
        <p:txBody>
          <a:bodyPr/>
          <a:lstStyle/>
          <a:p>
            <a:pPr lvl="0"/>
            <a:r>
              <a:rPr lang="en-GB"/>
              <a:t>Process – before general meeting</a:t>
            </a:r>
          </a:p>
        </p:txBody>
      </p:sp>
      <p:sp>
        <p:nvSpPr>
          <p:cNvPr id="3" name="Content Placeholder 2">
            <a:extLst>
              <a:ext uri="{FF2B5EF4-FFF2-40B4-BE49-F238E27FC236}">
                <a16:creationId xmlns:a16="http://schemas.microsoft.com/office/drawing/2014/main" id="{FF324EEE-9493-4940-A85A-E6516DD0783E}"/>
              </a:ext>
            </a:extLst>
          </p:cNvPr>
          <p:cNvSpPr txBox="1">
            <a:spLocks noGrp="1"/>
          </p:cNvSpPr>
          <p:nvPr>
            <p:ph idx="1"/>
          </p:nvPr>
        </p:nvSpPr>
        <p:spPr/>
        <p:txBody>
          <a:bodyPr/>
          <a:lstStyle/>
          <a:p>
            <a:pPr lvl="0">
              <a:lnSpc>
                <a:spcPct val="70000"/>
              </a:lnSpc>
            </a:pPr>
            <a:r>
              <a:rPr lang="en-GB" sz="2600"/>
              <a:t>6 weeks before general meeting</a:t>
            </a:r>
          </a:p>
          <a:p>
            <a:pPr marL="0" lvl="0" indent="0">
              <a:lnSpc>
                <a:spcPct val="70000"/>
              </a:lnSpc>
              <a:buNone/>
            </a:pPr>
            <a:r>
              <a:rPr lang="en-GB" sz="2600"/>
              <a:t>   - dividing company makes available draft terms of cross border</a:t>
            </a:r>
          </a:p>
          <a:p>
            <a:pPr marL="0" lvl="0" indent="0">
              <a:lnSpc>
                <a:spcPct val="70000"/>
              </a:lnSpc>
              <a:buNone/>
            </a:pPr>
            <a:r>
              <a:rPr lang="en-GB" sz="2600"/>
              <a:t>     division, report(s) to members and to employees</a:t>
            </a:r>
          </a:p>
          <a:p>
            <a:pPr marL="0" lvl="0" indent="0">
              <a:lnSpc>
                <a:spcPct val="70000"/>
              </a:lnSpc>
              <a:buNone/>
            </a:pPr>
            <a:r>
              <a:rPr lang="en-GB" sz="2600"/>
              <a:t>   - independent expert appointed to examine terms and reports</a:t>
            </a:r>
          </a:p>
          <a:p>
            <a:pPr marL="0" lvl="0" indent="0">
              <a:lnSpc>
                <a:spcPct val="70000"/>
              </a:lnSpc>
              <a:buNone/>
            </a:pPr>
            <a:r>
              <a:rPr lang="en-GB" sz="2600"/>
              <a:t>   - declaration of solvency made if required</a:t>
            </a:r>
          </a:p>
          <a:p>
            <a:pPr lvl="0">
              <a:lnSpc>
                <a:spcPct val="70000"/>
              </a:lnSpc>
            </a:pPr>
            <a:r>
              <a:rPr lang="en-GB" sz="2600"/>
              <a:t>1 month before general meeting</a:t>
            </a:r>
          </a:p>
          <a:p>
            <a:pPr marL="0" lvl="0" indent="0">
              <a:lnSpc>
                <a:spcPct val="70000"/>
              </a:lnSpc>
              <a:buNone/>
            </a:pPr>
            <a:r>
              <a:rPr lang="en-GB" sz="2600"/>
              <a:t>   - draft terms + notice re submitting comments publicly available in </a:t>
            </a:r>
          </a:p>
          <a:p>
            <a:pPr marL="0" lvl="0" indent="0">
              <a:lnSpc>
                <a:spcPct val="70000"/>
              </a:lnSpc>
              <a:buNone/>
            </a:pPr>
            <a:r>
              <a:rPr lang="en-GB" sz="2600"/>
              <a:t>     register</a:t>
            </a:r>
          </a:p>
          <a:p>
            <a:pPr marL="0" lvl="0" indent="0">
              <a:lnSpc>
                <a:spcPct val="70000"/>
              </a:lnSpc>
              <a:buNone/>
            </a:pPr>
            <a:r>
              <a:rPr lang="en-GB" sz="2600"/>
              <a:t>   - Member State option to require disclosure of independent expert report</a:t>
            </a:r>
          </a:p>
          <a:p>
            <a:pPr marL="0" lvl="0" indent="0">
              <a:lnSpc>
                <a:spcPct val="70000"/>
              </a:lnSpc>
              <a:buNone/>
            </a:pPr>
            <a:r>
              <a:rPr lang="en-GB" sz="2600"/>
              <a:t>     in register</a:t>
            </a:r>
          </a:p>
        </p:txBody>
      </p:sp>
      <p:pic>
        <p:nvPicPr>
          <p:cNvPr id="4" name="Picture 3">
            <a:extLst>
              <a:ext uri="{FF2B5EF4-FFF2-40B4-BE49-F238E27FC236}">
                <a16:creationId xmlns:a16="http://schemas.microsoft.com/office/drawing/2014/main" id="{C63FDA3F-A1B3-4DBD-99ED-59FDCF5DE3C7}"/>
              </a:ext>
            </a:extLst>
          </p:cNvPr>
          <p:cNvPicPr>
            <a:picLocks noChangeAspect="1"/>
          </p:cNvPicPr>
          <p:nvPr/>
        </p:nvPicPr>
        <p:blipFill>
          <a:blip r:embed="rId3"/>
          <a:stretch>
            <a:fillRect/>
          </a:stretch>
        </p:blipFill>
        <p:spPr>
          <a:xfrm>
            <a:off x="9027285" y="365129"/>
            <a:ext cx="2865363" cy="1591193"/>
          </a:xfrm>
          <a:prstGeom prst="rect">
            <a:avLst/>
          </a:prstGeom>
          <a:noFill/>
          <a:ln cap="flat">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3262432"/>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Maija </a:t>
            </a:r>
            <a:r>
              <a:rPr lang="en-US" sz="4000" b="1" dirty="0" err="1">
                <a:solidFill>
                  <a:srgbClr val="014289"/>
                </a:solidFill>
                <a:ea typeface="Calibri" panose="020F0502020204030204" pitchFamily="34" charset="0"/>
                <a:cs typeface="Calibri" panose="020F0502020204030204" pitchFamily="34" charset="0"/>
              </a:rPr>
              <a:t>Laurila</a:t>
            </a:r>
            <a:endParaRPr lang="en-US" sz="4000" b="1" dirty="0">
              <a:solidFill>
                <a:srgbClr val="014289"/>
              </a:solidFill>
              <a:ea typeface="Calibri" panose="020F0502020204030204" pitchFamily="34" charset="0"/>
              <a:cs typeface="Calibri" panose="020F0502020204030204" pitchFamily="34" charset="0"/>
            </a:endParaRPr>
          </a:p>
          <a:p>
            <a:pPr marL="571500" lvl="0" indent="-571500" algn="just">
              <a:buClr>
                <a:srgbClr val="014289"/>
              </a:buClr>
              <a:buFont typeface="Wingdings" panose="05000000000000000000" pitchFamily="2" charset="2"/>
              <a:buChar cha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Head of the Company Law Unit, European Commission, DG for Justice and Consumers</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New Commission mandate – what is in the air in company law and corporate governance?</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8" name="Rectangle 7">
            <a:extLst>
              <a:ext uri="{FF2B5EF4-FFF2-40B4-BE49-F238E27FC236}">
                <a16:creationId xmlns:a16="http://schemas.microsoft.com/office/drawing/2014/main" id="{8616A4FF-31AB-4781-B299-25F3EB11D70B}"/>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11536066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2369880"/>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Béatrice </a:t>
            </a:r>
            <a:r>
              <a:rPr lang="en-US" sz="4000" b="1" dirty="0" err="1">
                <a:solidFill>
                  <a:srgbClr val="014289"/>
                </a:solidFill>
                <a:ea typeface="Calibri" panose="020F0502020204030204" pitchFamily="34" charset="0"/>
                <a:cs typeface="Calibri" panose="020F0502020204030204" pitchFamily="34" charset="0"/>
              </a:rPr>
              <a:t>Richez</a:t>
            </a:r>
            <a:r>
              <a:rPr lang="en-US" sz="4000" b="1" dirty="0">
                <a:solidFill>
                  <a:srgbClr val="014289"/>
                </a:solidFill>
                <a:ea typeface="Calibri" panose="020F0502020204030204" pitchFamily="34" charset="0"/>
                <a:cs typeface="Calibri" panose="020F0502020204030204" pitchFamily="34" charset="0"/>
              </a:rPr>
              <a:t>-Baum</a:t>
            </a: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Director General, </a:t>
            </a:r>
            <a:r>
              <a:rPr lang="en-US" sz="2200" dirty="0" err="1"/>
              <a:t>ecoDa</a:t>
            </a:r>
            <a:endParaRPr lang="en-US" sz="2200" dirty="0"/>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Future Proposals for directors’ duties</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8" name="Rectangle 7">
            <a:extLst>
              <a:ext uri="{FF2B5EF4-FFF2-40B4-BE49-F238E27FC236}">
                <a16:creationId xmlns:a16="http://schemas.microsoft.com/office/drawing/2014/main" id="{59877242-582C-4F6E-8857-A54734343708}"/>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3437857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74172" y="-63889"/>
            <a:ext cx="12467772" cy="69857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675038"/>
            <a:ext cx="9144000" cy="2387600"/>
          </a:xfrm>
        </p:spPr>
        <p:txBody>
          <a:bodyPr anchor="ctr">
            <a:normAutofit fontScale="90000"/>
          </a:bodyPr>
          <a:lstStyle/>
          <a:p>
            <a:r>
              <a:rPr lang="en-GB" b="1" dirty="0">
                <a:solidFill>
                  <a:srgbClr val="1D4078"/>
                </a:solidFill>
                <a:latin typeface="Helvetica" panose="020B0604020202020204" pitchFamily="34" charset="0"/>
                <a:cs typeface="Helvetica" panose="020B0604020202020204" pitchFamily="34" charset="0"/>
              </a:rPr>
              <a:t>Director’s Duties Proposal</a:t>
            </a:r>
            <a:br>
              <a:rPr lang="en-GB" b="1" dirty="0">
                <a:solidFill>
                  <a:srgbClr val="1D4078"/>
                </a:solidFill>
                <a:latin typeface="Helvetica" panose="020B0604020202020204" pitchFamily="34" charset="0"/>
                <a:cs typeface="Helvetica" panose="020B0604020202020204" pitchFamily="34" charset="0"/>
              </a:rPr>
            </a:br>
            <a:r>
              <a:rPr lang="en-GB" b="1" dirty="0">
                <a:solidFill>
                  <a:srgbClr val="1D4078"/>
                </a:solidFill>
                <a:latin typeface="Helvetica" panose="020B0604020202020204" pitchFamily="34" charset="0"/>
                <a:cs typeface="Helvetica" panose="020B0604020202020204" pitchFamily="34" charset="0"/>
              </a:rPr>
              <a:t/>
            </a:r>
            <a:br>
              <a:rPr lang="en-GB" b="1" dirty="0">
                <a:solidFill>
                  <a:srgbClr val="1D4078"/>
                </a:solidFill>
                <a:latin typeface="Helvetica" panose="020B0604020202020204" pitchFamily="34" charset="0"/>
                <a:cs typeface="Helvetica" panose="020B0604020202020204" pitchFamily="34" charset="0"/>
              </a:rPr>
            </a:br>
            <a:r>
              <a:rPr lang="en-GB" sz="2200" b="1" dirty="0">
                <a:solidFill>
                  <a:srgbClr val="1D4078"/>
                </a:solidFill>
                <a:latin typeface="Helvetica" panose="020B0604020202020204" pitchFamily="34" charset="0"/>
                <a:cs typeface="Helvetica" panose="020B0604020202020204" pitchFamily="34" charset="0"/>
              </a:rPr>
              <a:t>Béatrice Richez-Baum, Director General, ecoDa </a:t>
            </a:r>
          </a:p>
        </p:txBody>
      </p:sp>
      <p:sp>
        <p:nvSpPr>
          <p:cNvPr id="4" name="Rectangle 3"/>
          <p:cNvSpPr/>
          <p:nvPr/>
        </p:nvSpPr>
        <p:spPr>
          <a:xfrm>
            <a:off x="0" y="5257800"/>
            <a:ext cx="7315200" cy="1600200"/>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0515857" y="5278404"/>
            <a:ext cx="1676143" cy="1600200"/>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ecoda.org/fileadmin/user_upload/company_logos_all/ecoDa_Fullcolo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005" y="5043454"/>
            <a:ext cx="3562995"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38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065"/>
            <a:ext cx="12192000" cy="6858000"/>
          </a:xfrm>
          <a:prstGeom prst="rect">
            <a:avLst/>
          </a:prstGeom>
        </p:spPr>
      </p:pic>
      <p:sp>
        <p:nvSpPr>
          <p:cNvPr id="7" name="Title 1"/>
          <p:cNvSpPr txBox="1">
            <a:spLocks/>
          </p:cNvSpPr>
          <p:nvPr/>
        </p:nvSpPr>
        <p:spPr>
          <a:xfrm>
            <a:off x="1218920" y="1928015"/>
            <a:ext cx="9754160" cy="1015304"/>
          </a:xfrm>
          <a:prstGeom prst="rect">
            <a:avLst/>
          </a:prstGeom>
          <a:solidFill>
            <a:schemeClr val="bg2">
              <a:lumMod val="90000"/>
              <a:alpha val="24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Context: Companies are now facing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quasi-unlimited liability</a:t>
            </a:r>
          </a:p>
        </p:txBody>
      </p:sp>
      <p:sp>
        <p:nvSpPr>
          <p:cNvPr id="8" name="Rectangle 7"/>
          <p:cNvSpPr/>
          <p:nvPr/>
        </p:nvSpPr>
        <p:spPr>
          <a:xfrm>
            <a:off x="1218920" y="2951325"/>
            <a:ext cx="7649309" cy="111190"/>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8868229" y="2951324"/>
            <a:ext cx="2104851" cy="111191"/>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163279" y="3062515"/>
            <a:ext cx="7757375" cy="1200329"/>
          </a:xfrm>
          <a:prstGeom prst="rect">
            <a:avLst/>
          </a:prstGeom>
        </p:spPr>
        <p:txBody>
          <a:bodyPr wrap="square">
            <a:spAutoFit/>
          </a:bodyPr>
          <a:lstStyle/>
          <a:p>
            <a:pPr marL="0" marR="0" lvl="0" indent="0" algn="just" defTabSz="914400" rtl="0" eaLnBrk="1" fontAlgn="auto" latinLnBrk="0" hangingPunct="1">
              <a:lnSpc>
                <a:spcPct val="100000"/>
              </a:lnSpc>
              <a:spcBef>
                <a:spcPts val="420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Helvetica" panose="020B0604020202020204" pitchFamily="34" charset="0"/>
                <a:ea typeface="+mn-ea"/>
                <a:cs typeface="Helvetica" panose="020B0604020202020204" pitchFamily="34" charset="0"/>
              </a:rPr>
              <a:t>No longer constrained to their role of economic agents, companies are now expected to create a new social order</a:t>
            </a:r>
            <a:endParaRPr kumimoji="0" lang="en-GB" sz="2400" b="1" i="0" u="none" strike="noStrike" kern="1200" cap="none" spc="0" normalizeH="0" baseline="0" noProof="0" dirty="0">
              <a:ln>
                <a:noFill/>
              </a:ln>
              <a:solidFill>
                <a:srgbClr val="00B0F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9959230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txBox="1">
            <a:spLocks/>
          </p:cNvSpPr>
          <p:nvPr/>
        </p:nvSpPr>
        <p:spPr>
          <a:xfrm>
            <a:off x="1218920" y="1934377"/>
            <a:ext cx="9754160" cy="1015304"/>
          </a:xfrm>
          <a:prstGeom prst="rect">
            <a:avLst/>
          </a:prstGeom>
          <a:solidFill>
            <a:schemeClr val="bg2">
              <a:lumMod val="90000"/>
              <a:alpha val="24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What are the consequences in terms of Corporate Governance? </a:t>
            </a:r>
          </a:p>
        </p:txBody>
      </p:sp>
      <p:sp>
        <p:nvSpPr>
          <p:cNvPr id="4" name="Rectangle 3"/>
          <p:cNvSpPr/>
          <p:nvPr/>
        </p:nvSpPr>
        <p:spPr>
          <a:xfrm>
            <a:off x="1218920" y="2951325"/>
            <a:ext cx="7649309" cy="111190"/>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868229" y="2951324"/>
            <a:ext cx="2104851" cy="111191"/>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809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09657"/>
            <a:ext cx="10533888" cy="348344"/>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http://ecoda.org/fileadmin/user_upload/company_logos_all/ecoDa_Fullcolo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117" y="5811061"/>
            <a:ext cx="1963365" cy="1140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33888" y="6509656"/>
            <a:ext cx="1658112" cy="348344"/>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389864" y="302669"/>
            <a:ext cx="10608694" cy="101530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D4078"/>
                </a:solidFill>
                <a:effectLst/>
                <a:uLnTx/>
                <a:uFillTx/>
                <a:latin typeface="Helvetica" panose="020B0604020202020204" pitchFamily="34" charset="0"/>
                <a:ea typeface="+mj-ea"/>
                <a:cs typeface="Helvetica" panose="020B0604020202020204" pitchFamily="34" charset="0"/>
              </a:rPr>
              <a:t>What are the consequences in terms of Corporate Governance? </a:t>
            </a:r>
          </a:p>
        </p:txBody>
      </p:sp>
      <p:sp>
        <p:nvSpPr>
          <p:cNvPr id="11"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42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Well-controlled enterprises no longer mean well-run businesses.</a:t>
            </a:r>
          </a:p>
          <a:p>
            <a:pPr marL="0" marR="0" lvl="0" indent="0" algn="just" defTabSz="914400" rtl="0" eaLnBrk="1" fontAlgn="auto" latinLnBrk="0" hangingPunct="1">
              <a:lnSpc>
                <a:spcPct val="90000"/>
              </a:lnSpc>
              <a:spcBef>
                <a:spcPts val="42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Towards a more board-centric form of corporate governance: </a:t>
            </a:r>
          </a:p>
          <a:p>
            <a:pPr marL="457200" marR="0" lvl="0" indent="-457200" algn="just" defTabSz="914400" rtl="0" eaLnBrk="1" fontAlgn="auto" latinLnBrk="0" hangingPunct="1">
              <a:lnSpc>
                <a:spcPct val="90000"/>
              </a:lnSpc>
              <a:spcBef>
                <a:spcPts val="4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Criticism of shareholders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professionalization of asset management &lt; &gt; activists)</a:t>
            </a: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and management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managerial opportunism) </a:t>
            </a: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p>
          <a:p>
            <a:pPr marL="457200" marR="0" lvl="0" indent="-457200" algn="just" defTabSz="914400" rtl="0" eaLnBrk="1" fontAlgn="auto" latinLnBrk="0" hangingPunct="1">
              <a:lnSpc>
                <a:spcPct val="90000"/>
              </a:lnSpc>
              <a:spcBef>
                <a:spcPts val="4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Spotlight on boards as a consequence</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5132536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83" y="103031"/>
            <a:ext cx="12192000" cy="6858000"/>
          </a:xfrm>
          <a:prstGeom prst="rect">
            <a:avLst/>
          </a:prstGeom>
        </p:spPr>
      </p:pic>
      <p:sp>
        <p:nvSpPr>
          <p:cNvPr id="6" name="Title 1"/>
          <p:cNvSpPr txBox="1">
            <a:spLocks/>
          </p:cNvSpPr>
          <p:nvPr/>
        </p:nvSpPr>
        <p:spPr>
          <a:xfrm>
            <a:off x="1218920" y="1251797"/>
            <a:ext cx="9754160" cy="1015304"/>
          </a:xfrm>
          <a:prstGeom prst="rect">
            <a:avLst/>
          </a:prstGeom>
          <a:solidFill>
            <a:schemeClr val="bg2">
              <a:lumMod val="90000"/>
              <a:alpha val="2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Refocusing of directors’ duties</a:t>
            </a:r>
          </a:p>
        </p:txBody>
      </p:sp>
      <p:sp>
        <p:nvSpPr>
          <p:cNvPr id="4" name="Rectangle 3"/>
          <p:cNvSpPr/>
          <p:nvPr/>
        </p:nvSpPr>
        <p:spPr>
          <a:xfrm>
            <a:off x="1321951" y="2310421"/>
            <a:ext cx="7649309" cy="111190"/>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971260" y="2317166"/>
            <a:ext cx="2104851" cy="111191"/>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395470" y="2471676"/>
            <a:ext cx="85776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srgbClr val="00B0F0"/>
                </a:solidFill>
                <a:effectLst/>
                <a:uLnTx/>
                <a:uFillTx/>
                <a:latin typeface="Helvetica" panose="020B0604020202020204" pitchFamily="34" charset="0"/>
                <a:ea typeface="+mn-ea"/>
                <a:cs typeface="Helvetica" panose="020B0604020202020204" pitchFamily="34" charset="0"/>
              </a:rPr>
              <a:t>Historically</a:t>
            </a:r>
            <a:r>
              <a:rPr kumimoji="0" lang="nl-NL" sz="2400" b="1" i="0" u="none" strike="noStrike" kern="1200" cap="none" spc="0" normalizeH="0" baseline="0" noProof="0" dirty="0">
                <a:ln>
                  <a:noFill/>
                </a:ln>
                <a:solidFill>
                  <a:srgbClr val="00B0F0"/>
                </a:solidFill>
                <a:effectLst/>
                <a:uLnTx/>
                <a:uFillTx/>
                <a:latin typeface="Helvetica" panose="020B0604020202020204" pitchFamily="34" charset="0"/>
                <a:ea typeface="+mn-ea"/>
                <a:cs typeface="Helvetica" panose="020B0604020202020204" pitchFamily="34" charset="0"/>
              </a:rPr>
              <a:t>, </a:t>
            </a:r>
            <a:r>
              <a:rPr kumimoji="0" lang="en-US" sz="2400" b="1" i="0" u="none" strike="noStrike" kern="1200" cap="none" spc="0" normalizeH="0" baseline="0" noProof="0" dirty="0">
                <a:ln>
                  <a:noFill/>
                </a:ln>
                <a:solidFill>
                  <a:srgbClr val="00B0F0"/>
                </a:solidFill>
                <a:effectLst/>
                <a:uLnTx/>
                <a:uFillTx/>
                <a:latin typeface="Helvetica" panose="020B0604020202020204" pitchFamily="34" charset="0"/>
                <a:ea typeface="+mn-ea"/>
                <a:cs typeface="Helvetica" panose="020B0604020202020204" pitchFamily="34" charset="0"/>
              </a:rPr>
              <a:t>board of directors are considered as the fiduciary of the shareholders</a:t>
            </a:r>
            <a:endPar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702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09657"/>
            <a:ext cx="10533888" cy="348344"/>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http://ecoda.org/fileadmin/user_upload/company_logos_all/ecoDa_Fullcolo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117" y="5811061"/>
            <a:ext cx="1963365" cy="1140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33888" y="6509656"/>
            <a:ext cx="1658112" cy="348344"/>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389864" y="0"/>
            <a:ext cx="10963936" cy="1015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D4078"/>
                </a:solidFill>
                <a:effectLst/>
                <a:uLnTx/>
                <a:uFillTx/>
                <a:latin typeface="Helvetica" panose="020B0604020202020204" pitchFamily="34" charset="0"/>
                <a:ea typeface="+mj-ea"/>
                <a:cs typeface="Helvetica" panose="020B0604020202020204" pitchFamily="34" charset="0"/>
              </a:rPr>
              <a:t>Refocusing of directors’ duties: New developments</a:t>
            </a:r>
          </a:p>
        </p:txBody>
      </p:sp>
      <p:sp>
        <p:nvSpPr>
          <p:cNvPr id="11"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graphicFrame>
        <p:nvGraphicFramePr>
          <p:cNvPr id="10" name="Tijdelijke aanduiding voor inhoud 2">
            <a:extLst>
              <a:ext uri="{FF2B5EF4-FFF2-40B4-BE49-F238E27FC236}">
                <a16:creationId xmlns:a16="http://schemas.microsoft.com/office/drawing/2014/main" id="{80FEF6A6-4112-49A3-BCC9-2230FCB5E3B8}"/>
              </a:ext>
            </a:extLst>
          </p:cNvPr>
          <p:cNvGraphicFramePr>
            <a:graphicFrameLocks/>
          </p:cNvGraphicFramePr>
          <p:nvPr/>
        </p:nvGraphicFramePr>
        <p:xfrm>
          <a:off x="505774" y="651953"/>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à coins arrondis 12"/>
          <p:cNvSpPr/>
          <p:nvPr/>
        </p:nvSpPr>
        <p:spPr>
          <a:xfrm>
            <a:off x="505774" y="5023626"/>
            <a:ext cx="10515600" cy="1186706"/>
          </a:xfrm>
          <a:prstGeom prst="roundRect">
            <a:avLst>
              <a:gd name="adj" fmla="val 10000"/>
            </a:avLst>
          </a:prstGeom>
          <a:solidFill>
            <a:schemeClr val="accent1">
              <a:lumMod val="75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4" name="Rectangle 13" descr="Connections"/>
          <p:cNvSpPr/>
          <p:nvPr/>
        </p:nvSpPr>
        <p:spPr>
          <a:xfrm>
            <a:off x="936531" y="5268511"/>
            <a:ext cx="659783" cy="659139"/>
          </a:xfrm>
          <a:prstGeom prst="rect">
            <a:avLst/>
          </a:prstGeom>
          <a:blipFill rotWithShape="1">
            <a:blip r:embed="rId8"/>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 name="ZoneTexte 1"/>
          <p:cNvSpPr txBox="1"/>
          <p:nvPr/>
        </p:nvSpPr>
        <p:spPr>
          <a:xfrm>
            <a:off x="1928740" y="5155097"/>
            <a:ext cx="65970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New § 1833 of the Civil Code: “the company is administered in the corporate interest, and taking into account the environmental and social considerations at stake”.</a:t>
            </a:r>
            <a:endParaRPr kumimoji="0" lang="fr-BE"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p:txBody>
      </p:sp>
      <p:sp>
        <p:nvSpPr>
          <p:cNvPr id="3" name="ZoneTexte 2"/>
          <p:cNvSpPr txBox="1"/>
          <p:nvPr/>
        </p:nvSpPr>
        <p:spPr>
          <a:xfrm>
            <a:off x="9581882" y="5268511"/>
            <a:ext cx="9520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prstClr val="white"/>
                </a:solidFill>
                <a:effectLst/>
                <a:uLnTx/>
                <a:uFillTx/>
                <a:latin typeface="Calibri" panose="020F0502020204030204"/>
                <a:ea typeface="+mn-ea"/>
                <a:cs typeface="+mn-cs"/>
              </a:rPr>
              <a:t>France</a:t>
            </a:r>
          </a:p>
        </p:txBody>
      </p:sp>
    </p:spTree>
    <p:extLst>
      <p:ext uri="{BB962C8B-B14F-4D97-AF65-F5344CB8AC3E}">
        <p14:creationId xmlns:p14="http://schemas.microsoft.com/office/powerpoint/2010/main" val="2162369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09657"/>
            <a:ext cx="10533888" cy="348344"/>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http://ecoda.org/fileadmin/user_upload/company_logos_all/ecoDa_Fullcolo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117" y="5811061"/>
            <a:ext cx="1963365" cy="1140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33888" y="6509656"/>
            <a:ext cx="1658112" cy="348344"/>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389864" y="302669"/>
            <a:ext cx="10724604" cy="1015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D4078"/>
                </a:solidFill>
                <a:effectLst/>
                <a:uLnTx/>
                <a:uFillTx/>
                <a:latin typeface="Helvetica" panose="020B0604020202020204" pitchFamily="34" charset="0"/>
                <a:ea typeface="+mj-ea"/>
                <a:cs typeface="Helvetica" panose="020B0604020202020204" pitchFamily="34" charset="0"/>
              </a:rPr>
              <a:t>Refocusing of directors’ duties: prerequisites</a:t>
            </a:r>
          </a:p>
        </p:txBody>
      </p:sp>
      <p:graphicFrame>
        <p:nvGraphicFramePr>
          <p:cNvPr id="10" name="Tijdelijke aanduiding voor inhoud 2">
            <a:extLst>
              <a:ext uri="{FF2B5EF4-FFF2-40B4-BE49-F238E27FC236}">
                <a16:creationId xmlns:a16="http://schemas.microsoft.com/office/drawing/2014/main" id="{7353212E-D52E-4CF8-835C-BB05D042DD3E}"/>
              </a:ext>
            </a:extLst>
          </p:cNvPr>
          <p:cNvGraphicFramePr>
            <a:graphicFrameLocks/>
          </p:cNvGraphicFramePr>
          <p:nvPr/>
        </p:nvGraphicFramePr>
        <p:xfrm>
          <a:off x="838200" y="1317972"/>
          <a:ext cx="10515600" cy="5097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8398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09657"/>
            <a:ext cx="10533888" cy="348344"/>
          </a:xfrm>
          <a:prstGeom prst="rect">
            <a:avLst/>
          </a:prstGeom>
          <a:solidFill>
            <a:srgbClr val="00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http://ecoda.org/fileadmin/user_upload/company_logos_all/ecoDa_Fullcolo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117" y="5811061"/>
            <a:ext cx="1963365" cy="1140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33888" y="6509656"/>
            <a:ext cx="1658112" cy="348344"/>
          </a:xfrm>
          <a:prstGeom prst="rect">
            <a:avLst/>
          </a:prstGeom>
          <a:solidFill>
            <a:srgbClr val="1D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389864" y="302669"/>
            <a:ext cx="10724604" cy="1015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D4078"/>
                </a:solidFill>
                <a:effectLst/>
                <a:uLnTx/>
                <a:uFillTx/>
                <a:latin typeface="Helvetica" panose="020B0604020202020204" pitchFamily="34" charset="0"/>
                <a:ea typeface="+mj-ea"/>
                <a:cs typeface="Helvetica" panose="020B0604020202020204" pitchFamily="34" charset="0"/>
              </a:rPr>
              <a:t>Conclusions/ Take-</a:t>
            </a:r>
            <a:r>
              <a:rPr kumimoji="0" lang="en-US" sz="3200" b="1" i="0" u="none" strike="noStrike" kern="1200" cap="none" spc="0" normalizeH="0" baseline="0" noProof="0" dirty="0" err="1">
                <a:ln>
                  <a:noFill/>
                </a:ln>
                <a:solidFill>
                  <a:srgbClr val="1D4078"/>
                </a:solidFill>
                <a:effectLst/>
                <a:uLnTx/>
                <a:uFillTx/>
                <a:latin typeface="Helvetica" panose="020B0604020202020204" pitchFamily="34" charset="0"/>
                <a:ea typeface="+mj-ea"/>
                <a:cs typeface="Helvetica" panose="020B0604020202020204" pitchFamily="34" charset="0"/>
              </a:rPr>
              <a:t>aways</a:t>
            </a:r>
            <a:r>
              <a:rPr kumimoji="0" lang="en-US" sz="3200" b="1" i="0" u="none" strike="noStrike" kern="1200" cap="none" spc="0" normalizeH="0" baseline="0" noProof="0" dirty="0">
                <a:ln>
                  <a:noFill/>
                </a:ln>
                <a:solidFill>
                  <a:srgbClr val="1D4078"/>
                </a:solidFill>
                <a:effectLst/>
                <a:uLnTx/>
                <a:uFillTx/>
                <a:latin typeface="Helvetica" panose="020B0604020202020204" pitchFamily="34" charset="0"/>
                <a:ea typeface="+mj-ea"/>
                <a:cs typeface="Helvetica" panose="020B0604020202020204" pitchFamily="34" charset="0"/>
              </a:rPr>
              <a: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D4078"/>
              </a:solidFill>
              <a:effectLst/>
              <a:uLnTx/>
              <a:uFillTx/>
              <a:latin typeface="Helvetica" panose="020B0604020202020204" pitchFamily="34" charset="0"/>
              <a:ea typeface="+mj-ea"/>
              <a:cs typeface="Helvetica" panose="020B0604020202020204" pitchFamily="34" charset="0"/>
            </a:endParaRPr>
          </a:p>
        </p:txBody>
      </p:sp>
      <p:sp>
        <p:nvSpPr>
          <p:cNvPr id="11" name="Content Placeholder 2"/>
          <p:cNvSpPr txBox="1">
            <a:spLocks/>
          </p:cNvSpPr>
          <p:nvPr/>
        </p:nvSpPr>
        <p:spPr>
          <a:xfrm>
            <a:off x="1018504" y="1317973"/>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marR="0" lvl="0" indent="-457200" algn="just" defTabSz="914400" rtl="0" eaLnBrk="1" fontAlgn="auto" latinLnBrk="0" hangingPunct="1">
              <a:lnSpc>
                <a:spcPct val="90000"/>
              </a:lnSpc>
              <a:spcBef>
                <a:spcPts val="42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3" name="Rectangle 2"/>
          <p:cNvSpPr/>
          <p:nvPr/>
        </p:nvSpPr>
        <p:spPr>
          <a:xfrm>
            <a:off x="1283594" y="1730515"/>
            <a:ext cx="9367234" cy="286232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Boards have to exercise more proactive oversight;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They have to strengthen their understanding of risk and opportunities affecting company performance;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They need to build reliable information networks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2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BC64-F79C-43AB-827A-A850F110DB4D}"/>
              </a:ext>
            </a:extLst>
          </p:cNvPr>
          <p:cNvSpPr txBox="1">
            <a:spLocks noGrp="1"/>
          </p:cNvSpPr>
          <p:nvPr>
            <p:ph type="title"/>
          </p:nvPr>
        </p:nvSpPr>
        <p:spPr/>
        <p:txBody>
          <a:bodyPr/>
          <a:lstStyle/>
          <a:p>
            <a:pPr lvl="0"/>
            <a:r>
              <a:rPr lang="en-GB"/>
              <a:t>Process – general meeting</a:t>
            </a:r>
          </a:p>
        </p:txBody>
      </p:sp>
      <p:sp>
        <p:nvSpPr>
          <p:cNvPr id="3" name="Content Placeholder 2">
            <a:extLst>
              <a:ext uri="{FF2B5EF4-FFF2-40B4-BE49-F238E27FC236}">
                <a16:creationId xmlns:a16="http://schemas.microsoft.com/office/drawing/2014/main" id="{6701EB75-08DD-4AD4-8C7D-667262C09B1A}"/>
              </a:ext>
            </a:extLst>
          </p:cNvPr>
          <p:cNvSpPr txBox="1">
            <a:spLocks noGrp="1"/>
          </p:cNvSpPr>
          <p:nvPr>
            <p:ph idx="1"/>
          </p:nvPr>
        </p:nvSpPr>
        <p:spPr/>
        <p:txBody>
          <a:bodyPr/>
          <a:lstStyle/>
          <a:p>
            <a:pPr lvl="0">
              <a:lnSpc>
                <a:spcPct val="60000"/>
              </a:lnSpc>
            </a:pPr>
            <a:r>
              <a:rPr lang="en-GB" sz="2200"/>
              <a:t>Disclosure of draft terms + 3 months</a:t>
            </a:r>
          </a:p>
          <a:p>
            <a:pPr marL="0" lvl="0" indent="0">
              <a:lnSpc>
                <a:spcPct val="60000"/>
              </a:lnSpc>
              <a:buNone/>
            </a:pPr>
            <a:r>
              <a:rPr lang="en-GB" sz="2200"/>
              <a:t>    - last date for creditors to apply for safeguards</a:t>
            </a:r>
          </a:p>
          <a:p>
            <a:pPr lvl="0">
              <a:lnSpc>
                <a:spcPct val="60000"/>
              </a:lnSpc>
            </a:pPr>
            <a:r>
              <a:rPr lang="en-GB" sz="2200"/>
              <a:t>General meeting – 5 working days</a:t>
            </a:r>
          </a:p>
          <a:p>
            <a:pPr marL="0" lvl="0" indent="0">
              <a:lnSpc>
                <a:spcPct val="60000"/>
              </a:lnSpc>
              <a:buNone/>
            </a:pPr>
            <a:r>
              <a:rPr lang="en-GB" sz="2200"/>
              <a:t>   - last day for receiving comments on documents</a:t>
            </a:r>
          </a:p>
          <a:p>
            <a:pPr lvl="0">
              <a:lnSpc>
                <a:spcPct val="60000"/>
              </a:lnSpc>
            </a:pPr>
            <a:r>
              <a:rPr lang="en-GB" sz="2200"/>
              <a:t>Before general meeting – reasoned response given to employees</a:t>
            </a:r>
          </a:p>
          <a:p>
            <a:pPr lvl="0">
              <a:lnSpc>
                <a:spcPct val="60000"/>
              </a:lnSpc>
            </a:pPr>
            <a:r>
              <a:rPr lang="en-GB" sz="2200"/>
              <a:t>General meeting to decide on division</a:t>
            </a:r>
          </a:p>
          <a:p>
            <a:pPr marL="0" lvl="0" indent="0">
              <a:lnSpc>
                <a:spcPct val="60000"/>
              </a:lnSpc>
              <a:buNone/>
            </a:pPr>
            <a:r>
              <a:rPr lang="en-GB" sz="2200"/>
              <a:t>   - at least 2/3rds but not more than 90% of the votes represented</a:t>
            </a:r>
          </a:p>
          <a:p>
            <a:pPr marL="0" lvl="0" indent="0">
              <a:lnSpc>
                <a:spcPct val="60000"/>
              </a:lnSpc>
              <a:buNone/>
            </a:pPr>
            <a:r>
              <a:rPr lang="en-GB" sz="2200"/>
              <a:t>   - inform the competent authorities about the resolution, submit approved</a:t>
            </a:r>
          </a:p>
          <a:p>
            <a:pPr marL="0" lvl="0" indent="0">
              <a:lnSpc>
                <a:spcPct val="60000"/>
              </a:lnSpc>
              <a:buNone/>
            </a:pPr>
            <a:r>
              <a:rPr lang="en-GB" sz="2200"/>
              <a:t>     terms </a:t>
            </a:r>
          </a:p>
        </p:txBody>
      </p:sp>
      <p:pic>
        <p:nvPicPr>
          <p:cNvPr id="4" name="Picture 3">
            <a:extLst>
              <a:ext uri="{FF2B5EF4-FFF2-40B4-BE49-F238E27FC236}">
                <a16:creationId xmlns:a16="http://schemas.microsoft.com/office/drawing/2014/main" id="{7C28F13F-1A4A-4B61-977C-8AA4DE1D6181}"/>
              </a:ext>
            </a:extLst>
          </p:cNvPr>
          <p:cNvPicPr>
            <a:picLocks noChangeAspect="1"/>
          </p:cNvPicPr>
          <p:nvPr/>
        </p:nvPicPr>
        <p:blipFill>
          <a:blip r:embed="rId3"/>
          <a:stretch>
            <a:fillRect/>
          </a:stretch>
        </p:blipFill>
        <p:spPr>
          <a:xfrm>
            <a:off x="9056171" y="1690689"/>
            <a:ext cx="2572737" cy="1767992"/>
          </a:xfrm>
          <a:prstGeom prst="rect">
            <a:avLst/>
          </a:prstGeom>
          <a:noFill/>
          <a:ln cap="flat">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2708434"/>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Dr. Birgit </a:t>
            </a:r>
            <a:r>
              <a:rPr lang="en-US" sz="4000" b="1" dirty="0" err="1">
                <a:solidFill>
                  <a:srgbClr val="014289"/>
                </a:solidFill>
                <a:ea typeface="Calibri" panose="020F0502020204030204" pitchFamily="34" charset="0"/>
                <a:cs typeface="Calibri" panose="020F0502020204030204" pitchFamily="34" charset="0"/>
              </a:rPr>
              <a:t>Spiesshofer</a:t>
            </a:r>
            <a:r>
              <a:rPr lang="en-US" sz="4000" b="1" dirty="0">
                <a:solidFill>
                  <a:srgbClr val="014289"/>
                </a:solidFill>
                <a:ea typeface="Calibri" panose="020F0502020204030204" pitchFamily="34" charset="0"/>
                <a:cs typeface="Calibri" panose="020F0502020204030204" pitchFamily="34" charset="0"/>
              </a:rPr>
              <a:t> M.C.J. (NYU)</a:t>
            </a: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Of Counsel, Dentons, Berlin; Adjunct Professor for International Economic Law and Business Ethics, University of Bremen</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Sustainable corporate governance</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8" name="Rectangle 7">
            <a:extLst>
              <a:ext uri="{FF2B5EF4-FFF2-40B4-BE49-F238E27FC236}">
                <a16:creationId xmlns:a16="http://schemas.microsoft.com/office/drawing/2014/main" id="{B03A0E34-036F-4F31-BDC7-E95E053582D0}"/>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42470433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265" y="2205108"/>
            <a:ext cx="7644384" cy="492443"/>
          </a:xfrm>
        </p:spPr>
        <p:txBody>
          <a:bodyPr/>
          <a:lstStyle/>
          <a:p>
            <a:pPr algn="ctr"/>
            <a:r>
              <a:rPr lang="en-US" sz="3200"/>
              <a:t>Sustainable corporate governance</a:t>
            </a:r>
            <a:endParaRPr lang="de-DE" sz="3200"/>
          </a:p>
        </p:txBody>
      </p:sp>
      <p:sp>
        <p:nvSpPr>
          <p:cNvPr id="9" name="Subtitle 8"/>
          <p:cNvSpPr>
            <a:spLocks noGrp="1"/>
          </p:cNvSpPr>
          <p:nvPr>
            <p:ph type="subTitle" idx="1"/>
          </p:nvPr>
        </p:nvSpPr>
        <p:spPr>
          <a:xfrm>
            <a:off x="1890712" y="3268602"/>
            <a:ext cx="7302056" cy="2156838"/>
          </a:xfrm>
        </p:spPr>
        <p:txBody>
          <a:bodyPr/>
          <a:lstStyle/>
          <a:p>
            <a:pPr algn="ctr"/>
            <a:r>
              <a:rPr lang="de-DE" sz="1800" i="1"/>
              <a:t>Dr. habil. Birgit Spießhofer M.C.J. (New York Univ.)</a:t>
            </a:r>
            <a:endParaRPr lang="de-DE" sz="1800"/>
          </a:p>
          <a:p>
            <a:pPr algn="ctr"/>
            <a:r>
              <a:rPr lang="de-DE" sz="1800" i="1"/>
              <a:t> </a:t>
            </a:r>
            <a:endParaRPr lang="de-DE" sz="1800"/>
          </a:p>
          <a:p>
            <a:pPr algn="ctr"/>
            <a:r>
              <a:rPr lang="en-US" sz="1800" i="1"/>
              <a:t>Conference on the „Modernization of European Company Law“</a:t>
            </a:r>
            <a:br>
              <a:rPr lang="en-US" sz="1800" i="1"/>
            </a:br>
            <a:r>
              <a:rPr lang="en-US" sz="1800" i="1"/>
              <a:t> </a:t>
            </a:r>
          </a:p>
          <a:p>
            <a:pPr algn="ctr"/>
            <a:r>
              <a:rPr lang="en-US" sz="1800" i="1"/>
              <a:t>Council of Bars and Law Societies of Europe</a:t>
            </a:r>
          </a:p>
          <a:p>
            <a:pPr algn="ctr"/>
            <a:endParaRPr lang="en-US" sz="1800" i="1"/>
          </a:p>
          <a:p>
            <a:pPr algn="ctr"/>
            <a:r>
              <a:rPr lang="en-US" sz="1800" i="1"/>
              <a:t>Brussels 27 November 2019 </a:t>
            </a:r>
          </a:p>
        </p:txBody>
      </p:sp>
      <p:sp>
        <p:nvSpPr>
          <p:cNvPr id="4" name="Slide Number Placeholder 3"/>
          <p:cNvSpPr>
            <a:spLocks noGrp="1"/>
          </p:cNvSpPr>
          <p:nvPr>
            <p:ph type="sldNum" sz="quarter" idx="13"/>
          </p:nvPr>
        </p:nvSpPr>
        <p:spPr/>
        <p:txBody>
          <a:bodyPr/>
          <a:lstStyle/>
          <a:p>
            <a:pPr defTabSz="457200"/>
            <a:fld id="{D34DACC3-9742-4940-92E6-4CAB853A3218}" type="slidenum">
              <a:rPr lang="en-GB">
                <a:solidFill>
                  <a:srgbClr val="FFFFFF"/>
                </a:solidFill>
                <a:latin typeface="Arial"/>
                <a:ea typeface="SimSun"/>
              </a:rPr>
              <a:pPr defTabSz="457200"/>
              <a:t>121</a:t>
            </a:fld>
            <a:endParaRPr lang="en-GB">
              <a:solidFill>
                <a:srgbClr val="FFFFFF"/>
              </a:solidFill>
              <a:latin typeface="Arial"/>
              <a:ea typeface="SimSun"/>
            </a:endParaRPr>
          </a:p>
        </p:txBody>
      </p:sp>
    </p:spTree>
    <p:extLst>
      <p:ext uri="{BB962C8B-B14F-4D97-AF65-F5344CB8AC3E}">
        <p14:creationId xmlns:p14="http://schemas.microsoft.com/office/powerpoint/2010/main" val="9492855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3" y="1726554"/>
            <a:ext cx="8408987" cy="3215640"/>
          </a:xfrm>
        </p:spPr>
        <p:txBody>
          <a:bodyPr/>
          <a:lstStyle/>
          <a:p>
            <a:pPr>
              <a:spcAft>
                <a:spcPts val="1800"/>
              </a:spcAft>
            </a:pPr>
            <a:r>
              <a:rPr lang="en-US"/>
              <a:t>US-Business Roundtable "</a:t>
            </a:r>
            <a:r>
              <a:rPr lang="en-US" i="1"/>
              <a:t>Statement on the Purpose of the Corporation</a:t>
            </a:r>
            <a:r>
              <a:rPr lang="en-US"/>
              <a:t>", signed by 181 CEOs (August 19, 2019)</a:t>
            </a:r>
          </a:p>
          <a:p>
            <a:r>
              <a:rPr lang="en-US" i="1"/>
              <a:t>Larry Fink</a:t>
            </a:r>
            <a:r>
              <a:rPr lang="en-US"/>
              <a:t>, Blackrock, Letter to the CEOs, WEF 2018: </a:t>
            </a:r>
            <a:endParaRPr lang="de-DE"/>
          </a:p>
          <a:p>
            <a:pPr marL="0" indent="0">
              <a:buNone/>
            </a:pPr>
            <a:r>
              <a:rPr lang="en-US"/>
              <a:t>"To prosper over time, every company must not only deliver financial performance, but also show how it makes a positive contribution to society. Companies must benefit all of their stakeholders, including shareholders, employees, customers, and the communities in which they operate." </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122</a:t>
            </a:fld>
            <a:endParaRPr lang="en-GB">
              <a:solidFill>
                <a:srgbClr val="565A5C"/>
              </a:solidFill>
              <a:latin typeface="Arial"/>
              <a:ea typeface="SimSun"/>
            </a:endParaRPr>
          </a:p>
        </p:txBody>
      </p:sp>
      <p:sp>
        <p:nvSpPr>
          <p:cNvPr id="2" name="Title 1"/>
          <p:cNvSpPr>
            <a:spLocks noGrp="1"/>
          </p:cNvSpPr>
          <p:nvPr>
            <p:ph type="title"/>
          </p:nvPr>
        </p:nvSpPr>
        <p:spPr/>
        <p:txBody>
          <a:bodyPr/>
          <a:lstStyle/>
          <a:p>
            <a:r>
              <a:rPr lang="en-GB"/>
              <a:t>1. </a:t>
            </a:r>
            <a:r>
              <a:rPr lang="en-US"/>
              <a:t>The end of capitalism as we know it?</a:t>
            </a:r>
            <a:endParaRPr lang="en-GB"/>
          </a:p>
        </p:txBody>
      </p:sp>
    </p:spTree>
    <p:extLst>
      <p:ext uri="{BB962C8B-B14F-4D97-AF65-F5344CB8AC3E}">
        <p14:creationId xmlns:p14="http://schemas.microsoft.com/office/powerpoint/2010/main" val="24486333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4" y="1701615"/>
            <a:ext cx="8408987" cy="3215640"/>
          </a:xfrm>
        </p:spPr>
        <p:txBody>
          <a:bodyPr/>
          <a:lstStyle/>
          <a:p>
            <a:pPr marL="0" indent="0">
              <a:spcAft>
                <a:spcPts val="1800"/>
              </a:spcAft>
              <a:buNone/>
            </a:pPr>
            <a:endParaRPr lang="en-US"/>
          </a:p>
          <a:p>
            <a:r>
              <a:rPr lang="en-US"/>
              <a:t>German Corporate Governance Code 2019</a:t>
            </a:r>
            <a:endParaRPr lang="de-DE"/>
          </a:p>
          <a:p>
            <a:r>
              <a:rPr lang="en-US"/>
              <a:t>Austrian Corporate Governance Code </a:t>
            </a:r>
            <a:endParaRPr lang="de-DE"/>
          </a:p>
          <a:p>
            <a:r>
              <a:rPr lang="en-US"/>
              <a:t>Dutch Corporate Governance Code </a:t>
            </a:r>
            <a:endParaRPr lang="de-DE"/>
          </a:p>
          <a:p>
            <a:r>
              <a:rPr lang="en-US"/>
              <a:t>German National Action Plan on Business and Human Rights</a:t>
            </a:r>
            <a:br>
              <a:rPr lang="en-US"/>
            </a:br>
            <a:r>
              <a:rPr lang="en-US"/>
              <a:t>(2016-2020)</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123</a:t>
            </a:fld>
            <a:endParaRPr lang="en-GB">
              <a:solidFill>
                <a:srgbClr val="565A5C"/>
              </a:solidFill>
              <a:latin typeface="Arial"/>
              <a:ea typeface="SimSun"/>
            </a:endParaRPr>
          </a:p>
        </p:txBody>
      </p:sp>
      <p:sp>
        <p:nvSpPr>
          <p:cNvPr id="2" name="Title 1"/>
          <p:cNvSpPr>
            <a:spLocks noGrp="1"/>
          </p:cNvSpPr>
          <p:nvPr>
            <p:ph type="title"/>
          </p:nvPr>
        </p:nvSpPr>
        <p:spPr/>
        <p:txBody>
          <a:bodyPr/>
          <a:lstStyle/>
          <a:p>
            <a:r>
              <a:rPr lang="en-GB"/>
              <a:t>2. Sustainability in Corporate Governance Codes</a:t>
            </a:r>
          </a:p>
        </p:txBody>
      </p:sp>
    </p:spTree>
    <p:extLst>
      <p:ext uri="{BB962C8B-B14F-4D97-AF65-F5344CB8AC3E}">
        <p14:creationId xmlns:p14="http://schemas.microsoft.com/office/powerpoint/2010/main" val="15986124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4" y="2075688"/>
            <a:ext cx="8408987" cy="3215640"/>
          </a:xfrm>
        </p:spPr>
        <p:txBody>
          <a:bodyPr/>
          <a:lstStyle/>
          <a:p>
            <a:pPr marL="0" indent="0">
              <a:spcAft>
                <a:spcPts val="2400"/>
              </a:spcAft>
              <a:buNone/>
            </a:pPr>
            <a:r>
              <a:rPr lang="en-US"/>
              <a:t>and</a:t>
            </a:r>
          </a:p>
          <a:p>
            <a:r>
              <a:rPr lang="en-US"/>
              <a:t>Compliance </a:t>
            </a:r>
            <a:endParaRPr lang="de-DE"/>
          </a:p>
          <a:p>
            <a:r>
              <a:rPr lang="en-US"/>
              <a:t>Corporate Social Responsibility </a:t>
            </a:r>
            <a:endParaRPr lang="de-DE"/>
          </a:p>
          <a:p>
            <a:r>
              <a:rPr lang="en-US"/>
              <a:t>Corporate Citizenship</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124</a:t>
            </a:fld>
            <a:endParaRPr lang="en-GB">
              <a:solidFill>
                <a:srgbClr val="565A5C"/>
              </a:solidFill>
              <a:latin typeface="Arial"/>
              <a:ea typeface="SimSun"/>
            </a:endParaRPr>
          </a:p>
        </p:txBody>
      </p:sp>
      <p:sp>
        <p:nvSpPr>
          <p:cNvPr id="2" name="Title 1"/>
          <p:cNvSpPr>
            <a:spLocks noGrp="1"/>
          </p:cNvSpPr>
          <p:nvPr>
            <p:ph type="title"/>
          </p:nvPr>
        </p:nvSpPr>
        <p:spPr/>
        <p:txBody>
          <a:bodyPr/>
          <a:lstStyle/>
          <a:p>
            <a:r>
              <a:rPr lang="en-US"/>
              <a:t>3. Relationship of Corporate Governance </a:t>
            </a:r>
            <a:endParaRPr lang="en-GB"/>
          </a:p>
        </p:txBody>
      </p:sp>
    </p:spTree>
    <p:extLst>
      <p:ext uri="{BB962C8B-B14F-4D97-AF65-F5344CB8AC3E}">
        <p14:creationId xmlns:p14="http://schemas.microsoft.com/office/powerpoint/2010/main" val="3598406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4" y="2075688"/>
            <a:ext cx="8408987" cy="3215640"/>
          </a:xfrm>
        </p:spPr>
        <p:txBody>
          <a:bodyPr/>
          <a:lstStyle/>
          <a:p>
            <a:r>
              <a:rPr lang="en-US"/>
              <a:t>Longtermism</a:t>
            </a:r>
            <a:endParaRPr lang="de-DE"/>
          </a:p>
          <a:p>
            <a:r>
              <a:rPr lang="en-US"/>
              <a:t>Stakeholder value and engagement</a:t>
            </a:r>
            <a:endParaRPr lang="de-DE"/>
          </a:p>
          <a:p>
            <a:r>
              <a:rPr lang="en-US"/>
              <a:t>Corporate Social Responsibility / ESG (Environment, Social, Governance)</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125</a:t>
            </a:fld>
            <a:endParaRPr lang="en-GB">
              <a:solidFill>
                <a:srgbClr val="565A5C"/>
              </a:solidFill>
              <a:latin typeface="Arial"/>
              <a:ea typeface="SimSun"/>
            </a:endParaRPr>
          </a:p>
        </p:txBody>
      </p:sp>
      <p:sp>
        <p:nvSpPr>
          <p:cNvPr id="2" name="Title 1"/>
          <p:cNvSpPr>
            <a:spLocks noGrp="1"/>
          </p:cNvSpPr>
          <p:nvPr>
            <p:ph type="title"/>
          </p:nvPr>
        </p:nvSpPr>
        <p:spPr/>
        <p:txBody>
          <a:bodyPr/>
          <a:lstStyle/>
          <a:p>
            <a:r>
              <a:rPr lang="en-US"/>
              <a:t>4. Key elements of sustainable corporate governance</a:t>
            </a:r>
            <a:endParaRPr lang="en-GB"/>
          </a:p>
        </p:txBody>
      </p:sp>
    </p:spTree>
    <p:extLst>
      <p:ext uri="{BB962C8B-B14F-4D97-AF65-F5344CB8AC3E}">
        <p14:creationId xmlns:p14="http://schemas.microsoft.com/office/powerpoint/2010/main" val="1528296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7395" y="2850113"/>
            <a:ext cx="2969043" cy="923330"/>
          </a:xfrm>
          <a:prstGeom prst="rect">
            <a:avLst/>
          </a:prstGeom>
          <a:noFill/>
          <a:ln>
            <a:solidFill>
              <a:schemeClr val="tx1"/>
            </a:solidFill>
          </a:ln>
        </p:spPr>
        <p:txBody>
          <a:bodyPr wrap="square" rtlCol="0">
            <a:spAutoFit/>
          </a:bodyPr>
          <a:lstStyle/>
          <a:p>
            <a:pPr algn="ctr" defTabSz="457200"/>
            <a:endParaRPr lang="de-DE" sz="1500">
              <a:solidFill>
                <a:srgbClr val="565A5C"/>
              </a:solidFill>
              <a:latin typeface="Arial" panose="020B0604020202020204" pitchFamily="34" charset="0"/>
              <a:ea typeface="SimSun"/>
              <a:cs typeface="Arial" panose="020B0604020202020204" pitchFamily="34" charset="0"/>
            </a:endParaRPr>
          </a:p>
          <a:p>
            <a:pPr algn="ctr" defTabSz="457200"/>
            <a:r>
              <a:rPr lang="de-DE" sz="2400">
                <a:solidFill>
                  <a:srgbClr val="565A5C"/>
                </a:solidFill>
                <a:latin typeface="Arial" panose="020B0604020202020204" pitchFamily="34" charset="0"/>
                <a:ea typeface="SimSun"/>
                <a:cs typeface="Arial" panose="020B0604020202020204" pitchFamily="34" charset="0"/>
              </a:rPr>
              <a:t>Enterprise</a:t>
            </a:r>
          </a:p>
          <a:p>
            <a:pPr algn="ctr" defTabSz="457200"/>
            <a:endParaRPr lang="de-DE" sz="1500">
              <a:solidFill>
                <a:srgbClr val="565A5C"/>
              </a:solidFill>
              <a:latin typeface="Arial" panose="020B0604020202020204" pitchFamily="34" charset="0"/>
              <a:ea typeface="SimSun"/>
              <a:cs typeface="Arial" panose="020B0604020202020204" pitchFamily="34" charset="0"/>
            </a:endParaRPr>
          </a:p>
        </p:txBody>
      </p:sp>
      <p:sp>
        <p:nvSpPr>
          <p:cNvPr id="3" name="TextBox 2"/>
          <p:cNvSpPr txBox="1"/>
          <p:nvPr/>
        </p:nvSpPr>
        <p:spPr>
          <a:xfrm>
            <a:off x="2031219" y="2577002"/>
            <a:ext cx="1147241" cy="323165"/>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state</a:t>
            </a:r>
          </a:p>
        </p:txBody>
      </p:sp>
      <p:sp>
        <p:nvSpPr>
          <p:cNvPr id="4" name="TextBox 3"/>
          <p:cNvSpPr txBox="1"/>
          <p:nvPr/>
        </p:nvSpPr>
        <p:spPr>
          <a:xfrm>
            <a:off x="3383975" y="2054678"/>
            <a:ext cx="1147241" cy="323165"/>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EU</a:t>
            </a:r>
          </a:p>
        </p:txBody>
      </p:sp>
      <p:sp>
        <p:nvSpPr>
          <p:cNvPr id="5" name="TextBox 4"/>
          <p:cNvSpPr txBox="1"/>
          <p:nvPr/>
        </p:nvSpPr>
        <p:spPr>
          <a:xfrm>
            <a:off x="4972085" y="1573589"/>
            <a:ext cx="1317526" cy="553998"/>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IGO</a:t>
            </a:r>
          </a:p>
          <a:p>
            <a:pPr algn="ctr" defTabSz="457200"/>
            <a:r>
              <a:rPr lang="de-DE" sz="1500">
                <a:solidFill>
                  <a:srgbClr val="565A5C"/>
                </a:solidFill>
                <a:latin typeface="Arial" panose="020B0604020202020204" pitchFamily="34" charset="0"/>
                <a:ea typeface="SimSun"/>
                <a:cs typeface="Arial" panose="020B0604020202020204" pitchFamily="34" charset="0"/>
              </a:rPr>
              <a:t>(UN, OECD)</a:t>
            </a:r>
          </a:p>
        </p:txBody>
      </p:sp>
      <p:sp>
        <p:nvSpPr>
          <p:cNvPr id="6" name="TextBox 5"/>
          <p:cNvSpPr txBox="1"/>
          <p:nvPr/>
        </p:nvSpPr>
        <p:spPr>
          <a:xfrm>
            <a:off x="6840698" y="1340745"/>
            <a:ext cx="1844704" cy="784830"/>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NGO </a:t>
            </a:r>
          </a:p>
          <a:p>
            <a:pPr algn="ctr" defTabSz="457200"/>
            <a:r>
              <a:rPr lang="de-DE" sz="1500">
                <a:solidFill>
                  <a:srgbClr val="565A5C"/>
                </a:solidFill>
                <a:latin typeface="Arial" panose="020B0604020202020204" pitchFamily="34" charset="0"/>
                <a:ea typeface="SimSun"/>
                <a:cs typeface="Arial" panose="020B0604020202020204" pitchFamily="34" charset="0"/>
              </a:rPr>
              <a:t>(local, international)</a:t>
            </a:r>
          </a:p>
        </p:txBody>
      </p:sp>
      <p:sp>
        <p:nvSpPr>
          <p:cNvPr id="7" name="TextBox 6"/>
          <p:cNvSpPr txBox="1"/>
          <p:nvPr/>
        </p:nvSpPr>
        <p:spPr>
          <a:xfrm>
            <a:off x="8685403" y="2473387"/>
            <a:ext cx="1147241" cy="323165"/>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investors</a:t>
            </a:r>
          </a:p>
        </p:txBody>
      </p:sp>
      <p:sp>
        <p:nvSpPr>
          <p:cNvPr id="8" name="TextBox 7"/>
          <p:cNvSpPr txBox="1"/>
          <p:nvPr/>
        </p:nvSpPr>
        <p:spPr>
          <a:xfrm>
            <a:off x="9145204" y="3398364"/>
            <a:ext cx="1147241" cy="323165"/>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financiers</a:t>
            </a:r>
          </a:p>
        </p:txBody>
      </p:sp>
      <p:sp>
        <p:nvSpPr>
          <p:cNvPr id="9" name="TextBox 8"/>
          <p:cNvSpPr txBox="1"/>
          <p:nvPr/>
        </p:nvSpPr>
        <p:spPr>
          <a:xfrm>
            <a:off x="8513583" y="4168006"/>
            <a:ext cx="1357817" cy="553998"/>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industry</a:t>
            </a:r>
          </a:p>
          <a:p>
            <a:pPr algn="ctr" defTabSz="457200"/>
            <a:r>
              <a:rPr lang="de-DE" sz="1500">
                <a:solidFill>
                  <a:srgbClr val="565A5C"/>
                </a:solidFill>
                <a:latin typeface="Arial" panose="020B0604020202020204" pitchFamily="34" charset="0"/>
                <a:ea typeface="SimSun"/>
                <a:cs typeface="Arial" panose="020B0604020202020204" pitchFamily="34" charset="0"/>
              </a:rPr>
              <a:t>associations </a:t>
            </a:r>
          </a:p>
        </p:txBody>
      </p:sp>
      <p:sp>
        <p:nvSpPr>
          <p:cNvPr id="10" name="TextBox 9"/>
          <p:cNvSpPr txBox="1"/>
          <p:nvPr/>
        </p:nvSpPr>
        <p:spPr>
          <a:xfrm>
            <a:off x="6088474" y="4772968"/>
            <a:ext cx="2287909" cy="784830"/>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contract partner </a:t>
            </a:r>
          </a:p>
          <a:p>
            <a:pPr algn="ctr" defTabSz="457200"/>
            <a:r>
              <a:rPr lang="de-DE" sz="1500">
                <a:solidFill>
                  <a:srgbClr val="565A5C"/>
                </a:solidFill>
                <a:latin typeface="Arial" panose="020B0604020202020204" pitchFamily="34" charset="0"/>
                <a:ea typeface="SimSun"/>
                <a:cs typeface="Arial" panose="020B0604020202020204" pitchFamily="34" charset="0"/>
              </a:rPr>
              <a:t>(suppliers, clients, lawyers)</a:t>
            </a:r>
          </a:p>
        </p:txBody>
      </p:sp>
      <p:sp>
        <p:nvSpPr>
          <p:cNvPr id="11" name="TextBox 10"/>
          <p:cNvSpPr txBox="1"/>
          <p:nvPr/>
        </p:nvSpPr>
        <p:spPr>
          <a:xfrm>
            <a:off x="4453284" y="4888385"/>
            <a:ext cx="1212555" cy="553998"/>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rating agencies</a:t>
            </a:r>
          </a:p>
        </p:txBody>
      </p:sp>
      <p:sp>
        <p:nvSpPr>
          <p:cNvPr id="12" name="TextBox 11"/>
          <p:cNvSpPr txBox="1"/>
          <p:nvPr/>
        </p:nvSpPr>
        <p:spPr>
          <a:xfrm>
            <a:off x="2054787" y="3393190"/>
            <a:ext cx="1420161" cy="553998"/>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export agencies</a:t>
            </a:r>
          </a:p>
        </p:txBody>
      </p:sp>
      <p:sp>
        <p:nvSpPr>
          <p:cNvPr id="13" name="TextBox 12"/>
          <p:cNvSpPr txBox="1"/>
          <p:nvPr/>
        </p:nvSpPr>
        <p:spPr>
          <a:xfrm>
            <a:off x="2417004" y="4610071"/>
            <a:ext cx="1563836" cy="784830"/>
          </a:xfrm>
          <a:prstGeom prst="rect">
            <a:avLst/>
          </a:prstGeom>
          <a:noFill/>
          <a:ln>
            <a:noFill/>
          </a:ln>
        </p:spPr>
        <p:txBody>
          <a:bodyPr wrap="square" rtlCol="0">
            <a:spAutoFit/>
          </a:bodyPr>
          <a:lstStyle/>
          <a:p>
            <a:pPr algn="ctr" defTabSz="457200"/>
            <a:r>
              <a:rPr lang="de-DE" sz="1500">
                <a:solidFill>
                  <a:srgbClr val="565A5C"/>
                </a:solidFill>
                <a:latin typeface="Arial" panose="020B0604020202020204" pitchFamily="34" charset="0"/>
                <a:ea typeface="SimSun"/>
                <a:cs typeface="Arial" panose="020B0604020202020204" pitchFamily="34" charset="0"/>
              </a:rPr>
              <a:t>private standard setters (ISO, IdW)</a:t>
            </a:r>
          </a:p>
        </p:txBody>
      </p:sp>
      <p:cxnSp>
        <p:nvCxnSpPr>
          <p:cNvPr id="15" name="Straight Connector 14"/>
          <p:cNvCxnSpPr/>
          <p:nvPr/>
        </p:nvCxnSpPr>
        <p:spPr>
          <a:xfrm>
            <a:off x="4099250" y="2270840"/>
            <a:ext cx="1021703" cy="579275"/>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9205" y="2821831"/>
            <a:ext cx="1697906" cy="477884"/>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294485" y="3492786"/>
            <a:ext cx="1392910" cy="165863"/>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04099" y="2054678"/>
            <a:ext cx="189689" cy="795437"/>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2"/>
          </p:cNvCxnSpPr>
          <p:nvPr/>
        </p:nvCxnSpPr>
        <p:spPr>
          <a:xfrm flipH="1">
            <a:off x="7187787" y="2104504"/>
            <a:ext cx="403445" cy="742114"/>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55408" y="3750360"/>
            <a:ext cx="1090412" cy="878790"/>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0"/>
          </p:cNvCxnSpPr>
          <p:nvPr/>
        </p:nvCxnSpPr>
        <p:spPr>
          <a:xfrm flipV="1">
            <a:off x="5059561" y="3750362"/>
            <a:ext cx="393133" cy="1138025"/>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019838" y="3750361"/>
            <a:ext cx="167949" cy="1039844"/>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61580" y="2629888"/>
            <a:ext cx="1123651" cy="319532"/>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651455" y="3299716"/>
            <a:ext cx="1610589" cy="248689"/>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665026" y="3713696"/>
            <a:ext cx="1088604" cy="695636"/>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Title 1"/>
          <p:cNvSpPr txBox="1"/>
          <p:nvPr/>
        </p:nvSpPr>
        <p:spPr>
          <a:xfrm>
            <a:off x="1890714" y="340360"/>
            <a:ext cx="8408987" cy="396000"/>
          </a:xfrm>
          <a:prstGeom prst="rect">
            <a:avLst/>
          </a:prstGeom>
        </p:spPr>
        <p:txBody>
          <a:bodyPr/>
          <a:lstStyle>
            <a:lvl1pPr algn="l" defTabSz="457200" rtl="0" eaLnBrk="1" latinLnBrk="0" hangingPunct="1">
              <a:spcBef>
                <a:spcPct val="0"/>
              </a:spcBef>
              <a:buNone/>
              <a:defRPr sz="2600" b="1" kern="1200">
                <a:solidFill>
                  <a:schemeClr val="tx2"/>
                </a:solidFill>
                <a:latin typeface="+mj-lt"/>
                <a:ea typeface="+mj-ea"/>
                <a:cs typeface="Arial" pitchFamily="34" charset="0"/>
              </a:defRPr>
            </a:lvl1pPr>
          </a:lstStyle>
          <a:p>
            <a:r>
              <a:rPr lang="en-GB">
                <a:solidFill>
                  <a:srgbClr val="6E2D91"/>
                </a:solidFill>
                <a:latin typeface="Arial"/>
                <a:ea typeface="SimSun"/>
              </a:rPr>
              <a:t>5. Standard-setters and -enforcers</a:t>
            </a:r>
          </a:p>
        </p:txBody>
      </p:sp>
      <p:sp>
        <p:nvSpPr>
          <p:cNvPr id="17" name="Slide Number Placeholder 16"/>
          <p:cNvSpPr>
            <a:spLocks noGrp="1"/>
          </p:cNvSpPr>
          <p:nvPr>
            <p:ph type="sldNum" sz="quarter" idx="12"/>
          </p:nvPr>
        </p:nvSpPr>
        <p:spPr/>
        <p:txBody>
          <a:bodyPr/>
          <a:lstStyle/>
          <a:p>
            <a:pPr defTabSz="457200"/>
            <a:fld id="{D34DACC3-9742-4940-92E6-4CAB853A3218}" type="slidenum">
              <a:rPr lang="en-GB">
                <a:solidFill>
                  <a:srgbClr val="565A5C"/>
                </a:solidFill>
                <a:latin typeface="Arial"/>
                <a:ea typeface="SimSun"/>
              </a:rPr>
              <a:pPr defTabSz="457200"/>
              <a:t>126</a:t>
            </a:fld>
            <a:endParaRPr lang="en-GB">
              <a:solidFill>
                <a:srgbClr val="565A5C"/>
              </a:solidFill>
              <a:latin typeface="Arial"/>
              <a:ea typeface="SimSun"/>
            </a:endParaRPr>
          </a:p>
        </p:txBody>
      </p:sp>
      <p:sp>
        <p:nvSpPr>
          <p:cNvPr id="19" name="Date Placeholder 18"/>
          <p:cNvSpPr>
            <a:spLocks noGrp="1"/>
          </p:cNvSpPr>
          <p:nvPr>
            <p:ph type="dt" sz="half" idx="10"/>
          </p:nvPr>
        </p:nvSpPr>
        <p:spPr/>
        <p:txBody>
          <a:bodyPr/>
          <a:lstStyle/>
          <a:p>
            <a:pPr defTabSz="457200"/>
            <a:r>
              <a:rPr lang="en-GB">
                <a:solidFill>
                  <a:srgbClr val="565A5C"/>
                </a:solidFill>
                <a:latin typeface="Arial"/>
                <a:ea typeface="SimSun"/>
              </a:rPr>
              <a:t>27/11/2019</a:t>
            </a:r>
          </a:p>
        </p:txBody>
      </p:sp>
      <p:sp>
        <p:nvSpPr>
          <p:cNvPr id="14" name="Rectangle 1"/>
          <p:cNvSpPr>
            <a:spLocks noChangeArrowheads="1"/>
          </p:cNvSpPr>
          <p:nvPr/>
        </p:nvSpPr>
        <p:spPr>
          <a:xfrm>
            <a:off x="1676401" y="26722"/>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de-DE" altLang="de-DE">
              <a:solidFill>
                <a:srgbClr val="565A5C"/>
              </a:solidFill>
              <a:latin typeface="Arial" panose="020B0604020202020204" pitchFamily="34" charset="0"/>
              <a:ea typeface="SimSun"/>
              <a:cs typeface="Arial"/>
            </a:endParaRPr>
          </a:p>
        </p:txBody>
      </p:sp>
      <p:sp>
        <p:nvSpPr>
          <p:cNvPr id="16" name="Rectangle 2"/>
          <p:cNvSpPr>
            <a:spLocks noChangeArrowheads="1"/>
          </p:cNvSpPr>
          <p:nvPr/>
        </p:nvSpPr>
        <p:spPr>
          <a:xfrm>
            <a:off x="1828801" y="179122"/>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de-DE" altLang="de-DE">
              <a:solidFill>
                <a:srgbClr val="565A5C"/>
              </a:solidFill>
              <a:latin typeface="Arial" panose="020B0604020202020204" pitchFamily="34" charset="0"/>
              <a:ea typeface="SimSun"/>
              <a:cs typeface="Arial"/>
            </a:endParaRPr>
          </a:p>
        </p:txBody>
      </p:sp>
    </p:spTree>
    <p:extLst>
      <p:ext uri="{BB962C8B-B14F-4D97-AF65-F5344CB8AC3E}">
        <p14:creationId xmlns:p14="http://schemas.microsoft.com/office/powerpoint/2010/main" val="1987511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4" y="1319784"/>
            <a:ext cx="8408987" cy="5105400"/>
          </a:xfrm>
        </p:spPr>
        <p:txBody>
          <a:bodyPr/>
          <a:lstStyle/>
          <a:p>
            <a:pPr marL="0" indent="0">
              <a:buNone/>
            </a:pPr>
            <a:r>
              <a:rPr lang="en-US"/>
              <a:t>Institutional Investor </a:t>
            </a:r>
            <a:r>
              <a:rPr lang="en-US" i="1"/>
              <a:t>Aviva</a:t>
            </a:r>
            <a:r>
              <a:rPr lang="en-US"/>
              <a:t>:  </a:t>
            </a:r>
            <a:endParaRPr lang="de-DE"/>
          </a:p>
          <a:p>
            <a:pPr marL="0" indent="0">
              <a:buNone/>
            </a:pPr>
            <a:r>
              <a:rPr lang="en-US"/>
              <a:t>"Public policy makers have traditionally tended to focus on the flow of aid when considering traditional sustainable development issues. However, we believe that considering how the tens of trillions of private capital are located matters far more than how the tens of billions of dollars of official assistance get dispensed. </a:t>
            </a:r>
            <a:endParaRPr lang="de-DE"/>
          </a:p>
          <a:p>
            <a:pPr marL="0" indent="0">
              <a:buNone/>
            </a:pPr>
            <a:r>
              <a:rPr lang="en-US" i="1"/>
              <a:t>We see the primary failure of the capital markets in relation to sustainable development as one of misallocation of capital</a:t>
            </a:r>
            <a:r>
              <a:rPr lang="en-US"/>
              <a:t>. This, in turn, is a result of global </a:t>
            </a:r>
            <a:r>
              <a:rPr lang="en-US" i="1"/>
              <a:t>governments' failure to properly internalise environmental and social costs into companies' profit and loss statements</a:t>
            </a:r>
            <a:r>
              <a:rPr lang="en-US"/>
              <a:t>. As a consequence the capital markets do not incorporate companies' full social and environmental costs. (...) The consequences of this are that </a:t>
            </a:r>
            <a:r>
              <a:rPr lang="en-US" i="1"/>
              <a:t>unsustainable companies have a lower cost of capital than they should and so are more likely to be financed than sustainable companies</a:t>
            </a:r>
            <a:r>
              <a:rPr lang="en-US"/>
              <a:t>."</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127</a:t>
            </a:fld>
            <a:endParaRPr lang="en-GB">
              <a:solidFill>
                <a:srgbClr val="565A5C"/>
              </a:solidFill>
              <a:latin typeface="Arial"/>
              <a:ea typeface="SimSun"/>
            </a:endParaRPr>
          </a:p>
        </p:txBody>
      </p:sp>
      <p:sp>
        <p:nvSpPr>
          <p:cNvPr id="2" name="Title 1"/>
          <p:cNvSpPr>
            <a:spLocks noGrp="1"/>
          </p:cNvSpPr>
          <p:nvPr>
            <p:ph type="title"/>
          </p:nvPr>
        </p:nvSpPr>
        <p:spPr/>
        <p:txBody>
          <a:bodyPr/>
          <a:lstStyle/>
          <a:p>
            <a:r>
              <a:rPr lang="en-GB"/>
              <a:t>6. Sustainable Investment</a:t>
            </a:r>
          </a:p>
        </p:txBody>
      </p:sp>
    </p:spTree>
    <p:extLst>
      <p:ext uri="{BB962C8B-B14F-4D97-AF65-F5344CB8AC3E}">
        <p14:creationId xmlns:p14="http://schemas.microsoft.com/office/powerpoint/2010/main" val="6744049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3" y="1645920"/>
            <a:ext cx="8408987" cy="4406854"/>
          </a:xfrm>
        </p:spPr>
        <p:txBody>
          <a:bodyPr/>
          <a:lstStyle/>
          <a:p>
            <a:pPr marL="457200" indent="-457200">
              <a:spcAft>
                <a:spcPts val="1200"/>
              </a:spcAft>
              <a:buFont typeface="+mj-lt"/>
              <a:buAutoNum type="alphaLcParenR"/>
            </a:pPr>
            <a:r>
              <a:rPr lang="en-GB" b="1"/>
              <a:t>Responsible Investment Approach  </a:t>
            </a:r>
            <a:r>
              <a:rPr lang="en-GB"/>
              <a:t/>
            </a:r>
            <a:br>
              <a:rPr lang="en-GB"/>
            </a:br>
            <a:r>
              <a:rPr lang="en-GB"/>
              <a:t>(e.g. UN Principles for Responsible Investment) </a:t>
            </a:r>
            <a:endParaRPr lang="en-US"/>
          </a:p>
          <a:p>
            <a:pPr marL="0" indent="0">
              <a:buNone/>
            </a:pPr>
            <a:r>
              <a:rPr lang="en-US"/>
              <a:t>	- Negative screening</a:t>
            </a:r>
            <a:endParaRPr lang="de-DE"/>
          </a:p>
          <a:p>
            <a:pPr marL="0" indent="0">
              <a:buNone/>
            </a:pPr>
            <a:r>
              <a:rPr lang="en-US"/>
              <a:t>	- Active ownership </a:t>
            </a:r>
            <a:endParaRPr lang="de-DE"/>
          </a:p>
          <a:p>
            <a:pPr marL="0" indent="0">
              <a:buNone/>
            </a:pPr>
            <a:r>
              <a:rPr lang="en-US"/>
              <a:t>	- "Where consistent with our</a:t>
            </a:r>
            <a:r>
              <a:rPr lang="en-US" i="1"/>
              <a:t> fiduciary responsibilities</a:t>
            </a:r>
            <a:r>
              <a:rPr lang="en-US"/>
              <a:t>":</a:t>
            </a:r>
            <a:endParaRPr lang="de-DE"/>
          </a:p>
          <a:p>
            <a:pPr marL="182880" lvl="1" indent="0">
              <a:buNone/>
            </a:pPr>
            <a:r>
              <a:rPr lang="en-US"/>
              <a:t>	   EU Commission Report </a:t>
            </a:r>
            <a:r>
              <a:rPr lang="en-US" i="1"/>
              <a:t>Resource Efficiency and Fiduciary Duties of   			   Investors </a:t>
            </a:r>
            <a:r>
              <a:rPr lang="en-US"/>
              <a:t>12/2015: </a:t>
            </a:r>
            <a:endParaRPr lang="de-DE"/>
          </a:p>
          <a:p>
            <a:pPr marL="182880" lvl="1" indent="0">
              <a:buNone/>
            </a:pPr>
            <a:r>
              <a:rPr lang="en-US" sz="1600"/>
              <a:t>	   "It is clear that the integration of environmental factors in the investment policies and</a:t>
            </a:r>
            <a:br>
              <a:rPr lang="en-US" sz="1600"/>
            </a:br>
            <a:r>
              <a:rPr lang="en-US" sz="1600"/>
              <a:t>        decision-  making process of institutional investors is </a:t>
            </a:r>
            <a:r>
              <a:rPr lang="en-US" sz="1600" i="1"/>
              <a:t>compatible</a:t>
            </a:r>
            <a:r>
              <a:rPr lang="en-US" sz="1600"/>
              <a:t> with the existing legal 	   framework related to fiduciary duties in </a:t>
            </a:r>
            <a:r>
              <a:rPr lang="en-US" sz="1600" i="1"/>
              <a:t>all jurisdictions</a:t>
            </a:r>
            <a:r>
              <a:rPr lang="en-US" sz="1600"/>
              <a:t> across the EU - </a:t>
            </a:r>
            <a:r>
              <a:rPr lang="en-US" sz="1600" i="1"/>
              <a:t>as long as it is 	   relevant to financial returns and the management of risk</a:t>
            </a:r>
            <a:r>
              <a:rPr lang="en-US" sz="1600"/>
              <a:t>."</a:t>
            </a:r>
            <a:endParaRPr lang="de-DE" sz="1600"/>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128</a:t>
            </a:fld>
            <a:endParaRPr lang="en-GB">
              <a:solidFill>
                <a:srgbClr val="565A5C"/>
              </a:solidFill>
              <a:latin typeface="Arial"/>
              <a:ea typeface="SimSun"/>
            </a:endParaRPr>
          </a:p>
        </p:txBody>
      </p:sp>
      <p:sp>
        <p:nvSpPr>
          <p:cNvPr id="2" name="Title 1"/>
          <p:cNvSpPr>
            <a:spLocks noGrp="1"/>
          </p:cNvSpPr>
          <p:nvPr>
            <p:ph type="title"/>
          </p:nvPr>
        </p:nvSpPr>
        <p:spPr>
          <a:xfrm>
            <a:off x="1890714" y="340361"/>
            <a:ext cx="8408987" cy="465975"/>
          </a:xfrm>
        </p:spPr>
        <p:txBody>
          <a:bodyPr/>
          <a:lstStyle/>
          <a:p>
            <a:r>
              <a:rPr lang="en-GB"/>
              <a:t>6. Sustainable Investment</a:t>
            </a:r>
            <a:endParaRPr lang="en-GB" b="0"/>
          </a:p>
        </p:txBody>
      </p:sp>
    </p:spTree>
    <p:extLst>
      <p:ext uri="{BB962C8B-B14F-4D97-AF65-F5344CB8AC3E}">
        <p14:creationId xmlns:p14="http://schemas.microsoft.com/office/powerpoint/2010/main" val="11669776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3" y="1907152"/>
            <a:ext cx="8408987" cy="3835640"/>
          </a:xfrm>
        </p:spPr>
        <p:txBody>
          <a:bodyPr/>
          <a:lstStyle/>
          <a:p>
            <a:pPr marL="457200" indent="-457200">
              <a:spcAft>
                <a:spcPts val="1200"/>
              </a:spcAft>
              <a:buFont typeface="+mj-lt"/>
              <a:buAutoNum type="alphaLcParenR" startAt="2"/>
            </a:pPr>
            <a:r>
              <a:rPr lang="en-GB" b="1"/>
              <a:t>European Commission Legislative Proposals on Sustainable Finance </a:t>
            </a:r>
            <a:r>
              <a:rPr lang="en-GB"/>
              <a:t>(May 2018)</a:t>
            </a:r>
            <a:endParaRPr lang="en-US"/>
          </a:p>
          <a:p>
            <a:pPr marL="0" indent="0">
              <a:buNone/>
            </a:pPr>
            <a:r>
              <a:rPr lang="en-US"/>
              <a:t>	- 180 billion EUR per year necessary to achieve EU climate targets by 	  2030</a:t>
            </a:r>
            <a:endParaRPr lang="de-DE"/>
          </a:p>
          <a:p>
            <a:pPr marL="182160" lvl="1" indent="0">
              <a:buNone/>
            </a:pPr>
            <a:r>
              <a:rPr lang="en-US" sz="2000"/>
              <a:t>	  &gt; enterprises have to become more sustainable, investors have to</a:t>
            </a:r>
            <a:br>
              <a:rPr lang="en-US" sz="2000"/>
            </a:br>
            <a:r>
              <a:rPr lang="en-US" sz="2000"/>
              <a:t>         use their leverage  </a:t>
            </a:r>
            <a:endParaRPr lang="de-DE" sz="2000"/>
          </a:p>
          <a:p>
            <a:pPr marL="0" indent="0">
              <a:buNone/>
            </a:pPr>
            <a:r>
              <a:rPr lang="en-US"/>
              <a:t>	- What is a "sustainable investment" and what are the constituent</a:t>
            </a:r>
            <a:br>
              <a:rPr lang="en-US"/>
            </a:br>
            <a:r>
              <a:rPr lang="en-US"/>
              <a:t>	  factors? </a:t>
            </a:r>
            <a:endParaRPr lang="de-DE"/>
          </a:p>
          <a:p>
            <a:pPr marL="0" indent="0">
              <a:buNone/>
            </a:pPr>
            <a:r>
              <a:rPr lang="en-US"/>
              <a:t>	- Is taxonomy the solution ? </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129</a:t>
            </a:fld>
            <a:endParaRPr lang="en-GB">
              <a:solidFill>
                <a:srgbClr val="565A5C"/>
              </a:solidFill>
              <a:latin typeface="Arial"/>
              <a:ea typeface="SimSun"/>
            </a:endParaRPr>
          </a:p>
        </p:txBody>
      </p:sp>
      <p:sp>
        <p:nvSpPr>
          <p:cNvPr id="2" name="Title 1"/>
          <p:cNvSpPr>
            <a:spLocks noGrp="1"/>
          </p:cNvSpPr>
          <p:nvPr>
            <p:ph type="title"/>
          </p:nvPr>
        </p:nvSpPr>
        <p:spPr>
          <a:xfrm>
            <a:off x="1890714" y="340360"/>
            <a:ext cx="8408987" cy="441036"/>
          </a:xfrm>
        </p:spPr>
        <p:txBody>
          <a:bodyPr/>
          <a:lstStyle/>
          <a:p>
            <a:r>
              <a:rPr lang="en-GB"/>
              <a:t>6. Sustainable Investment</a:t>
            </a:r>
            <a:endParaRPr lang="en-GB" b="0"/>
          </a:p>
        </p:txBody>
      </p:sp>
    </p:spTree>
    <p:extLst>
      <p:ext uri="{BB962C8B-B14F-4D97-AF65-F5344CB8AC3E}">
        <p14:creationId xmlns:p14="http://schemas.microsoft.com/office/powerpoint/2010/main" val="263008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3A0B-0C60-4628-8278-414DCC9E77F1}"/>
              </a:ext>
            </a:extLst>
          </p:cNvPr>
          <p:cNvSpPr txBox="1">
            <a:spLocks noGrp="1"/>
          </p:cNvSpPr>
          <p:nvPr>
            <p:ph type="title"/>
          </p:nvPr>
        </p:nvSpPr>
        <p:spPr/>
        <p:txBody>
          <a:bodyPr/>
          <a:lstStyle/>
          <a:p>
            <a:pPr lvl="0"/>
            <a:r>
              <a:rPr lang="en-GB"/>
              <a:t>Process – after general meeting</a:t>
            </a:r>
          </a:p>
        </p:txBody>
      </p:sp>
      <p:sp>
        <p:nvSpPr>
          <p:cNvPr id="3" name="Content Placeholder 2">
            <a:extLst>
              <a:ext uri="{FF2B5EF4-FFF2-40B4-BE49-F238E27FC236}">
                <a16:creationId xmlns:a16="http://schemas.microsoft.com/office/drawing/2014/main" id="{C2B36988-631E-4650-B735-A749BF4CDB8B}"/>
              </a:ext>
            </a:extLst>
          </p:cNvPr>
          <p:cNvSpPr txBox="1">
            <a:spLocks noGrp="1"/>
          </p:cNvSpPr>
          <p:nvPr>
            <p:ph idx="1"/>
          </p:nvPr>
        </p:nvSpPr>
        <p:spPr/>
        <p:txBody>
          <a:bodyPr/>
          <a:lstStyle/>
          <a:p>
            <a:pPr lvl="0">
              <a:lnSpc>
                <a:spcPct val="60000"/>
              </a:lnSpc>
            </a:pPr>
            <a:r>
              <a:rPr lang="en-GB"/>
              <a:t>General meeting + 1 month</a:t>
            </a:r>
          </a:p>
          <a:p>
            <a:pPr marL="0" lvl="0" indent="0">
              <a:lnSpc>
                <a:spcPct val="60000"/>
              </a:lnSpc>
              <a:buNone/>
            </a:pPr>
            <a:r>
              <a:rPr lang="en-GB"/>
              <a:t>    - last date for members to declare wish to dispose of shares</a:t>
            </a:r>
          </a:p>
          <a:p>
            <a:pPr lvl="0">
              <a:lnSpc>
                <a:spcPct val="60000"/>
              </a:lnSpc>
            </a:pPr>
            <a:r>
              <a:rPr lang="en-GB"/>
              <a:t>Receipt of information about general meeting + 3 months</a:t>
            </a:r>
          </a:p>
          <a:p>
            <a:pPr marL="0" lvl="0" indent="0">
              <a:lnSpc>
                <a:spcPct val="60000"/>
              </a:lnSpc>
              <a:buNone/>
            </a:pPr>
            <a:r>
              <a:rPr lang="en-GB"/>
              <a:t>   - competent authority decides whether to:</a:t>
            </a:r>
          </a:p>
          <a:p>
            <a:pPr marL="0" lvl="0" indent="0">
              <a:lnSpc>
                <a:spcPct val="60000"/>
              </a:lnSpc>
              <a:buNone/>
            </a:pPr>
            <a:r>
              <a:rPr lang="en-GB"/>
              <a:t>     -  issue pre-division certificate or </a:t>
            </a:r>
          </a:p>
          <a:p>
            <a:pPr marL="0" lvl="0" indent="0">
              <a:lnSpc>
                <a:spcPct val="60000"/>
              </a:lnSpc>
              <a:buNone/>
            </a:pPr>
            <a:r>
              <a:rPr lang="en-GB"/>
              <a:t>     - give company chance to complete requirements in further period</a:t>
            </a:r>
          </a:p>
          <a:p>
            <a:pPr marL="0" lvl="0" indent="0">
              <a:lnSpc>
                <a:spcPct val="60000"/>
              </a:lnSpc>
              <a:buNone/>
            </a:pPr>
            <a:r>
              <a:rPr lang="en-GB"/>
              <a:t>       or</a:t>
            </a:r>
          </a:p>
          <a:p>
            <a:pPr marL="0" lvl="0" indent="0">
              <a:lnSpc>
                <a:spcPct val="60000"/>
              </a:lnSpc>
              <a:buNone/>
            </a:pPr>
            <a:r>
              <a:rPr lang="en-GB"/>
              <a:t>     - carry out in depth assessment (must be completed within further 3</a:t>
            </a:r>
          </a:p>
          <a:p>
            <a:pPr marL="0" lvl="0" indent="0">
              <a:lnSpc>
                <a:spcPct val="60000"/>
              </a:lnSpc>
              <a:buNone/>
            </a:pPr>
            <a:r>
              <a:rPr lang="en-GB"/>
              <a:t>       months, extendable if applicant notified)</a:t>
            </a:r>
          </a:p>
          <a:p>
            <a:pPr marL="0" lvl="0" indent="0">
              <a:lnSpc>
                <a:spcPct val="60000"/>
              </a:lnSpc>
              <a:buNone/>
            </a:pPr>
            <a:r>
              <a:rPr lang="en-GB"/>
              <a:t>   - pre-division certificate sent to other competent authorities</a:t>
            </a:r>
          </a:p>
          <a:p>
            <a:pPr lvl="0"/>
            <a:endParaRPr lang="en-GB"/>
          </a:p>
        </p:txBody>
      </p:sp>
      <p:pic>
        <p:nvPicPr>
          <p:cNvPr id="4" name="Picture 3">
            <a:extLst>
              <a:ext uri="{FF2B5EF4-FFF2-40B4-BE49-F238E27FC236}">
                <a16:creationId xmlns:a16="http://schemas.microsoft.com/office/drawing/2014/main" id="{3F1B34A5-2AAF-4BBE-85AD-29622654AA10}"/>
              </a:ext>
            </a:extLst>
          </p:cNvPr>
          <p:cNvPicPr>
            <a:picLocks noChangeAspect="1"/>
          </p:cNvPicPr>
          <p:nvPr/>
        </p:nvPicPr>
        <p:blipFill>
          <a:blip r:embed="rId2"/>
          <a:stretch>
            <a:fillRect/>
          </a:stretch>
        </p:blipFill>
        <p:spPr>
          <a:xfrm>
            <a:off x="9928948" y="154561"/>
            <a:ext cx="2143125" cy="2143125"/>
          </a:xfrm>
          <a:prstGeom prst="rect">
            <a:avLst/>
          </a:prstGeom>
          <a:noFill/>
          <a:ln cap="flat">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1890714" y="2333382"/>
            <a:ext cx="8408987" cy="3215640"/>
          </a:xfrm>
        </p:spPr>
        <p:txBody>
          <a:bodyPr/>
          <a:lstStyle/>
          <a:p>
            <a:pPr marL="0" indent="0">
              <a:buNone/>
            </a:pPr>
            <a:r>
              <a:rPr lang="en-US"/>
              <a:t>Clear direction: Towards more sustainable corporate governance!</a:t>
            </a:r>
            <a:endParaRPr lang="de-DE"/>
          </a:p>
          <a:p>
            <a:pPr marL="0" indent="0">
              <a:buNone/>
            </a:pPr>
            <a:endParaRPr lang="en-US"/>
          </a:p>
          <a:p>
            <a:pPr marL="0" indent="0">
              <a:buNone/>
            </a:pPr>
            <a:r>
              <a:rPr lang="en-US"/>
              <a:t>But: the devil is in the detail. </a:t>
            </a:r>
            <a:endParaRPr lang="de-DE"/>
          </a:p>
        </p:txBody>
      </p:sp>
      <p:sp>
        <p:nvSpPr>
          <p:cNvPr id="6" name="Date Placeholder 5"/>
          <p:cNvSpPr>
            <a:spLocks noGrp="1"/>
          </p:cNvSpPr>
          <p:nvPr>
            <p:ph type="dt" sz="half" idx="14"/>
          </p:nvPr>
        </p:nvSpPr>
        <p:spPr/>
        <p:txBody>
          <a:bodyPr/>
          <a:lstStyle/>
          <a:p>
            <a:pPr defTabSz="457200"/>
            <a:r>
              <a:rPr lang="en-GB">
                <a:solidFill>
                  <a:srgbClr val="565A5C"/>
                </a:solidFill>
                <a:latin typeface="Arial"/>
                <a:ea typeface="SimSun"/>
              </a:rPr>
              <a:t>27/11/2019</a:t>
            </a:r>
          </a:p>
        </p:txBody>
      </p:sp>
      <p:sp>
        <p:nvSpPr>
          <p:cNvPr id="3" name="Slide Number Placeholder 2"/>
          <p:cNvSpPr>
            <a:spLocks noGrp="1"/>
          </p:cNvSpPr>
          <p:nvPr>
            <p:ph type="sldNum" sz="quarter" idx="16"/>
          </p:nvPr>
        </p:nvSpPr>
        <p:spPr/>
        <p:txBody>
          <a:bodyPr/>
          <a:lstStyle/>
          <a:p>
            <a:pPr defTabSz="457200"/>
            <a:fld id="{D34DACC3-9742-4940-92E6-4CAB853A3218}" type="slidenum">
              <a:rPr lang="en-GB">
                <a:solidFill>
                  <a:srgbClr val="565A5C"/>
                </a:solidFill>
                <a:latin typeface="Arial"/>
                <a:ea typeface="SimSun"/>
              </a:rPr>
              <a:pPr defTabSz="457200"/>
              <a:t>130</a:t>
            </a:fld>
            <a:endParaRPr lang="en-GB">
              <a:solidFill>
                <a:srgbClr val="565A5C"/>
              </a:solidFill>
              <a:latin typeface="Arial"/>
              <a:ea typeface="SimSun"/>
            </a:endParaRPr>
          </a:p>
        </p:txBody>
      </p:sp>
      <p:sp>
        <p:nvSpPr>
          <p:cNvPr id="2" name="Title 1"/>
          <p:cNvSpPr>
            <a:spLocks noGrp="1"/>
          </p:cNvSpPr>
          <p:nvPr>
            <p:ph type="title"/>
          </p:nvPr>
        </p:nvSpPr>
        <p:spPr/>
        <p:txBody>
          <a:bodyPr/>
          <a:lstStyle/>
          <a:p>
            <a:r>
              <a:rPr lang="en-GB"/>
              <a:t>7. Outlook </a:t>
            </a:r>
          </a:p>
        </p:txBody>
      </p:sp>
    </p:spTree>
    <p:extLst>
      <p:ext uri="{BB962C8B-B14F-4D97-AF65-F5344CB8AC3E}">
        <p14:creationId xmlns:p14="http://schemas.microsoft.com/office/powerpoint/2010/main" val="38609481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a:t>Thank you!</a:t>
            </a:r>
          </a:p>
        </p:txBody>
      </p:sp>
      <p:sp>
        <p:nvSpPr>
          <p:cNvPr id="3" name="Text Placeholder 2"/>
          <p:cNvSpPr>
            <a:spLocks noGrp="1"/>
          </p:cNvSpPr>
          <p:nvPr>
            <p:ph type="body" sz="quarter" idx="14"/>
          </p:nvPr>
        </p:nvSpPr>
        <p:spPr>
          <a:xfrm>
            <a:off x="1890712" y="2040416"/>
            <a:ext cx="6674168" cy="1852135"/>
          </a:xfrm>
        </p:spPr>
        <p:txBody>
          <a:bodyPr/>
          <a:lstStyle/>
          <a:p>
            <a:r>
              <a:rPr lang="de-DE"/>
              <a:t>Dr. habil. Birgit Spiesshofer M.C.J. (New York University)</a:t>
            </a:r>
          </a:p>
          <a:p>
            <a:r>
              <a:rPr lang="de-DE"/>
              <a:t>Dentons Europe LLP</a:t>
            </a:r>
          </a:p>
          <a:p>
            <a:r>
              <a:rPr lang="de-DE"/>
              <a:t>Markgrafenstraße 33</a:t>
            </a:r>
          </a:p>
          <a:p>
            <a:r>
              <a:rPr lang="de-DE"/>
              <a:t>10117 Berlin</a:t>
            </a:r>
          </a:p>
          <a:p>
            <a:r>
              <a:rPr lang="de-DE"/>
              <a:t>Germany</a:t>
            </a:r>
          </a:p>
        </p:txBody>
      </p:sp>
      <p:sp>
        <p:nvSpPr>
          <p:cNvPr id="4" name="Text Placeholder 3"/>
          <p:cNvSpPr>
            <a:spLocks noGrp="1"/>
          </p:cNvSpPr>
          <p:nvPr>
            <p:ph type="body" sz="quarter" idx="15"/>
          </p:nvPr>
        </p:nvSpPr>
        <p:spPr/>
        <p:txBody>
          <a:bodyPr/>
          <a:lstStyle/>
          <a:p>
            <a:r>
              <a:rPr lang="en-US"/>
              <a:t>Dentons is the world's largest law firm, delivering quality and value to clients around the globe. Dentons is a leader on the Acritas Global Elite Brand Index, a BTI Client Service 30 Award winner and recognized by prominent business and legal publications for its innovations in client service, including founding Nextlaw Labs and the Nextlaw Global Referral Network. Dentons' polycentric approach and world-class talent challenge the status quo to advance client interests in the communities in which we live and work.  www.dentons.com. </a:t>
            </a:r>
            <a:endParaRPr lang="en-GB"/>
          </a:p>
        </p:txBody>
      </p:sp>
      <p:sp>
        <p:nvSpPr>
          <p:cNvPr id="5" name="Text Placeholder 4"/>
          <p:cNvSpPr>
            <a:spLocks noGrp="1"/>
          </p:cNvSpPr>
          <p:nvPr>
            <p:ph type="body" sz="quarter" idx="16"/>
          </p:nvPr>
        </p:nvSpPr>
        <p:spPr/>
        <p:txBody>
          <a:bodyPr/>
          <a:lstStyle/>
          <a:p>
            <a:r>
              <a:rPr lang="en-US"/>
              <a:t>© 2017 Dentons. Dentons is a global legal practice providing client services worldwide through its member firms and affiliates. This publication is not designed to provide legal or other advice and you should not take, or refrain from taking, action based on its content. Please see dentons.com for Legal Notices.</a:t>
            </a:r>
            <a:endParaRPr lang="en-GB"/>
          </a:p>
        </p:txBody>
      </p:sp>
      <p:sp>
        <p:nvSpPr>
          <p:cNvPr id="2" name="Date Placeholder 1"/>
          <p:cNvSpPr>
            <a:spLocks noGrp="1"/>
          </p:cNvSpPr>
          <p:nvPr>
            <p:ph type="dt" sz="half" idx="11"/>
          </p:nvPr>
        </p:nvSpPr>
        <p:spPr/>
        <p:txBody>
          <a:bodyPr/>
          <a:lstStyle/>
          <a:p>
            <a:pPr defTabSz="457200"/>
            <a:fld id="{9332047E-E5F9-40D6-9DA8-8BD84112087C}" type="datetime1">
              <a:rPr lang="en-GB">
                <a:solidFill>
                  <a:srgbClr val="FFFFFF"/>
                </a:solidFill>
                <a:latin typeface="Arial"/>
                <a:ea typeface="SimSun"/>
              </a:rPr>
              <a:pPr defTabSz="457200"/>
              <a:t>27/11/2019</a:t>
            </a:fld>
            <a:endParaRPr lang="en-GB">
              <a:solidFill>
                <a:srgbClr val="FFFFFF"/>
              </a:solidFill>
              <a:latin typeface="Arial"/>
              <a:ea typeface="SimSun"/>
            </a:endParaRPr>
          </a:p>
        </p:txBody>
      </p:sp>
      <p:sp>
        <p:nvSpPr>
          <p:cNvPr id="6" name="Slide Number Placeholder 5"/>
          <p:cNvSpPr>
            <a:spLocks noGrp="1"/>
          </p:cNvSpPr>
          <p:nvPr>
            <p:ph type="sldNum" sz="quarter" idx="13"/>
          </p:nvPr>
        </p:nvSpPr>
        <p:spPr/>
        <p:txBody>
          <a:bodyPr/>
          <a:lstStyle/>
          <a:p>
            <a:pPr defTabSz="457200"/>
            <a:fld id="{D34DACC3-9742-4940-92E6-4CAB853A3218}" type="slidenum">
              <a:rPr lang="en-GB">
                <a:solidFill>
                  <a:srgbClr val="FFFFFF"/>
                </a:solidFill>
                <a:latin typeface="Arial"/>
                <a:ea typeface="SimSun"/>
              </a:rPr>
              <a:pPr defTabSz="457200"/>
              <a:t>131</a:t>
            </a:fld>
            <a:endParaRPr lang="en-GB">
              <a:solidFill>
                <a:srgbClr val="FFFFFF"/>
              </a:solidFill>
              <a:latin typeface="Arial"/>
              <a:ea typeface="SimSun"/>
            </a:endParaRPr>
          </a:p>
        </p:txBody>
      </p:sp>
    </p:spTree>
    <p:extLst>
      <p:ext uri="{BB962C8B-B14F-4D97-AF65-F5344CB8AC3E}">
        <p14:creationId xmlns:p14="http://schemas.microsoft.com/office/powerpoint/2010/main" val="15997658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307976" cy="2708434"/>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err="1">
                <a:solidFill>
                  <a:srgbClr val="014289"/>
                </a:solidFill>
                <a:ea typeface="Calibri" panose="020F0502020204030204" pitchFamily="34" charset="0"/>
                <a:cs typeface="Calibri" panose="020F0502020204030204" pitchFamily="34" charset="0"/>
              </a:rPr>
              <a:t>Karsten</a:t>
            </a:r>
            <a:r>
              <a:rPr lang="en-US" sz="4000" b="1" dirty="0">
                <a:solidFill>
                  <a:srgbClr val="014289"/>
                </a:solidFill>
                <a:ea typeface="Calibri" panose="020F0502020204030204" pitchFamily="34" charset="0"/>
                <a:cs typeface="Calibri" panose="020F0502020204030204" pitchFamily="34" charset="0"/>
              </a:rPr>
              <a:t> </a:t>
            </a:r>
            <a:r>
              <a:rPr lang="en-US" sz="4000" b="1" dirty="0" err="1">
                <a:solidFill>
                  <a:srgbClr val="014289"/>
                </a:solidFill>
                <a:ea typeface="Calibri" panose="020F0502020204030204" pitchFamily="34" charset="0"/>
                <a:cs typeface="Calibri" panose="020F0502020204030204" pitchFamily="34" charset="0"/>
              </a:rPr>
              <a:t>Engsig</a:t>
            </a:r>
            <a:r>
              <a:rPr lang="en-US" sz="4000" b="1" dirty="0">
                <a:solidFill>
                  <a:srgbClr val="014289"/>
                </a:solidFill>
                <a:ea typeface="Calibri" panose="020F0502020204030204" pitchFamily="34" charset="0"/>
                <a:cs typeface="Calibri" panose="020F0502020204030204" pitchFamily="34" charset="0"/>
              </a:rPr>
              <a:t> </a:t>
            </a:r>
            <a:r>
              <a:rPr lang="en-US" sz="4000" b="1" dirty="0" err="1">
                <a:solidFill>
                  <a:srgbClr val="014289"/>
                </a:solidFill>
                <a:ea typeface="Calibri" panose="020F0502020204030204" pitchFamily="34" charset="0"/>
                <a:cs typeface="Calibri" panose="020F0502020204030204" pitchFamily="34" charset="0"/>
              </a:rPr>
              <a:t>Sørensen</a:t>
            </a:r>
            <a:endParaRPr lang="en-US" sz="4000" b="1" dirty="0">
              <a:solidFill>
                <a:srgbClr val="014289"/>
              </a:solidFill>
              <a:ea typeface="Calibri" panose="020F0502020204030204" pitchFamily="34" charset="0"/>
              <a:cs typeface="Calibri" panose="020F0502020204030204" pitchFamily="34" charset="0"/>
            </a:endParaRP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Professor, Law Department, School of Business and Social Sciences, Aarhus University</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Group corporate governance</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8" name="Rectangle 7">
            <a:extLst>
              <a:ext uri="{FF2B5EF4-FFF2-40B4-BE49-F238E27FC236}">
                <a16:creationId xmlns:a16="http://schemas.microsoft.com/office/drawing/2014/main" id="{2A56E066-C7E9-4ECA-89B9-CEE3E0617357}"/>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25968973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44234" y="2653041"/>
            <a:ext cx="9545793" cy="1247649"/>
          </a:xfrm>
        </p:spPr>
        <p:txBody>
          <a:bodyPr/>
          <a:lstStyle/>
          <a:p>
            <a:r>
              <a:rPr lang="en-GB" sz="4267" dirty="0"/>
              <a:t>Group corporate governance</a:t>
            </a:r>
          </a:p>
        </p:txBody>
      </p:sp>
    </p:spTree>
    <p:extLst>
      <p:ext uri="{BB962C8B-B14F-4D97-AF65-F5344CB8AC3E}">
        <p14:creationId xmlns:p14="http://schemas.microsoft.com/office/powerpoint/2010/main" val="25896851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r>
              <a:rPr lang="en-GB" dirty="0"/>
              <a:t>The failed negotiations on a 9</a:t>
            </a:r>
            <a:r>
              <a:rPr lang="en-GB" baseline="30000" dirty="0"/>
              <a:t>th</a:t>
            </a:r>
            <a:r>
              <a:rPr lang="en-GB" dirty="0"/>
              <a:t> Company Law Directive</a:t>
            </a:r>
          </a:p>
          <a:p>
            <a:pPr lvl="1"/>
            <a:r>
              <a:rPr lang="en-GB" dirty="0"/>
              <a:t>2003 Action Plan</a:t>
            </a:r>
          </a:p>
          <a:p>
            <a:pPr lvl="1"/>
            <a:r>
              <a:rPr lang="en-GB" dirty="0"/>
              <a:t>The 2011 Reflection Group proposes recommendations recognising the interest of the group and more transparency</a:t>
            </a:r>
          </a:p>
          <a:p>
            <a:pPr lvl="1"/>
            <a:r>
              <a:rPr lang="en-GB" dirty="0"/>
              <a:t>Endorsed by the Commission in the 2012 Action Plan: European Company Law and Corporate Governance</a:t>
            </a:r>
          </a:p>
          <a:p>
            <a:pPr lvl="1"/>
            <a:r>
              <a:rPr lang="en-GB" dirty="0"/>
              <a:t>Several proposals, including two from the Informal Company Law Expert Group (ICLEG), but none from the Commission</a:t>
            </a:r>
          </a:p>
          <a:p>
            <a:pPr lvl="1"/>
            <a:endParaRPr lang="en-GB" dirty="0"/>
          </a:p>
          <a:p>
            <a:pPr>
              <a:buNone/>
            </a:pPr>
            <a:endParaRPr lang="en-GB" dirty="0"/>
          </a:p>
          <a:p>
            <a:pPr>
              <a:buNone/>
            </a:pPr>
            <a:endParaRPr lang="en-GB" dirty="0"/>
          </a:p>
        </p:txBody>
      </p:sp>
      <p:sp>
        <p:nvSpPr>
          <p:cNvPr id="4" name="Title 3"/>
          <p:cNvSpPr>
            <a:spLocks noGrp="1"/>
          </p:cNvSpPr>
          <p:nvPr>
            <p:ph type="title"/>
          </p:nvPr>
        </p:nvSpPr>
        <p:spPr/>
        <p:txBody>
          <a:bodyPr/>
          <a:lstStyle/>
          <a:p>
            <a:r>
              <a:rPr lang="en-GB" dirty="0"/>
              <a:t>Status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is group Governance an issue?</a:t>
            </a:r>
          </a:p>
        </p:txBody>
      </p:sp>
      <p:sp>
        <p:nvSpPr>
          <p:cNvPr id="5" name="Text Placeholder 4"/>
          <p:cNvSpPr>
            <a:spLocks noGrp="1"/>
          </p:cNvSpPr>
          <p:nvPr>
            <p:ph type="body" sz="quarter" idx="13"/>
          </p:nvPr>
        </p:nvSpPr>
        <p:spPr/>
        <p:txBody>
          <a:bodyPr/>
          <a:lstStyle/>
          <a:p>
            <a:pPr lvl="1"/>
            <a:r>
              <a:rPr lang="en-GB" dirty="0"/>
              <a:t>Group governance is a good thing</a:t>
            </a:r>
          </a:p>
          <a:p>
            <a:pPr lvl="1"/>
            <a:r>
              <a:rPr lang="en-GB" dirty="0"/>
              <a:t>National law on group governance differs, and as a result</a:t>
            </a:r>
          </a:p>
          <a:p>
            <a:pPr lvl="2"/>
            <a:r>
              <a:rPr lang="en-GB" dirty="0"/>
              <a:t>it may not always be clear to the management of the parent company (P) to what extent they can govern its subsidiaries (S) and what the consequences may be if they do so</a:t>
            </a:r>
          </a:p>
          <a:p>
            <a:pPr lvl="2"/>
            <a:r>
              <a:rPr lang="en-GB" dirty="0"/>
              <a:t>it is unclear to the management of the S to what extent they may act in the interest of the group (as opposed to the interest of S)</a:t>
            </a:r>
          </a:p>
          <a:p>
            <a:pPr lvl="1"/>
            <a:r>
              <a:rPr lang="en-GB" dirty="0"/>
              <a:t>Need for ‘safe harbour’ rules for both groups of managers and thus rules that enhance the flexibility of group management</a:t>
            </a:r>
          </a:p>
          <a:p>
            <a:pPr lvl="1"/>
            <a:r>
              <a:rPr lang="en-GB" dirty="0"/>
              <a:t>Already extensive body of rules that ensure </a:t>
            </a:r>
            <a:r>
              <a:rPr lang="en-GB" b="1" dirty="0"/>
              <a:t>transparency</a:t>
            </a:r>
            <a:r>
              <a:rPr lang="en-GB" dirty="0"/>
              <a:t> on different aspects of groups, but there are loopholes</a:t>
            </a:r>
          </a:p>
        </p:txBody>
      </p:sp>
    </p:spTree>
    <p:extLst>
      <p:ext uri="{BB962C8B-B14F-4D97-AF65-F5344CB8AC3E}">
        <p14:creationId xmlns:p14="http://schemas.microsoft.com/office/powerpoint/2010/main" val="35359252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err="1"/>
              <a:t>Different</a:t>
            </a:r>
            <a:r>
              <a:rPr lang="da-DK" dirty="0"/>
              <a:t> </a:t>
            </a:r>
            <a:r>
              <a:rPr lang="da-DK" dirty="0" err="1"/>
              <a:t>focuses</a:t>
            </a:r>
            <a:r>
              <a:rPr lang="da-DK" dirty="0"/>
              <a:t> – </a:t>
            </a:r>
            <a:r>
              <a:rPr lang="da-DK" dirty="0" err="1"/>
              <a:t>different</a:t>
            </a:r>
            <a:r>
              <a:rPr lang="da-DK" dirty="0"/>
              <a:t> </a:t>
            </a:r>
            <a:r>
              <a:rPr lang="da-DK" dirty="0" err="1"/>
              <a:t>issues</a:t>
            </a:r>
            <a:endParaRPr lang="da-DK" dirty="0"/>
          </a:p>
        </p:txBody>
      </p:sp>
      <p:sp>
        <p:nvSpPr>
          <p:cNvPr id="7" name="Opadgående pil 6"/>
          <p:cNvSpPr/>
          <p:nvPr/>
        </p:nvSpPr>
        <p:spPr>
          <a:xfrm rot="10800000">
            <a:off x="6074435" y="2319372"/>
            <a:ext cx="1104900" cy="2514600"/>
          </a:xfrm>
          <a:prstGeom prst="upArrow">
            <a:avLst/>
          </a:prstGeom>
          <a:solidFill>
            <a:srgbClr val="5B9BD5"/>
          </a:solidFill>
          <a:ln w="28575" cap="flat" cmpd="sng" algn="ctr">
            <a:solidFill>
              <a:schemeClr val="tx1"/>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fontAlgn="base">
              <a:lnSpc>
                <a:spcPts val="4800"/>
              </a:lnSpc>
              <a:spcBef>
                <a:spcPct val="0"/>
              </a:spcBef>
              <a:spcAft>
                <a:spcPct val="0"/>
              </a:spcAft>
            </a:pPr>
            <a:endParaRPr lang="da-DK" sz="4800">
              <a:solidFill>
                <a:srgbClr val="000000"/>
              </a:solidFill>
              <a:latin typeface="AU Passata" pitchFamily="34" charset="0"/>
            </a:endParaRPr>
          </a:p>
        </p:txBody>
      </p:sp>
      <p:sp>
        <p:nvSpPr>
          <p:cNvPr id="8" name="Rektangel 2"/>
          <p:cNvSpPr>
            <a:spLocks noChangeArrowheads="1"/>
          </p:cNvSpPr>
          <p:nvPr/>
        </p:nvSpPr>
        <p:spPr bwMode="auto">
          <a:xfrm>
            <a:off x="4211549" y="4475127"/>
            <a:ext cx="1020355" cy="1024467"/>
          </a:xfrm>
          <a:prstGeom prst="rect">
            <a:avLst/>
          </a:prstGeom>
          <a:solidFill>
            <a:srgbClr val="5B9BD5"/>
          </a:solidFill>
          <a:ln w="28575">
            <a:solidFill>
              <a:srgbClr val="000000"/>
            </a:solidFill>
            <a:miter lim="800000"/>
            <a:headEnd/>
            <a:tailEnd/>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ct val="0"/>
              </a:spcAft>
            </a:pPr>
            <a:r>
              <a:rPr lang="da-DK" altLang="da-DK" sz="6400">
                <a:solidFill>
                  <a:srgbClr val="000000"/>
                </a:solidFill>
                <a:latin typeface="Calibri" panose="020F0502020204030204" pitchFamily="34" charset="0"/>
                <a:ea typeface="Calibri" panose="020F0502020204030204" pitchFamily="34" charset="0"/>
                <a:cs typeface="Times New Roman" panose="02020603050405020304" pitchFamily="18" charset="0"/>
              </a:rPr>
              <a:t>S</a:t>
            </a:r>
            <a:endParaRPr lang="da-DK" altLang="da-DK" sz="2400">
              <a:solidFill>
                <a:srgbClr val="000000"/>
              </a:solidFill>
              <a:latin typeface="Arial" panose="020B0604020202020204" pitchFamily="34" charset="0"/>
            </a:endParaRPr>
          </a:p>
        </p:txBody>
      </p:sp>
      <p:cxnSp>
        <p:nvCxnSpPr>
          <p:cNvPr id="9" name="Lige forbindelse 8"/>
          <p:cNvCxnSpPr>
            <a:stCxn id="12" idx="2"/>
            <a:endCxn id="8" idx="0"/>
          </p:cNvCxnSpPr>
          <p:nvPr/>
        </p:nvCxnSpPr>
        <p:spPr>
          <a:xfrm>
            <a:off x="4712924" y="2852937"/>
            <a:ext cx="8803" cy="1622191"/>
          </a:xfrm>
          <a:prstGeom prst="line">
            <a:avLst/>
          </a:prstGeom>
          <a:ln w="28575">
            <a:solidFill>
              <a:srgbClr val="5B9BD5"/>
            </a:solidFill>
          </a:ln>
        </p:spPr>
        <p:style>
          <a:lnRef idx="2">
            <a:schemeClr val="accent5"/>
          </a:lnRef>
          <a:fillRef idx="0">
            <a:schemeClr val="accent5"/>
          </a:fillRef>
          <a:effectRef idx="1">
            <a:schemeClr val="accent5"/>
          </a:effectRef>
          <a:fontRef idx="minor">
            <a:schemeClr val="tx1"/>
          </a:fontRef>
        </p:style>
      </p:cxnSp>
      <p:sp>
        <p:nvSpPr>
          <p:cNvPr id="10" name="Opadgående pil 9"/>
          <p:cNvSpPr/>
          <p:nvPr/>
        </p:nvSpPr>
        <p:spPr>
          <a:xfrm>
            <a:off x="2543606" y="2254285"/>
            <a:ext cx="1104900" cy="2514600"/>
          </a:xfrm>
          <a:prstGeom prst="upArrow">
            <a:avLst/>
          </a:prstGeom>
          <a:solidFill>
            <a:srgbClr val="5B9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defTabSz="1219170" fontAlgn="base">
              <a:lnSpc>
                <a:spcPct val="107000"/>
              </a:lnSpc>
              <a:spcBef>
                <a:spcPct val="0"/>
              </a:spcBef>
              <a:spcAft>
                <a:spcPts val="1067"/>
              </a:spcAft>
            </a:pPr>
            <a:r>
              <a:rPr lang="da-DK" sz="1467" b="1">
                <a:ln w="22225">
                  <a:solidFill>
                    <a:srgbClr val="183D83"/>
                  </a:solidFill>
                  <a:prstDash val="solid"/>
                </a:ln>
                <a:solidFill>
                  <a:srgbClr val="183D83">
                    <a:lumMod val="40000"/>
                    <a:lumOff val="60000"/>
                  </a:srgbClr>
                </a:solidFill>
                <a:latin typeface="AU Passata"/>
                <a:ea typeface="Calibri" panose="020F0502020204030204" pitchFamily="34" charset="0"/>
                <a:cs typeface="Times New Roman" panose="02020603050405020304" pitchFamily="18" charset="0"/>
              </a:rPr>
              <a:t> </a:t>
            </a:r>
          </a:p>
        </p:txBody>
      </p:sp>
      <p:sp>
        <p:nvSpPr>
          <p:cNvPr id="11" name="Tekstfelt 6"/>
          <p:cNvSpPr txBox="1">
            <a:spLocks noChangeArrowheads="1"/>
          </p:cNvSpPr>
          <p:nvPr/>
        </p:nvSpPr>
        <p:spPr bwMode="auto">
          <a:xfrm rot="-5400000">
            <a:off x="1930335" y="3486181"/>
            <a:ext cx="2273300" cy="533400"/>
          </a:xfrm>
          <a:prstGeom prst="rect">
            <a:avLst/>
          </a:prstGeom>
          <a:noFill/>
          <a:ln>
            <a:noFill/>
          </a:ln>
        </p:spPr>
        <p:txBody>
          <a:bodyPr vert="horz" wrap="square" lIns="121920" tIns="60960" rIns="121920" bIns="60960" numCol="1" anchor="t" anchorCtr="0" compatLnSpc="1">
            <a:prstTxWarp prst="textNoShape">
              <a:avLst/>
            </a:prstTxWarp>
          </a:bodyPr>
          <a:lstStyle/>
          <a:p>
            <a:pPr algn="ctr" defTabSz="1219170" eaLnBrk="0" fontAlgn="base" hangingPunct="0">
              <a:spcBef>
                <a:spcPct val="0"/>
              </a:spcBef>
              <a:spcAft>
                <a:spcPct val="0"/>
              </a:spcAft>
            </a:pPr>
            <a:r>
              <a:rPr lang="da-DK" altLang="da-DK" sz="2667"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Bottom</a:t>
            </a:r>
            <a:r>
              <a:rPr lang="da-DK" altLang="da-DK" sz="2667" dirty="0">
                <a:solidFill>
                  <a:srgbClr val="000000"/>
                </a:solidFill>
                <a:latin typeface="Calibri" panose="020F0502020204030204" pitchFamily="34" charset="0"/>
                <a:ea typeface="Calibri" panose="020F0502020204030204" pitchFamily="34" charset="0"/>
                <a:cs typeface="Times New Roman" panose="02020603050405020304" pitchFamily="18" charset="0"/>
              </a:rPr>
              <a:t>-up</a:t>
            </a:r>
            <a:endParaRPr lang="da-DK" altLang="da-DK" sz="2400" dirty="0">
              <a:solidFill>
                <a:srgbClr val="000000"/>
              </a:solidFill>
              <a:latin typeface="Arial" panose="020B0604020202020204" pitchFamily="34" charset="0"/>
            </a:endParaRPr>
          </a:p>
        </p:txBody>
      </p:sp>
      <p:sp>
        <p:nvSpPr>
          <p:cNvPr id="12" name="Rektangel 8"/>
          <p:cNvSpPr>
            <a:spLocks noChangeArrowheads="1"/>
          </p:cNvSpPr>
          <p:nvPr/>
        </p:nvSpPr>
        <p:spPr bwMode="auto">
          <a:xfrm>
            <a:off x="4193944" y="1836840"/>
            <a:ext cx="1037960" cy="1016096"/>
          </a:xfrm>
          <a:prstGeom prst="rect">
            <a:avLst/>
          </a:prstGeom>
          <a:solidFill>
            <a:srgbClr val="5B9BD5"/>
          </a:solidFill>
          <a:ln w="28575">
            <a:solidFill>
              <a:srgbClr val="000000"/>
            </a:solidFill>
            <a:miter lim="800000"/>
            <a:headEnd/>
            <a:tailEnd/>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ct val="0"/>
              </a:spcAft>
            </a:pPr>
            <a:r>
              <a:rPr lang="da-DK" altLang="da-DK" sz="6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endParaRPr lang="da-DK" altLang="da-DK" sz="2400" dirty="0">
              <a:solidFill>
                <a:srgbClr val="000000"/>
              </a:solidFill>
              <a:latin typeface="Arial" panose="020B0604020202020204" pitchFamily="34" charset="0"/>
            </a:endParaRPr>
          </a:p>
        </p:txBody>
      </p:sp>
      <p:sp>
        <p:nvSpPr>
          <p:cNvPr id="13" name="Tekstfelt 9"/>
          <p:cNvSpPr txBox="1">
            <a:spLocks noChangeArrowheads="1"/>
          </p:cNvSpPr>
          <p:nvPr/>
        </p:nvSpPr>
        <p:spPr bwMode="auto">
          <a:xfrm rot="-5400000">
            <a:off x="5731537" y="3191968"/>
            <a:ext cx="1790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ctr" defTabSz="1219170" eaLnBrk="0" fontAlgn="base" hangingPunct="0">
              <a:spcBef>
                <a:spcPct val="0"/>
              </a:spcBef>
              <a:spcAft>
                <a:spcPct val="0"/>
              </a:spcAft>
            </a:pPr>
            <a:r>
              <a:rPr lang="da-DK" altLang="da-DK" sz="2667">
                <a:solidFill>
                  <a:srgbClr val="000000"/>
                </a:solidFill>
                <a:latin typeface="Calibri" panose="020F0502020204030204" pitchFamily="34" charset="0"/>
                <a:ea typeface="Calibri" panose="020F0502020204030204" pitchFamily="34" charset="0"/>
                <a:cs typeface="Times New Roman" panose="02020603050405020304" pitchFamily="18" charset="0"/>
              </a:rPr>
              <a:t>Top-down</a:t>
            </a:r>
            <a:endParaRPr lang="da-DK" altLang="da-DK" sz="2400">
              <a:solidFill>
                <a:srgbClr val="000000"/>
              </a:solidFill>
              <a:latin typeface="Arial" panose="020B0604020202020204" pitchFamily="34" charset="0"/>
            </a:endParaRPr>
          </a:p>
        </p:txBody>
      </p:sp>
      <p:sp>
        <p:nvSpPr>
          <p:cNvPr id="14" name="Rectangle 8"/>
          <p:cNvSpPr>
            <a:spLocks noChangeArrowheads="1"/>
          </p:cNvSpPr>
          <p:nvPr/>
        </p:nvSpPr>
        <p:spPr bwMode="auto">
          <a:xfrm>
            <a:off x="1369087" y="-318499"/>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fontAlgn="base">
              <a:lnSpc>
                <a:spcPts val="4800"/>
              </a:lnSpc>
              <a:spcBef>
                <a:spcPct val="0"/>
              </a:spcBef>
              <a:spcAft>
                <a:spcPct val="0"/>
              </a:spcAft>
            </a:pPr>
            <a:endParaRPr lang="da-DK" sz="4800">
              <a:solidFill>
                <a:srgbClr val="000000"/>
              </a:solidFill>
              <a:latin typeface="AU Passata" pitchFamily="34" charset="0"/>
            </a:endParaRPr>
          </a:p>
        </p:txBody>
      </p:sp>
    </p:spTree>
    <p:extLst>
      <p:ext uri="{BB962C8B-B14F-4D97-AF65-F5344CB8AC3E}">
        <p14:creationId xmlns:p14="http://schemas.microsoft.com/office/powerpoint/2010/main" val="26423348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sz="2067" dirty="0"/>
              <a:t>ICLEG proposal: </a:t>
            </a:r>
          </a:p>
          <a:p>
            <a:pPr lvl="2"/>
            <a:r>
              <a:rPr lang="en-GB" sz="2067" dirty="0"/>
              <a:t>Member States should allow management of S to take account of the interests of other companies in the group when they take decisions (recognising the interest of the group)</a:t>
            </a:r>
          </a:p>
          <a:p>
            <a:pPr lvl="3"/>
            <a:r>
              <a:rPr lang="en-GB" sz="2067" dirty="0"/>
              <a:t>What does it mean to ‘take account of’?</a:t>
            </a:r>
          </a:p>
          <a:p>
            <a:pPr lvl="3"/>
            <a:r>
              <a:rPr lang="en-GB" sz="2067" dirty="0"/>
              <a:t>Does it free management of S from potential liability if management does so?</a:t>
            </a:r>
          </a:p>
          <a:p>
            <a:pPr lvl="3"/>
            <a:r>
              <a:rPr lang="en-GB" sz="2067" dirty="0"/>
              <a:t>Does it require management to consider the interest of the group?</a:t>
            </a:r>
          </a:p>
          <a:p>
            <a:pPr lvl="3"/>
            <a:r>
              <a:rPr lang="en-GB" sz="2067" dirty="0"/>
              <a:t>Should management of S follow instructions given by P?</a:t>
            </a:r>
          </a:p>
          <a:p>
            <a:pPr lvl="2"/>
            <a:r>
              <a:rPr lang="en-GB" sz="2067" dirty="0"/>
              <a:t>Possibly special regime on cash-pooling in groups and group management in financial institutions</a:t>
            </a:r>
          </a:p>
        </p:txBody>
      </p:sp>
      <p:sp>
        <p:nvSpPr>
          <p:cNvPr id="3" name="Title 2"/>
          <p:cNvSpPr>
            <a:spLocks noGrp="1"/>
          </p:cNvSpPr>
          <p:nvPr>
            <p:ph type="title"/>
          </p:nvPr>
        </p:nvSpPr>
        <p:spPr/>
        <p:txBody>
          <a:bodyPr/>
          <a:lstStyle/>
          <a:p>
            <a:r>
              <a:rPr lang="da-DK" dirty="0"/>
              <a:t>How to </a:t>
            </a:r>
            <a:r>
              <a:rPr lang="da-DK" dirty="0" err="1"/>
              <a:t>ease</a:t>
            </a:r>
            <a:r>
              <a:rPr lang="da-DK" dirty="0"/>
              <a:t> </a:t>
            </a:r>
            <a:r>
              <a:rPr lang="da-DK" dirty="0" err="1"/>
              <a:t>group</a:t>
            </a:r>
            <a:r>
              <a:rPr lang="da-DK" dirty="0"/>
              <a:t> </a:t>
            </a:r>
            <a:r>
              <a:rPr lang="da-DK" dirty="0" err="1"/>
              <a:t>governance</a:t>
            </a:r>
            <a:endParaRPr lang="da-DK" dirty="0"/>
          </a:p>
        </p:txBody>
      </p:sp>
    </p:spTree>
    <p:extLst>
      <p:ext uri="{BB962C8B-B14F-4D97-AF65-F5344CB8AC3E}">
        <p14:creationId xmlns:p14="http://schemas.microsoft.com/office/powerpoint/2010/main" val="2731252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sz="1600" dirty="0"/>
              <a:t>Creditors</a:t>
            </a:r>
          </a:p>
          <a:p>
            <a:pPr lvl="2"/>
            <a:r>
              <a:rPr lang="en-GB" sz="1600" dirty="0"/>
              <a:t>ICLEG: An action should not reduce a company’s net asset below what is necessary to make a distribution</a:t>
            </a:r>
          </a:p>
          <a:p>
            <a:pPr lvl="2"/>
            <a:r>
              <a:rPr lang="en-GB" sz="1600" dirty="0"/>
              <a:t>Possibly also introduce solvency test: may only take action if management has formed the opinion that the company will be able to pay its debts during the following six months</a:t>
            </a:r>
          </a:p>
          <a:p>
            <a:pPr lvl="1"/>
            <a:r>
              <a:rPr lang="en-GB" sz="1600" dirty="0"/>
              <a:t>Minority shareholders </a:t>
            </a:r>
          </a:p>
          <a:p>
            <a:pPr lvl="2"/>
            <a:r>
              <a:rPr lang="en-GB" sz="1600" dirty="0"/>
              <a:t>ICLEG suggests three alternatives</a:t>
            </a:r>
          </a:p>
          <a:p>
            <a:pPr lvl="3"/>
            <a:r>
              <a:rPr lang="en-GB" sz="1600" dirty="0"/>
              <a:t>Limit the rules to wholly-owned S</a:t>
            </a:r>
          </a:p>
          <a:p>
            <a:pPr lvl="3"/>
            <a:r>
              <a:rPr lang="en-GB" sz="1600" dirty="0"/>
              <a:t>Include partially owned S that has adopted articles to allow for group governance and introduce rules ensuring that no transaction is for grossly inadequate consideration (</a:t>
            </a:r>
            <a:r>
              <a:rPr lang="en-GB" sz="1600" i="1" dirty="0" err="1"/>
              <a:t>Rozenblum</a:t>
            </a:r>
            <a:r>
              <a:rPr lang="en-GB" sz="1600" i="1" dirty="0"/>
              <a:t> </a:t>
            </a:r>
            <a:r>
              <a:rPr lang="en-GB" sz="1600" dirty="0"/>
              <a:t>formula)</a:t>
            </a:r>
          </a:p>
          <a:p>
            <a:pPr lvl="1"/>
            <a:r>
              <a:rPr lang="en-GB" sz="1600" dirty="0"/>
              <a:t>Employees and other stakeholders?</a:t>
            </a:r>
          </a:p>
          <a:p>
            <a:pPr lvl="3"/>
            <a:endParaRPr lang="en-GB" sz="1600" dirty="0"/>
          </a:p>
          <a:p>
            <a:pPr lvl="2"/>
            <a:endParaRPr lang="en-GB" sz="1600" dirty="0"/>
          </a:p>
          <a:p>
            <a:pPr marL="431989" lvl="2" indent="0">
              <a:buNone/>
            </a:pPr>
            <a:r>
              <a:rPr lang="en-GB" sz="1600" dirty="0"/>
              <a:t> </a:t>
            </a:r>
          </a:p>
        </p:txBody>
      </p:sp>
      <p:sp>
        <p:nvSpPr>
          <p:cNvPr id="3" name="Title 2"/>
          <p:cNvSpPr>
            <a:spLocks noGrp="1"/>
          </p:cNvSpPr>
          <p:nvPr>
            <p:ph type="title"/>
          </p:nvPr>
        </p:nvSpPr>
        <p:spPr/>
        <p:txBody>
          <a:bodyPr/>
          <a:lstStyle/>
          <a:p>
            <a:r>
              <a:rPr lang="en-GB" dirty="0"/>
              <a:t>How to protect stakeholders in S</a:t>
            </a:r>
          </a:p>
        </p:txBody>
      </p:sp>
    </p:spTree>
    <p:extLst>
      <p:ext uri="{BB962C8B-B14F-4D97-AF65-F5344CB8AC3E}">
        <p14:creationId xmlns:p14="http://schemas.microsoft.com/office/powerpoint/2010/main" val="6488856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dirty="0"/>
              <a:t>Not covered in the current proposals</a:t>
            </a:r>
          </a:p>
          <a:p>
            <a:pPr lvl="1"/>
            <a:r>
              <a:rPr lang="en-GB" dirty="0"/>
              <a:t>No regulation of the P’s duties and the duties of P’s management</a:t>
            </a:r>
          </a:p>
          <a:p>
            <a:pPr lvl="2"/>
            <a:r>
              <a:rPr lang="en-GB" dirty="0"/>
              <a:t>Should they manage or at least oversee their S? </a:t>
            </a:r>
          </a:p>
          <a:p>
            <a:pPr lvl="2"/>
            <a:r>
              <a:rPr lang="en-GB" dirty="0"/>
              <a:t>What are the duties of the P’s management when they govern their S?</a:t>
            </a:r>
          </a:p>
          <a:p>
            <a:pPr lvl="1"/>
            <a:r>
              <a:rPr lang="en-GB" dirty="0"/>
              <a:t>Do the stakeholders in P need protection?</a:t>
            </a:r>
          </a:p>
          <a:p>
            <a:pPr lvl="1"/>
            <a:r>
              <a:rPr lang="en-GB" dirty="0"/>
              <a:t>These topics are often inadequately addressed in corporate governance codes and solved differently in national company law</a:t>
            </a:r>
          </a:p>
          <a:p>
            <a:pPr lvl="3"/>
            <a:endParaRPr lang="en-GB" dirty="0"/>
          </a:p>
        </p:txBody>
      </p:sp>
      <p:sp>
        <p:nvSpPr>
          <p:cNvPr id="3" name="Title 2"/>
          <p:cNvSpPr>
            <a:spLocks noGrp="1"/>
          </p:cNvSpPr>
          <p:nvPr>
            <p:ph type="title"/>
          </p:nvPr>
        </p:nvSpPr>
        <p:spPr/>
        <p:txBody>
          <a:bodyPr/>
          <a:lstStyle/>
          <a:p>
            <a:r>
              <a:rPr lang="en-GB" dirty="0"/>
              <a:t>What about the top-down focus?</a:t>
            </a:r>
          </a:p>
        </p:txBody>
      </p:sp>
    </p:spTree>
    <p:extLst>
      <p:ext uri="{BB962C8B-B14F-4D97-AF65-F5344CB8AC3E}">
        <p14:creationId xmlns:p14="http://schemas.microsoft.com/office/powerpoint/2010/main" val="162443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446B-CC73-453F-BC0B-C78B344DF077}"/>
              </a:ext>
            </a:extLst>
          </p:cNvPr>
          <p:cNvSpPr txBox="1">
            <a:spLocks noGrp="1"/>
          </p:cNvSpPr>
          <p:nvPr>
            <p:ph type="title"/>
          </p:nvPr>
        </p:nvSpPr>
        <p:spPr/>
        <p:txBody>
          <a:bodyPr/>
          <a:lstStyle/>
          <a:p>
            <a:pPr lvl="0"/>
            <a:r>
              <a:rPr lang="en-GB"/>
              <a:t>Process – effective date and after</a:t>
            </a:r>
          </a:p>
        </p:txBody>
      </p:sp>
      <p:sp>
        <p:nvSpPr>
          <p:cNvPr id="3" name="Content Placeholder 2">
            <a:extLst>
              <a:ext uri="{FF2B5EF4-FFF2-40B4-BE49-F238E27FC236}">
                <a16:creationId xmlns:a16="http://schemas.microsoft.com/office/drawing/2014/main" id="{357F4D23-E96E-4813-A6DA-AC5F3AC46AC7}"/>
              </a:ext>
            </a:extLst>
          </p:cNvPr>
          <p:cNvSpPr txBox="1">
            <a:spLocks noGrp="1"/>
          </p:cNvSpPr>
          <p:nvPr>
            <p:ph idx="1"/>
          </p:nvPr>
        </p:nvSpPr>
        <p:spPr/>
        <p:txBody>
          <a:bodyPr/>
          <a:lstStyle/>
          <a:p>
            <a:pPr lvl="0"/>
            <a:r>
              <a:rPr lang="en-GB"/>
              <a:t>Decision by competent authorities of recipient companies on legality </a:t>
            </a:r>
          </a:p>
          <a:p>
            <a:pPr lvl="0"/>
            <a:r>
              <a:rPr lang="en-GB"/>
              <a:t>Cross-border division takes effect</a:t>
            </a:r>
          </a:p>
          <a:p>
            <a:pPr marL="0" lvl="0" indent="0">
              <a:buNone/>
            </a:pPr>
            <a:r>
              <a:rPr lang="en-GB"/>
              <a:t>   - register notifies other registers</a:t>
            </a:r>
          </a:p>
          <a:p>
            <a:pPr marL="0" lvl="0" indent="0">
              <a:buNone/>
            </a:pPr>
            <a:r>
              <a:rPr lang="en-GB"/>
              <a:t>   - all registers updated</a:t>
            </a:r>
          </a:p>
          <a:p>
            <a:pPr lvl="0"/>
            <a:r>
              <a:rPr lang="en-GB"/>
              <a:t>Division takes effect + 2 months</a:t>
            </a:r>
          </a:p>
          <a:p>
            <a:pPr marL="0" lvl="0" indent="0">
              <a:buNone/>
            </a:pPr>
            <a:r>
              <a:rPr lang="en-GB"/>
              <a:t>   - last time for company to pay cash compensation </a:t>
            </a:r>
          </a:p>
          <a:p>
            <a:pPr marL="0" lvl="0" indent="0">
              <a:buNone/>
            </a:pPr>
            <a:r>
              <a:rPr lang="en-GB"/>
              <a:t>     to members</a:t>
            </a:r>
          </a:p>
        </p:txBody>
      </p:sp>
      <p:pic>
        <p:nvPicPr>
          <p:cNvPr id="4" name="Picture 3">
            <a:extLst>
              <a:ext uri="{FF2B5EF4-FFF2-40B4-BE49-F238E27FC236}">
                <a16:creationId xmlns:a16="http://schemas.microsoft.com/office/drawing/2014/main" id="{15646DF9-9BA1-4616-AF22-068014C0337C}"/>
              </a:ext>
            </a:extLst>
          </p:cNvPr>
          <p:cNvPicPr>
            <a:picLocks noChangeAspect="1"/>
          </p:cNvPicPr>
          <p:nvPr/>
        </p:nvPicPr>
        <p:blipFill>
          <a:blip r:embed="rId3"/>
          <a:stretch>
            <a:fillRect/>
          </a:stretch>
        </p:blipFill>
        <p:spPr>
          <a:xfrm>
            <a:off x="9268788" y="3360328"/>
            <a:ext cx="2085014" cy="2194752"/>
          </a:xfrm>
          <a:prstGeom prst="rect">
            <a:avLst/>
          </a:prstGeom>
          <a:noFill/>
          <a:ln cap="flat">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dirty="0"/>
              <a:t>Will the Commission make a proposal on group governance?</a:t>
            </a:r>
          </a:p>
          <a:p>
            <a:pPr lvl="2"/>
            <a:r>
              <a:rPr lang="en-GB" dirty="0"/>
              <a:t>If so, there are still many issues to resolve</a:t>
            </a:r>
          </a:p>
          <a:p>
            <a:pPr lvl="1"/>
            <a:r>
              <a:rPr lang="en-GB" dirty="0"/>
              <a:t>May other actors address the issues?</a:t>
            </a:r>
          </a:p>
          <a:p>
            <a:pPr lvl="2"/>
            <a:r>
              <a:rPr lang="en-GB" dirty="0"/>
              <a:t>Most Member States seem reluctant, but CSR movement may change that</a:t>
            </a:r>
          </a:p>
          <a:p>
            <a:pPr lvl="2"/>
            <a:r>
              <a:rPr lang="en-GB" dirty="0"/>
              <a:t>Corporate governance codes could address this issue (more than now) </a:t>
            </a:r>
          </a:p>
        </p:txBody>
      </p:sp>
      <p:sp>
        <p:nvSpPr>
          <p:cNvPr id="3" name="Title 2"/>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39278548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685" y="2653041"/>
            <a:ext cx="9545793" cy="623825"/>
          </a:xfrm>
        </p:spPr>
        <p:txBody>
          <a:bodyPr/>
          <a:lstStyle/>
          <a:p>
            <a:r>
              <a:rPr lang="en-GB" sz="4267" dirty="0"/>
              <a:t>Thank you for your attention</a:t>
            </a:r>
          </a:p>
        </p:txBody>
      </p:sp>
    </p:spTree>
    <p:extLst>
      <p:ext uri="{BB962C8B-B14F-4D97-AF65-F5344CB8AC3E}">
        <p14:creationId xmlns:p14="http://schemas.microsoft.com/office/powerpoint/2010/main" val="9073972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2923877"/>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Christophe Clerc</a:t>
            </a: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Lawyer, Descartes; Professor, Sciences Po, Paris</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The prospects of corporate governance </a:t>
            </a: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in Europe</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8" name="Rectangle 7">
            <a:extLst>
              <a:ext uri="{FF2B5EF4-FFF2-40B4-BE49-F238E27FC236}">
                <a16:creationId xmlns:a16="http://schemas.microsoft.com/office/drawing/2014/main" id="{0262F864-8A0E-45D1-B6AC-599BCC2DFDFF}"/>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8144529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3816429"/>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Dr. Antigoni Alexandropoulou</a:t>
            </a: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Chair of the CCBE Company Law Committee; Assistant Professor, European University Cyprus; Lawyer (Greece)</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Letter Box Companies: </a:t>
            </a: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Abuse of companies and freedom of movement in European Company Law</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748812"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II</a:t>
            </a:r>
            <a:endParaRPr lang="fr-BE" sz="4000" b="1" i="1" dirty="0">
              <a:solidFill>
                <a:srgbClr val="FFD900"/>
              </a:solidFill>
            </a:endParaRPr>
          </a:p>
        </p:txBody>
      </p:sp>
      <p:sp>
        <p:nvSpPr>
          <p:cNvPr id="8" name="Rectangle 7">
            <a:extLst>
              <a:ext uri="{FF2B5EF4-FFF2-40B4-BE49-F238E27FC236}">
                <a16:creationId xmlns:a16="http://schemas.microsoft.com/office/drawing/2014/main" id="{E0F9FFBB-5205-4C37-B0A1-30C8A3BBBD50}"/>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20892932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983BA-9BC9-4FBE-BBA5-C52D3854DB09}"/>
              </a:ext>
            </a:extLst>
          </p:cNvPr>
          <p:cNvSpPr>
            <a:spLocks noGrp="1"/>
          </p:cNvSpPr>
          <p:nvPr>
            <p:ph type="ctrTitle"/>
          </p:nvPr>
        </p:nvSpPr>
        <p:spPr>
          <a:xfrm>
            <a:off x="1427023" y="1280810"/>
            <a:ext cx="9144000" cy="3134323"/>
          </a:xfrm>
        </p:spPr>
        <p:txBody>
          <a:bodyPr>
            <a:normAutofit/>
          </a:bodyPr>
          <a:lstStyle/>
          <a:p>
            <a:pPr>
              <a:spcBef>
                <a:spcPts val="1200"/>
              </a:spcBef>
              <a:spcAft>
                <a:spcPts val="1200"/>
              </a:spcAft>
            </a:pPr>
            <a:r>
              <a:rPr lang="fr-BE" sz="3600" b="1" dirty="0">
                <a:solidFill>
                  <a:srgbClr val="FECE34"/>
                </a:solidFill>
                <a:latin typeface="Calibri" panose="020F0502020204030204" pitchFamily="34" charset="0"/>
                <a:cs typeface="Calibri" panose="020F0502020204030204" pitchFamily="34" charset="0"/>
              </a:rPr>
              <a:t>CCBE Conference</a:t>
            </a:r>
            <a:br>
              <a:rPr lang="fr-BE" sz="3600" b="1" dirty="0">
                <a:solidFill>
                  <a:srgbClr val="FECE34"/>
                </a:solidFill>
                <a:latin typeface="Calibri" panose="020F0502020204030204" pitchFamily="34" charset="0"/>
                <a:cs typeface="Calibri" panose="020F0502020204030204" pitchFamily="34" charset="0"/>
              </a:rPr>
            </a:br>
            <a:r>
              <a:rPr lang="fr-BE" sz="1200" b="1" dirty="0">
                <a:solidFill>
                  <a:srgbClr val="FECE34"/>
                </a:solidFill>
                <a:latin typeface="Calibri" panose="020F0502020204030204" pitchFamily="34" charset="0"/>
                <a:cs typeface="Calibri" panose="020F0502020204030204" pitchFamily="34" charset="0"/>
              </a:rPr>
              <a:t> </a:t>
            </a:r>
            <a:r>
              <a:rPr lang="fr-BE" sz="3600" b="1" dirty="0">
                <a:solidFill>
                  <a:srgbClr val="FECE34"/>
                </a:solidFill>
                <a:latin typeface="Calibri" panose="020F0502020204030204" pitchFamily="34" charset="0"/>
                <a:cs typeface="Calibri" panose="020F0502020204030204" pitchFamily="34" charset="0"/>
              </a:rPr>
              <a:t/>
            </a:r>
            <a:br>
              <a:rPr lang="fr-BE" sz="3600" b="1" dirty="0">
                <a:solidFill>
                  <a:srgbClr val="FECE34"/>
                </a:solidFill>
                <a:latin typeface="Calibri" panose="020F0502020204030204" pitchFamily="34" charset="0"/>
                <a:cs typeface="Calibri" panose="020F0502020204030204" pitchFamily="34" charset="0"/>
              </a:rPr>
            </a:br>
            <a:r>
              <a:rPr lang="fr-BE" sz="3600" b="1" dirty="0">
                <a:solidFill>
                  <a:srgbClr val="014289"/>
                </a:solidFill>
                <a:latin typeface="Calibri" panose="020F0502020204030204" pitchFamily="34" charset="0"/>
                <a:cs typeface="Calibri" panose="020F0502020204030204" pitchFamily="34" charset="0"/>
              </a:rPr>
              <a:t>“Modernisation of </a:t>
            </a:r>
            <a:r>
              <a:rPr lang="fr-BE" sz="3600" b="1" dirty="0" err="1">
                <a:solidFill>
                  <a:srgbClr val="014289"/>
                </a:solidFill>
                <a:latin typeface="Calibri" panose="020F0502020204030204" pitchFamily="34" charset="0"/>
                <a:cs typeface="Calibri" panose="020F0502020204030204" pitchFamily="34" charset="0"/>
              </a:rPr>
              <a:t>European</a:t>
            </a:r>
            <a:r>
              <a:rPr lang="fr-BE" sz="3600" b="1" dirty="0">
                <a:solidFill>
                  <a:srgbClr val="014289"/>
                </a:solidFill>
                <a:latin typeface="Calibri" panose="020F0502020204030204" pitchFamily="34" charset="0"/>
                <a:cs typeface="Calibri" panose="020F0502020204030204" pitchFamily="34" charset="0"/>
              </a:rPr>
              <a:t> </a:t>
            </a:r>
            <a:r>
              <a:rPr lang="fr-BE" sz="3600" b="1" dirty="0" err="1">
                <a:solidFill>
                  <a:srgbClr val="014289"/>
                </a:solidFill>
                <a:latin typeface="Calibri" panose="020F0502020204030204" pitchFamily="34" charset="0"/>
                <a:cs typeface="Calibri" panose="020F0502020204030204" pitchFamily="34" charset="0"/>
              </a:rPr>
              <a:t>Company</a:t>
            </a:r>
            <a:r>
              <a:rPr lang="fr-BE" sz="3600" b="1" dirty="0">
                <a:solidFill>
                  <a:srgbClr val="014289"/>
                </a:solidFill>
                <a:latin typeface="Calibri" panose="020F0502020204030204" pitchFamily="34" charset="0"/>
                <a:cs typeface="Calibri" panose="020F0502020204030204" pitchFamily="34" charset="0"/>
              </a:rPr>
              <a:t> Law”</a:t>
            </a:r>
            <a:br>
              <a:rPr lang="fr-BE" sz="3600" b="1" dirty="0">
                <a:solidFill>
                  <a:srgbClr val="014289"/>
                </a:solidFill>
                <a:latin typeface="Calibri" panose="020F0502020204030204" pitchFamily="34" charset="0"/>
                <a:cs typeface="Calibri" panose="020F0502020204030204" pitchFamily="34" charset="0"/>
              </a:rPr>
            </a:br>
            <a:r>
              <a:rPr lang="fr-BE" sz="1600" b="1" dirty="0">
                <a:solidFill>
                  <a:srgbClr val="FECE34"/>
                </a:solidFill>
                <a:latin typeface="Calibri" panose="020F0502020204030204" pitchFamily="34" charset="0"/>
                <a:cs typeface="Calibri" panose="020F0502020204030204" pitchFamily="34" charset="0"/>
              </a:rPr>
              <a:t/>
            </a:r>
            <a:br>
              <a:rPr lang="fr-BE" sz="1600" b="1" dirty="0">
                <a:solidFill>
                  <a:srgbClr val="FECE34"/>
                </a:solidFill>
                <a:latin typeface="Calibri" panose="020F0502020204030204" pitchFamily="34" charset="0"/>
                <a:cs typeface="Calibri" panose="020F0502020204030204" pitchFamily="34" charset="0"/>
              </a:rPr>
            </a:br>
            <a:r>
              <a:rPr lang="fr-BE" sz="1600" b="1" dirty="0">
                <a:solidFill>
                  <a:srgbClr val="FECE34"/>
                </a:solidFill>
                <a:latin typeface="Calibri" panose="020F0502020204030204" pitchFamily="34" charset="0"/>
                <a:cs typeface="Calibri" panose="020F0502020204030204" pitchFamily="34" charset="0"/>
              </a:rPr>
              <a:t> </a:t>
            </a:r>
            <a:r>
              <a:rPr lang="fr-BE" sz="5400" b="1" dirty="0">
                <a:solidFill>
                  <a:srgbClr val="014289"/>
                </a:solidFill>
                <a:latin typeface="Calibri" panose="020F0502020204030204" pitchFamily="34" charset="0"/>
                <a:cs typeface="Calibri" panose="020F0502020204030204" pitchFamily="34" charset="0"/>
              </a:rPr>
              <a:t/>
            </a:r>
            <a:br>
              <a:rPr lang="fr-BE" sz="5400" b="1" dirty="0">
                <a:solidFill>
                  <a:srgbClr val="014289"/>
                </a:solidFill>
                <a:latin typeface="Calibri" panose="020F0502020204030204" pitchFamily="34" charset="0"/>
                <a:cs typeface="Calibri" panose="020F0502020204030204" pitchFamily="34" charset="0"/>
              </a:rPr>
            </a:br>
            <a:r>
              <a:rPr lang="fr-BE" sz="6600" b="1" dirty="0">
                <a:solidFill>
                  <a:srgbClr val="FECE34"/>
                </a:solidFill>
                <a:latin typeface="Calibri" panose="020F0502020204030204" pitchFamily="34" charset="0"/>
                <a:cs typeface="Calibri" panose="020F0502020204030204" pitchFamily="34" charset="0"/>
              </a:rPr>
              <a:t>Conclusions</a:t>
            </a:r>
            <a:endParaRPr lang="fr-BE" sz="5400" b="1" dirty="0">
              <a:solidFill>
                <a:srgbClr val="FECE34"/>
              </a:solidFill>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3"/>
            <a:ext cx="1184462" cy="1206671"/>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397723" y="220980"/>
            <a:ext cx="4539802" cy="1205395"/>
          </a:xfrm>
          <a:prstGeom prst="rect">
            <a:avLst/>
          </a:prstGeom>
        </p:spPr>
      </p:pic>
      <p:sp>
        <p:nvSpPr>
          <p:cNvPr id="4" name="Rectangle 3">
            <a:extLst>
              <a:ext uri="{FF2B5EF4-FFF2-40B4-BE49-F238E27FC236}">
                <a16:creationId xmlns:a16="http://schemas.microsoft.com/office/drawing/2014/main" id="{49530070-745E-4B12-A48C-807A5A544975}"/>
              </a:ext>
            </a:extLst>
          </p:cNvPr>
          <p:cNvSpPr/>
          <p:nvPr/>
        </p:nvSpPr>
        <p:spPr>
          <a:xfrm>
            <a:off x="8625790" y="5504676"/>
            <a:ext cx="2730328" cy="338554"/>
          </a:xfrm>
          <a:prstGeom prst="rect">
            <a:avLst/>
          </a:prstGeom>
        </p:spPr>
        <p:txBody>
          <a:bodyPr wrap="square">
            <a:spAutoFit/>
          </a:bodyPr>
          <a:lstStyle/>
          <a:p>
            <a:pPr>
              <a:spcAft>
                <a:spcPts val="600"/>
              </a:spcAft>
            </a:pPr>
            <a:r>
              <a:rPr lang="en-US" sz="1600" i="1" dirty="0">
                <a:solidFill>
                  <a:srgbClr val="2B4378"/>
                </a:solidFill>
                <a:latin typeface="Calibri" panose="020F0502020204030204" pitchFamily="34" charset="0"/>
                <a:ea typeface="Calibri" panose="020F0502020204030204" pitchFamily="34" charset="0"/>
                <a:cs typeface="Times New Roman" panose="02020603050405020304" pitchFamily="18" charset="0"/>
              </a:rPr>
              <a:t>With the kind participation of:</a:t>
            </a:r>
          </a:p>
        </p:txBody>
      </p:sp>
      <p:pic>
        <p:nvPicPr>
          <p:cNvPr id="8" name="Image 7">
            <a:extLst>
              <a:ext uri="{FF2B5EF4-FFF2-40B4-BE49-F238E27FC236}">
                <a16:creationId xmlns:a16="http://schemas.microsoft.com/office/drawing/2014/main" id="{95EEC915-4C7C-4D68-BD05-E9CE7F783223}"/>
              </a:ext>
            </a:extLst>
          </p:cNvPr>
          <p:cNvPicPr/>
          <p:nvPr/>
        </p:nvPicPr>
        <p:blipFill>
          <a:blip r:embed="rId4">
            <a:extLst>
              <a:ext uri="{28A0092B-C50C-407E-A947-70E740481C1C}">
                <a14:useLocalDpi xmlns:a14="http://schemas.microsoft.com/office/drawing/2010/main" val="0"/>
              </a:ext>
            </a:extLst>
          </a:blip>
          <a:stretch>
            <a:fillRect/>
          </a:stretch>
        </p:blipFill>
        <p:spPr>
          <a:xfrm>
            <a:off x="8713509" y="5873693"/>
            <a:ext cx="490254" cy="851033"/>
          </a:xfrm>
          <a:prstGeom prst="rect">
            <a:avLst/>
          </a:prstGeom>
        </p:spPr>
      </p:pic>
      <p:pic>
        <p:nvPicPr>
          <p:cNvPr id="9" name="Image 8">
            <a:extLst>
              <a:ext uri="{FF2B5EF4-FFF2-40B4-BE49-F238E27FC236}">
                <a16:creationId xmlns:a16="http://schemas.microsoft.com/office/drawing/2014/main" id="{320582F5-C436-4D5B-A5BE-5AAE110F45D4}"/>
              </a:ext>
            </a:extLst>
          </p:cNvPr>
          <p:cNvPicPr/>
          <p:nvPr/>
        </p:nvPicPr>
        <p:blipFill>
          <a:blip r:embed="rId5">
            <a:extLst>
              <a:ext uri="{28A0092B-C50C-407E-A947-70E740481C1C}">
                <a14:useLocalDpi xmlns:a14="http://schemas.microsoft.com/office/drawing/2010/main" val="0"/>
              </a:ext>
            </a:extLst>
          </a:blip>
          <a:stretch>
            <a:fillRect/>
          </a:stretch>
        </p:blipFill>
        <p:spPr>
          <a:xfrm>
            <a:off x="9328687" y="5843230"/>
            <a:ext cx="490253" cy="808318"/>
          </a:xfrm>
          <a:prstGeom prst="rect">
            <a:avLst/>
          </a:prstGeom>
        </p:spPr>
      </p:pic>
      <p:pic>
        <p:nvPicPr>
          <p:cNvPr id="10" name="Image 9" descr="Une image contenant alimentation&#10;&#10;Description générée automatiquement">
            <a:extLst>
              <a:ext uri="{FF2B5EF4-FFF2-40B4-BE49-F238E27FC236}">
                <a16:creationId xmlns:a16="http://schemas.microsoft.com/office/drawing/2014/main" id="{ACAD2C5E-F097-4894-80CF-B949C60D42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56214" y="5838350"/>
            <a:ext cx="578995" cy="638710"/>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C4112EBE-A55C-48B1-B0D1-1EF94B6A71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3864" y="6121358"/>
            <a:ext cx="1254318" cy="355702"/>
          </a:xfrm>
          <a:prstGeom prst="rect">
            <a:avLst/>
          </a:prstGeom>
        </p:spPr>
      </p:pic>
      <p:cxnSp>
        <p:nvCxnSpPr>
          <p:cNvPr id="17" name="Connecteur droit 16">
            <a:extLst>
              <a:ext uri="{FF2B5EF4-FFF2-40B4-BE49-F238E27FC236}">
                <a16:creationId xmlns:a16="http://schemas.microsoft.com/office/drawing/2014/main" id="{230207A3-4E4C-4E0F-A484-77ED1934BB2F}"/>
              </a:ext>
            </a:extLst>
          </p:cNvPr>
          <p:cNvCxnSpPr>
            <a:cxnSpLocks/>
          </p:cNvCxnSpPr>
          <p:nvPr/>
        </p:nvCxnSpPr>
        <p:spPr>
          <a:xfrm flipH="1">
            <a:off x="8298635" y="5455880"/>
            <a:ext cx="327155" cy="1330955"/>
          </a:xfrm>
          <a:prstGeom prst="line">
            <a:avLst/>
          </a:prstGeom>
          <a:ln w="12700">
            <a:solidFill>
              <a:srgbClr val="014289"/>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65263544-540A-48E7-9AD6-F0D3E4DE74AE}"/>
              </a:ext>
            </a:extLst>
          </p:cNvPr>
          <p:cNvCxnSpPr>
            <a:cxnSpLocks/>
          </p:cNvCxnSpPr>
          <p:nvPr/>
        </p:nvCxnSpPr>
        <p:spPr>
          <a:xfrm flipH="1">
            <a:off x="8254022" y="5455879"/>
            <a:ext cx="327155" cy="1330955"/>
          </a:xfrm>
          <a:prstGeom prst="line">
            <a:avLst/>
          </a:prstGeom>
          <a:ln w="28575">
            <a:solidFill>
              <a:srgbClr val="FECE3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4E3E895-E2C6-4D63-B0C5-CBF22181D30E}"/>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36459717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capture d’écran&#10;&#10;Description générée automatiquement">
            <a:extLst>
              <a:ext uri="{FF2B5EF4-FFF2-40B4-BE49-F238E27FC236}">
                <a16:creationId xmlns:a16="http://schemas.microsoft.com/office/drawing/2014/main" id="{2DA68A1C-2774-4AD4-ABE6-1C760899B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6766"/>
            <a:ext cx="12192000" cy="4064000"/>
          </a:xfrm>
          <a:prstGeom prst="rect">
            <a:avLst/>
          </a:prstGeom>
        </p:spPr>
      </p:pic>
      <p:pic>
        <p:nvPicPr>
          <p:cNvPr id="18" name="Image 17">
            <a:extLst>
              <a:ext uri="{FF2B5EF4-FFF2-40B4-BE49-F238E27FC236}">
                <a16:creationId xmlns:a16="http://schemas.microsoft.com/office/drawing/2014/main" id="{6A08E07F-CE49-439F-A81C-CCFC7DF18678}"/>
              </a:ext>
            </a:extLst>
          </p:cNvPr>
          <p:cNvPicPr>
            <a:picLocks noChangeAspect="1"/>
          </p:cNvPicPr>
          <p:nvPr/>
        </p:nvPicPr>
        <p:blipFill>
          <a:blip r:embed="rId3"/>
          <a:stretch>
            <a:fillRect/>
          </a:stretch>
        </p:blipFill>
        <p:spPr>
          <a:xfrm>
            <a:off x="3457353" y="828722"/>
            <a:ext cx="2483457" cy="783072"/>
          </a:xfrm>
          <a:prstGeom prst="rect">
            <a:avLst/>
          </a:prstGeom>
        </p:spPr>
      </p:pic>
      <p:pic>
        <p:nvPicPr>
          <p:cNvPr id="19" name="Image 18">
            <a:extLst>
              <a:ext uri="{FF2B5EF4-FFF2-40B4-BE49-F238E27FC236}">
                <a16:creationId xmlns:a16="http://schemas.microsoft.com/office/drawing/2014/main" id="{70887200-5C57-4A71-9765-535591FB3670}"/>
              </a:ext>
            </a:extLst>
          </p:cNvPr>
          <p:cNvPicPr>
            <a:picLocks noChangeAspect="1"/>
          </p:cNvPicPr>
          <p:nvPr/>
        </p:nvPicPr>
        <p:blipFill>
          <a:blip r:embed="rId4"/>
          <a:stretch>
            <a:fillRect/>
          </a:stretch>
        </p:blipFill>
        <p:spPr>
          <a:xfrm>
            <a:off x="7191059" y="541999"/>
            <a:ext cx="1588517" cy="1398342"/>
          </a:xfrm>
          <a:prstGeom prst="rect">
            <a:avLst/>
          </a:prstGeom>
        </p:spPr>
      </p:pic>
      <p:pic>
        <p:nvPicPr>
          <p:cNvPr id="21" name="Image 20">
            <a:extLst>
              <a:ext uri="{FF2B5EF4-FFF2-40B4-BE49-F238E27FC236}">
                <a16:creationId xmlns:a16="http://schemas.microsoft.com/office/drawing/2014/main" id="{1482795A-356A-4D39-A3AE-9EE0B68780D4}"/>
              </a:ext>
            </a:extLst>
          </p:cNvPr>
          <p:cNvPicPr>
            <a:picLocks noChangeAspect="1"/>
          </p:cNvPicPr>
          <p:nvPr/>
        </p:nvPicPr>
        <p:blipFill>
          <a:blip r:embed="rId5"/>
          <a:stretch>
            <a:fillRect/>
          </a:stretch>
        </p:blipFill>
        <p:spPr>
          <a:xfrm>
            <a:off x="10029825" y="676322"/>
            <a:ext cx="1241728" cy="1096300"/>
          </a:xfrm>
          <a:prstGeom prst="rect">
            <a:avLst/>
          </a:prstGeom>
        </p:spPr>
      </p:pic>
      <p:pic>
        <p:nvPicPr>
          <p:cNvPr id="22" name="Image 21">
            <a:extLst>
              <a:ext uri="{FF2B5EF4-FFF2-40B4-BE49-F238E27FC236}">
                <a16:creationId xmlns:a16="http://schemas.microsoft.com/office/drawing/2014/main" id="{869F0604-377B-46AC-B7ED-D1CA5510B1CE}"/>
              </a:ext>
            </a:extLst>
          </p:cNvPr>
          <p:cNvPicPr>
            <a:picLocks noChangeAspect="1"/>
          </p:cNvPicPr>
          <p:nvPr/>
        </p:nvPicPr>
        <p:blipFill>
          <a:blip r:embed="rId6"/>
          <a:stretch>
            <a:fillRect/>
          </a:stretch>
        </p:blipFill>
        <p:spPr>
          <a:xfrm>
            <a:off x="588168" y="357234"/>
            <a:ext cx="1554957" cy="1622077"/>
          </a:xfrm>
          <a:prstGeom prst="rect">
            <a:avLst/>
          </a:prstGeom>
        </p:spPr>
      </p:pic>
    </p:spTree>
    <p:extLst>
      <p:ext uri="{BB962C8B-B14F-4D97-AF65-F5344CB8AC3E}">
        <p14:creationId xmlns:p14="http://schemas.microsoft.com/office/powerpoint/2010/main" val="375896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4F3F-74E5-457F-9A89-1D616585CB5C}"/>
              </a:ext>
            </a:extLst>
          </p:cNvPr>
          <p:cNvSpPr txBox="1">
            <a:spLocks noGrp="1"/>
          </p:cNvSpPr>
          <p:nvPr>
            <p:ph type="title"/>
          </p:nvPr>
        </p:nvSpPr>
        <p:spPr/>
        <p:txBody>
          <a:bodyPr/>
          <a:lstStyle/>
          <a:p>
            <a:pPr lvl="0"/>
            <a:r>
              <a:rPr lang="en-GB"/>
              <a:t>Member protection</a:t>
            </a:r>
          </a:p>
        </p:txBody>
      </p:sp>
      <p:sp>
        <p:nvSpPr>
          <p:cNvPr id="3" name="Content Placeholder 2">
            <a:extLst>
              <a:ext uri="{FF2B5EF4-FFF2-40B4-BE49-F238E27FC236}">
                <a16:creationId xmlns:a16="http://schemas.microsoft.com/office/drawing/2014/main" id="{E2C8870B-0766-4733-8826-8DD504476ABB}"/>
              </a:ext>
            </a:extLst>
          </p:cNvPr>
          <p:cNvSpPr txBox="1">
            <a:spLocks noGrp="1"/>
          </p:cNvSpPr>
          <p:nvPr>
            <p:ph idx="1"/>
          </p:nvPr>
        </p:nvSpPr>
        <p:spPr/>
        <p:txBody>
          <a:bodyPr/>
          <a:lstStyle/>
          <a:p>
            <a:pPr lvl="0">
              <a:lnSpc>
                <a:spcPct val="60000"/>
              </a:lnSpc>
            </a:pPr>
            <a:r>
              <a:rPr lang="en-GB" sz="2400"/>
              <a:t>Right to dispose of shareholding for adequate cash compensation</a:t>
            </a:r>
          </a:p>
          <a:p>
            <a:pPr marL="0" lvl="0" indent="0">
              <a:lnSpc>
                <a:spcPct val="60000"/>
              </a:lnSpc>
              <a:buNone/>
            </a:pPr>
            <a:r>
              <a:rPr lang="en-GB" sz="2400"/>
              <a:t>   if voted against the draft terms + would receive shares in a company  in another </a:t>
            </a:r>
          </a:p>
          <a:p>
            <a:pPr marL="0" lvl="0" indent="0">
              <a:lnSpc>
                <a:spcPct val="60000"/>
              </a:lnSpc>
              <a:buNone/>
            </a:pPr>
            <a:r>
              <a:rPr lang="en-GB" sz="2400"/>
              <a:t>   member state</a:t>
            </a:r>
          </a:p>
          <a:p>
            <a:pPr marL="0" lvl="0" indent="0">
              <a:lnSpc>
                <a:spcPct val="60000"/>
              </a:lnSpc>
              <a:buNone/>
            </a:pPr>
            <a:r>
              <a:rPr lang="en-GB" sz="2400"/>
              <a:t>   - member state option to extend right to other members eg non-voting</a:t>
            </a:r>
          </a:p>
          <a:p>
            <a:pPr marL="0" lvl="0" indent="0">
              <a:lnSpc>
                <a:spcPct val="60000"/>
              </a:lnSpc>
              <a:buNone/>
            </a:pPr>
            <a:r>
              <a:rPr lang="en-GB" sz="2400"/>
              <a:t>   - disposal to company, other members or, with company consent, third party</a:t>
            </a:r>
          </a:p>
          <a:p>
            <a:pPr lvl="0">
              <a:lnSpc>
                <a:spcPct val="60000"/>
              </a:lnSpc>
            </a:pPr>
            <a:r>
              <a:rPr lang="en-GB" sz="2400"/>
              <a:t>Company makes offer in draft terms</a:t>
            </a:r>
          </a:p>
          <a:p>
            <a:pPr lvl="0">
              <a:lnSpc>
                <a:spcPct val="60000"/>
              </a:lnSpc>
            </a:pPr>
            <a:r>
              <a:rPr lang="en-GB" sz="2400"/>
              <a:t>Last date to accept 1 month after general meeting</a:t>
            </a:r>
          </a:p>
          <a:p>
            <a:pPr lvl="0">
              <a:lnSpc>
                <a:spcPct val="60000"/>
              </a:lnSpc>
            </a:pPr>
            <a:r>
              <a:rPr lang="en-GB" sz="2400"/>
              <a:t>Can accept but demand recalculation before court or competent authority</a:t>
            </a:r>
          </a:p>
          <a:p>
            <a:pPr marL="0" lvl="0" indent="0">
              <a:lnSpc>
                <a:spcPct val="60000"/>
              </a:lnSpc>
              <a:buNone/>
            </a:pPr>
            <a:r>
              <a:rPr lang="en-GB" sz="2400"/>
              <a:t>   - member state sets time limit for claim</a:t>
            </a:r>
          </a:p>
          <a:p>
            <a:pPr lvl="0">
              <a:lnSpc>
                <a:spcPct val="60000"/>
              </a:lnSpc>
            </a:pPr>
            <a:r>
              <a:rPr lang="en-GB" sz="2400"/>
              <a:t>Can also challenge share exchange ratio </a:t>
            </a:r>
          </a:p>
          <a:p>
            <a:pPr marL="0" lvl="0" indent="0">
              <a:lnSpc>
                <a:spcPct val="60000"/>
              </a:lnSpc>
              <a:buNone/>
            </a:pPr>
            <a:r>
              <a:rPr lang="en-GB" sz="2400"/>
              <a:t>   - member state sets time limit</a:t>
            </a:r>
          </a:p>
          <a:p>
            <a:pPr marL="0" lvl="0" indent="0">
              <a:lnSpc>
                <a:spcPct val="60000"/>
              </a:lnSpc>
              <a:buNone/>
            </a:pPr>
            <a:r>
              <a:rPr lang="en-GB" sz="2400"/>
              <a:t>   - if successful, pays cash or member state option to provide additional shares </a:t>
            </a:r>
          </a:p>
        </p:txBody>
      </p:sp>
      <p:pic>
        <p:nvPicPr>
          <p:cNvPr id="4" name="Picture 3">
            <a:extLst>
              <a:ext uri="{FF2B5EF4-FFF2-40B4-BE49-F238E27FC236}">
                <a16:creationId xmlns:a16="http://schemas.microsoft.com/office/drawing/2014/main" id="{7CC899BB-89CE-42D7-A074-98F4ABAFD195}"/>
              </a:ext>
            </a:extLst>
          </p:cNvPr>
          <p:cNvPicPr>
            <a:picLocks noChangeAspect="1"/>
          </p:cNvPicPr>
          <p:nvPr/>
        </p:nvPicPr>
        <p:blipFill>
          <a:blip r:embed="rId3"/>
          <a:stretch>
            <a:fillRect/>
          </a:stretch>
        </p:blipFill>
        <p:spPr>
          <a:xfrm>
            <a:off x="9534476" y="0"/>
            <a:ext cx="2463000" cy="1847243"/>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7E8C-E441-42D3-9CDB-AD60C019FF54}"/>
              </a:ext>
            </a:extLst>
          </p:cNvPr>
          <p:cNvSpPr txBox="1">
            <a:spLocks noGrp="1"/>
          </p:cNvSpPr>
          <p:nvPr>
            <p:ph type="title"/>
          </p:nvPr>
        </p:nvSpPr>
        <p:spPr/>
        <p:txBody>
          <a:bodyPr/>
          <a:lstStyle/>
          <a:p>
            <a:pPr lvl="0"/>
            <a:r>
              <a:rPr lang="en-GB"/>
              <a:t>Creditor protection</a:t>
            </a:r>
          </a:p>
        </p:txBody>
      </p:sp>
      <p:sp>
        <p:nvSpPr>
          <p:cNvPr id="3" name="Content Placeholder 2">
            <a:extLst>
              <a:ext uri="{FF2B5EF4-FFF2-40B4-BE49-F238E27FC236}">
                <a16:creationId xmlns:a16="http://schemas.microsoft.com/office/drawing/2014/main" id="{800C2B9C-5D9E-4F95-9A91-6AF2ABBC8FAE}"/>
              </a:ext>
            </a:extLst>
          </p:cNvPr>
          <p:cNvSpPr txBox="1">
            <a:spLocks noGrp="1"/>
          </p:cNvSpPr>
          <p:nvPr>
            <p:ph idx="1"/>
          </p:nvPr>
        </p:nvSpPr>
        <p:spPr/>
        <p:txBody>
          <a:bodyPr/>
          <a:lstStyle/>
          <a:p>
            <a:pPr lvl="0">
              <a:lnSpc>
                <a:spcPct val="80000"/>
              </a:lnSpc>
            </a:pPr>
            <a:r>
              <a:rPr lang="en-GB" sz="2600"/>
              <a:t>Member state  must provide adequate system of protection of creditor interests</a:t>
            </a:r>
          </a:p>
          <a:p>
            <a:pPr lvl="0">
              <a:lnSpc>
                <a:spcPct val="80000"/>
              </a:lnSpc>
            </a:pPr>
            <a:r>
              <a:rPr lang="en-GB" sz="2600"/>
              <a:t>Member state option to require a solvency statement</a:t>
            </a:r>
          </a:p>
          <a:p>
            <a:pPr lvl="0">
              <a:lnSpc>
                <a:spcPct val="80000"/>
              </a:lnSpc>
            </a:pPr>
            <a:r>
              <a:rPr lang="en-GB" sz="2600"/>
              <a:t>Creditors may apply for adequate safeguards within 3 months of disclosure if dissatisfied with those offered in draft terms</a:t>
            </a:r>
          </a:p>
          <a:p>
            <a:pPr marL="0" lvl="0" indent="0">
              <a:lnSpc>
                <a:spcPct val="80000"/>
              </a:lnSpc>
              <a:buNone/>
            </a:pPr>
            <a:r>
              <a:rPr lang="en-GB" sz="2600"/>
              <a:t>   - must show satisfaction of claims is at stake + they have not got </a:t>
            </a:r>
          </a:p>
          <a:p>
            <a:pPr marL="0" lvl="0" indent="0">
              <a:lnSpc>
                <a:spcPct val="80000"/>
              </a:lnSpc>
              <a:buNone/>
            </a:pPr>
            <a:r>
              <a:rPr lang="en-GB" sz="2600"/>
              <a:t>     adequate safeguards</a:t>
            </a:r>
          </a:p>
          <a:p>
            <a:pPr marL="0" lvl="0" indent="0">
              <a:lnSpc>
                <a:spcPct val="80000"/>
              </a:lnSpc>
              <a:buNone/>
            </a:pPr>
            <a:r>
              <a:rPr lang="en-GB" sz="2600"/>
              <a:t>   - if creditor does not obtain satisfaction from recipient company, </a:t>
            </a:r>
          </a:p>
          <a:p>
            <a:pPr marL="0" lvl="0" indent="0">
              <a:lnSpc>
                <a:spcPct val="80000"/>
              </a:lnSpc>
              <a:buNone/>
            </a:pPr>
            <a:r>
              <a:rPr lang="en-GB" sz="2600"/>
              <a:t>     other companies are jointly and severally liable</a:t>
            </a:r>
          </a:p>
          <a:p>
            <a:pPr marL="0" lvl="0" indent="0">
              <a:lnSpc>
                <a:spcPct val="80000"/>
              </a:lnSpc>
              <a:buNone/>
            </a:pPr>
            <a:r>
              <a:rPr lang="en-GB" sz="2600"/>
              <a:t>   - limited to value of net assets allocated at division date</a:t>
            </a:r>
          </a:p>
        </p:txBody>
      </p:sp>
      <p:pic>
        <p:nvPicPr>
          <p:cNvPr id="4" name="Picture 3">
            <a:extLst>
              <a:ext uri="{FF2B5EF4-FFF2-40B4-BE49-F238E27FC236}">
                <a16:creationId xmlns:a16="http://schemas.microsoft.com/office/drawing/2014/main" id="{EFD1A59E-B1FC-4243-8D52-1F11F5EACDB9}"/>
              </a:ext>
            </a:extLst>
          </p:cNvPr>
          <p:cNvPicPr>
            <a:picLocks noChangeAspect="1"/>
          </p:cNvPicPr>
          <p:nvPr/>
        </p:nvPicPr>
        <p:blipFill>
          <a:blip r:embed="rId3"/>
          <a:stretch>
            <a:fillRect/>
          </a:stretch>
        </p:blipFill>
        <p:spPr>
          <a:xfrm>
            <a:off x="9782178" y="4559445"/>
            <a:ext cx="2409828" cy="1895478"/>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090C-4659-41B3-8A0B-FB4F4428F11E}"/>
              </a:ext>
            </a:extLst>
          </p:cNvPr>
          <p:cNvSpPr txBox="1">
            <a:spLocks noGrp="1"/>
          </p:cNvSpPr>
          <p:nvPr>
            <p:ph type="title"/>
          </p:nvPr>
        </p:nvSpPr>
        <p:spPr/>
        <p:txBody>
          <a:bodyPr/>
          <a:lstStyle/>
          <a:p>
            <a:pPr lvl="0"/>
            <a:r>
              <a:rPr lang="en-GB"/>
              <a:t>Employee participation </a:t>
            </a:r>
          </a:p>
        </p:txBody>
      </p:sp>
      <p:sp>
        <p:nvSpPr>
          <p:cNvPr id="3" name="Content Placeholder 2">
            <a:extLst>
              <a:ext uri="{FF2B5EF4-FFF2-40B4-BE49-F238E27FC236}">
                <a16:creationId xmlns:a16="http://schemas.microsoft.com/office/drawing/2014/main" id="{B32A21FA-BFDF-4444-BE29-F42702AE5A11}"/>
              </a:ext>
            </a:extLst>
          </p:cNvPr>
          <p:cNvSpPr txBox="1">
            <a:spLocks noGrp="1"/>
          </p:cNvSpPr>
          <p:nvPr>
            <p:ph idx="1"/>
          </p:nvPr>
        </p:nvSpPr>
        <p:spPr/>
        <p:txBody>
          <a:bodyPr/>
          <a:lstStyle/>
          <a:p>
            <a:pPr lvl="0">
              <a:lnSpc>
                <a:spcPct val="70000"/>
              </a:lnSpc>
            </a:pPr>
            <a:r>
              <a:rPr lang="en-GB" sz="2400"/>
              <a:t>Each recipient company subject to rules in force in own member state</a:t>
            </a:r>
          </a:p>
          <a:p>
            <a:pPr marL="0" lvl="0" indent="0">
              <a:lnSpc>
                <a:spcPct val="70000"/>
              </a:lnSpc>
              <a:buNone/>
            </a:pPr>
            <a:r>
              <a:rPr lang="en-GB" sz="2400"/>
              <a:t>   - not if don’t provide same level of participation as dividing company or</a:t>
            </a:r>
          </a:p>
          <a:p>
            <a:pPr marL="0" lvl="0" indent="0">
              <a:lnSpc>
                <a:spcPct val="70000"/>
              </a:lnSpc>
              <a:buNone/>
            </a:pPr>
            <a:r>
              <a:rPr lang="en-GB" sz="2400"/>
              <a:t>   - number of employees exceeds 4/5ths of threshold for employee </a:t>
            </a:r>
          </a:p>
          <a:p>
            <a:pPr marL="0" lvl="0" indent="0">
              <a:lnSpc>
                <a:spcPct val="70000"/>
              </a:lnSpc>
              <a:buNone/>
            </a:pPr>
            <a:r>
              <a:rPr lang="en-GB" sz="2400"/>
              <a:t>     participation right</a:t>
            </a:r>
          </a:p>
          <a:p>
            <a:pPr lvl="0">
              <a:lnSpc>
                <a:spcPct val="70000"/>
              </a:lnSpc>
            </a:pPr>
            <a:r>
              <a:rPr lang="en-GB" sz="2400"/>
              <a:t>Dividing company must negotiate to determine participation level</a:t>
            </a:r>
          </a:p>
          <a:p>
            <a:pPr marL="0" lvl="0" indent="0">
              <a:lnSpc>
                <a:spcPct val="70000"/>
              </a:lnSpc>
              <a:buNone/>
            </a:pPr>
            <a:r>
              <a:rPr lang="en-GB" sz="2400"/>
              <a:t>   - special negotiating body can decide to rely on rules in recipient company</a:t>
            </a:r>
          </a:p>
          <a:p>
            <a:pPr marL="0" lvl="0" indent="0">
              <a:lnSpc>
                <a:spcPct val="70000"/>
              </a:lnSpc>
              <a:buNone/>
            </a:pPr>
            <a:r>
              <a:rPr lang="en-GB" sz="2400"/>
              <a:t>     states or negotiate a bespoke agreement</a:t>
            </a:r>
          </a:p>
          <a:p>
            <a:pPr marL="0" lvl="0" indent="0">
              <a:lnSpc>
                <a:spcPct val="70000"/>
              </a:lnSpc>
              <a:buNone/>
            </a:pPr>
            <a:r>
              <a:rPr lang="en-GB" sz="2400"/>
              <a:t>   - if no agreement in 6 months, standard rules of employee participation apply</a:t>
            </a:r>
          </a:p>
          <a:p>
            <a:pPr lvl="0">
              <a:lnSpc>
                <a:spcPct val="70000"/>
              </a:lnSpc>
            </a:pPr>
            <a:r>
              <a:rPr lang="en-GB" sz="2400"/>
              <a:t>Recipient companies must maintain rights for 4 years</a:t>
            </a:r>
          </a:p>
          <a:p>
            <a:pPr lvl="0">
              <a:lnSpc>
                <a:spcPct val="70000"/>
              </a:lnSpc>
            </a:pPr>
            <a:r>
              <a:rPr lang="en-GB" sz="2400"/>
              <a:t>Inform employees of outcome of negotiations without undue delay</a:t>
            </a:r>
          </a:p>
          <a:p>
            <a:pPr marL="0" lvl="0" indent="0">
              <a:lnSpc>
                <a:spcPct val="70000"/>
              </a:lnSpc>
              <a:buNone/>
            </a:pPr>
            <a:endParaRPr lang="en-GB" sz="2400"/>
          </a:p>
          <a:p>
            <a:pPr lvl="0">
              <a:lnSpc>
                <a:spcPct val="70000"/>
              </a:lnSpc>
            </a:pPr>
            <a:endParaRPr lang="en-GB" sz="2400"/>
          </a:p>
        </p:txBody>
      </p:sp>
      <p:pic>
        <p:nvPicPr>
          <p:cNvPr id="4" name="Picture 3">
            <a:extLst>
              <a:ext uri="{FF2B5EF4-FFF2-40B4-BE49-F238E27FC236}">
                <a16:creationId xmlns:a16="http://schemas.microsoft.com/office/drawing/2014/main" id="{FF14A783-7A1B-458C-9977-EBADECCEAAF4}"/>
              </a:ext>
            </a:extLst>
          </p:cNvPr>
          <p:cNvPicPr>
            <a:picLocks noChangeAspect="1"/>
          </p:cNvPicPr>
          <p:nvPr/>
        </p:nvPicPr>
        <p:blipFill>
          <a:blip r:embed="rId3"/>
          <a:stretch>
            <a:fillRect/>
          </a:stretch>
        </p:blipFill>
        <p:spPr>
          <a:xfrm>
            <a:off x="9095079" y="0"/>
            <a:ext cx="2619371" cy="1743075"/>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3180-4A55-4460-9437-A3046797093E}"/>
              </a:ext>
            </a:extLst>
          </p:cNvPr>
          <p:cNvSpPr txBox="1">
            <a:spLocks noGrp="1"/>
          </p:cNvSpPr>
          <p:nvPr>
            <p:ph type="title"/>
          </p:nvPr>
        </p:nvSpPr>
        <p:spPr/>
        <p:txBody>
          <a:bodyPr/>
          <a:lstStyle/>
          <a:p>
            <a:pPr lvl="0"/>
            <a:r>
              <a:rPr lang="en-GB"/>
              <a:t>Review of the provisions</a:t>
            </a:r>
          </a:p>
        </p:txBody>
      </p:sp>
      <p:sp>
        <p:nvSpPr>
          <p:cNvPr id="3" name="Content Placeholder 2">
            <a:extLst>
              <a:ext uri="{FF2B5EF4-FFF2-40B4-BE49-F238E27FC236}">
                <a16:creationId xmlns:a16="http://schemas.microsoft.com/office/drawing/2014/main" id="{F6F213B2-DF3F-4F81-81BE-772091F1FBC0}"/>
              </a:ext>
            </a:extLst>
          </p:cNvPr>
          <p:cNvSpPr txBox="1">
            <a:spLocks noGrp="1"/>
          </p:cNvSpPr>
          <p:nvPr>
            <p:ph idx="1"/>
          </p:nvPr>
        </p:nvSpPr>
        <p:spPr/>
        <p:txBody>
          <a:bodyPr/>
          <a:lstStyle/>
          <a:p>
            <a:pPr lvl="0"/>
            <a:r>
              <a:rPr lang="en-GB"/>
              <a:t>Commission must evaluate and report on the Directive within 4 years</a:t>
            </a:r>
          </a:p>
          <a:p>
            <a:pPr lvl="0"/>
            <a:r>
              <a:rPr lang="en-GB"/>
              <a:t>Member States must provide data on the number of divisions, duration and related costs, refusal cases + negotiations on employee participation rights</a:t>
            </a:r>
          </a:p>
          <a:p>
            <a:pPr lvl="0"/>
            <a:r>
              <a:rPr lang="en-GB"/>
              <a:t>Report on feasibility of rules for other cross-border divisions</a:t>
            </a:r>
          </a:p>
          <a:p>
            <a:pPr lvl="0"/>
            <a:r>
              <a:rPr lang="en-GB"/>
              <a:t>Keep a note of problems, cases where you want more provisions</a:t>
            </a:r>
          </a:p>
        </p:txBody>
      </p:sp>
      <p:pic>
        <p:nvPicPr>
          <p:cNvPr id="4" name="Picture 3">
            <a:extLst>
              <a:ext uri="{FF2B5EF4-FFF2-40B4-BE49-F238E27FC236}">
                <a16:creationId xmlns:a16="http://schemas.microsoft.com/office/drawing/2014/main" id="{7FDEF124-1D2B-43BC-BF7C-D12113906A7E}"/>
              </a:ext>
            </a:extLst>
          </p:cNvPr>
          <p:cNvPicPr>
            <a:picLocks noChangeAspect="1"/>
          </p:cNvPicPr>
          <p:nvPr/>
        </p:nvPicPr>
        <p:blipFill>
          <a:blip r:embed="rId3"/>
          <a:stretch>
            <a:fillRect/>
          </a:stretch>
        </p:blipFill>
        <p:spPr>
          <a:xfrm>
            <a:off x="5604193" y="4923157"/>
            <a:ext cx="2466978" cy="1847846"/>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2923877"/>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Prof. Pierre-Henri </a:t>
            </a:r>
            <a:r>
              <a:rPr lang="en-US" sz="4000" b="1" dirty="0" err="1">
                <a:solidFill>
                  <a:srgbClr val="014289"/>
                </a:solidFill>
                <a:ea typeface="Calibri" panose="020F0502020204030204" pitchFamily="34" charset="0"/>
                <a:cs typeface="Calibri" panose="020F0502020204030204" pitchFamily="34" charset="0"/>
              </a:rPr>
              <a:t>Conac</a:t>
            </a:r>
            <a:endParaRPr lang="en-US" sz="4000" b="1" dirty="0">
              <a:solidFill>
                <a:srgbClr val="014289"/>
              </a:solidFill>
              <a:ea typeface="Calibri" panose="020F0502020204030204" pitchFamily="34" charset="0"/>
              <a:cs typeface="Calibri" panose="020F0502020204030204" pitchFamily="34" charset="0"/>
            </a:endParaRP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Professor, University of Luxembourg</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Cross border mergers </a:t>
            </a: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after the company law package </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61255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a:t>
            </a:r>
            <a:endParaRPr lang="fr-BE" sz="4000" b="1" i="1" dirty="0">
              <a:solidFill>
                <a:srgbClr val="FFD900"/>
              </a:solidFill>
            </a:endParaRPr>
          </a:p>
        </p:txBody>
      </p:sp>
      <p:sp>
        <p:nvSpPr>
          <p:cNvPr id="8" name="Rectangle 7">
            <a:extLst>
              <a:ext uri="{FF2B5EF4-FFF2-40B4-BE49-F238E27FC236}">
                <a16:creationId xmlns:a16="http://schemas.microsoft.com/office/drawing/2014/main" id="{D235D3FB-EFFC-4173-90B9-DD03A03EBEA2}"/>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90845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FFA535D8-82A4-43AA-AD24-9100EBADDA11}"/>
              </a:ext>
            </a:extLst>
          </p:cNvPr>
          <p:cNvSpPr/>
          <p:nvPr/>
        </p:nvSpPr>
        <p:spPr>
          <a:xfrm>
            <a:off x="1306286" y="1349080"/>
            <a:ext cx="4089581"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Opening Speeches</a:t>
            </a:r>
            <a:endParaRPr lang="fr-BE" sz="4000" b="1" i="1" dirty="0">
              <a:solidFill>
                <a:srgbClr val="FFD900"/>
              </a:solidFill>
            </a:endParaRPr>
          </a:p>
        </p:txBody>
      </p:sp>
      <p:sp>
        <p:nvSpPr>
          <p:cNvPr id="11" name="Rectangle 10">
            <a:extLst>
              <a:ext uri="{FF2B5EF4-FFF2-40B4-BE49-F238E27FC236}">
                <a16:creationId xmlns:a16="http://schemas.microsoft.com/office/drawing/2014/main" id="{A5249202-1F04-4CC8-920F-923ADE541523}"/>
              </a:ext>
            </a:extLst>
          </p:cNvPr>
          <p:cNvSpPr/>
          <p:nvPr/>
        </p:nvSpPr>
        <p:spPr>
          <a:xfrm>
            <a:off x="2023745" y="2366903"/>
            <a:ext cx="8914702" cy="3770263"/>
          </a:xfrm>
          <a:prstGeom prst="rect">
            <a:avLst/>
          </a:prstGeom>
        </p:spPr>
        <p:txBody>
          <a:bodyPr wrap="square">
            <a:spAutoFit/>
          </a:bodyPr>
          <a:lstStyle/>
          <a:p>
            <a:pPr marL="342900" lvl="0" indent="-342900">
              <a:spcAft>
                <a:spcPts val="600"/>
              </a:spcAft>
              <a:buClr>
                <a:srgbClr val="014289"/>
              </a:buClr>
              <a:buFont typeface="Wingdings" panose="05000000000000000000" pitchFamily="2" charset="2"/>
              <a:buChar char="§"/>
            </a:pPr>
            <a:r>
              <a:rPr lang="en-GB" sz="2800" b="1" i="1" dirty="0">
                <a:solidFill>
                  <a:srgbClr val="014289"/>
                </a:solidFill>
                <a:ea typeface="Calibri" panose="020F0502020204030204" pitchFamily="34" charset="0"/>
                <a:cs typeface="Calibri" panose="020F0502020204030204" pitchFamily="34" charset="0"/>
              </a:rPr>
              <a:t>José de Freitas</a:t>
            </a:r>
          </a:p>
          <a:p>
            <a:pPr lvl="2">
              <a:buClr>
                <a:srgbClr val="014289"/>
              </a:buClr>
            </a:pPr>
            <a:r>
              <a:rPr lang="en-US" sz="2800" dirty="0">
                <a:ea typeface="Calibri" panose="020F0502020204030204" pitchFamily="34" charset="0"/>
                <a:cs typeface="Calibri" panose="020F0502020204030204" pitchFamily="34" charset="0"/>
              </a:rPr>
              <a:t>President of the CCBE</a:t>
            </a:r>
          </a:p>
          <a:p>
            <a:pPr lvl="2">
              <a:buClr>
                <a:srgbClr val="014289"/>
              </a:buClr>
            </a:pPr>
            <a:endParaRPr lang="fr-BE" sz="2400" i="1" dirty="0">
              <a:ea typeface="Calibri" panose="020F0502020204030204" pitchFamily="34" charset="0"/>
              <a:cs typeface="Times New Roman" panose="02020603050405020304" pitchFamily="18" charset="0"/>
            </a:endParaRPr>
          </a:p>
          <a:p>
            <a:pPr marL="342900" lvl="0" indent="-342900">
              <a:spcAft>
                <a:spcPts val="600"/>
              </a:spcAft>
              <a:buClr>
                <a:srgbClr val="014289"/>
              </a:buClr>
              <a:buFont typeface="Wingdings" panose="05000000000000000000" pitchFamily="2" charset="2"/>
              <a:buChar char="§"/>
            </a:pPr>
            <a:r>
              <a:rPr lang="fr-BE" sz="2800" b="1" i="1" dirty="0">
                <a:solidFill>
                  <a:srgbClr val="014289"/>
                </a:solidFill>
                <a:ea typeface="Calibri" panose="020F0502020204030204" pitchFamily="34" charset="0"/>
                <a:cs typeface="Calibri" panose="020F0502020204030204" pitchFamily="34" charset="0"/>
              </a:rPr>
              <a:t>Michel Forges</a:t>
            </a:r>
          </a:p>
          <a:p>
            <a:pPr lvl="0">
              <a:buClr>
                <a:srgbClr val="014289"/>
              </a:buClr>
            </a:pPr>
            <a:r>
              <a:rPr lang="fr-BE" sz="2800" b="1" dirty="0">
                <a:solidFill>
                  <a:srgbClr val="014289"/>
                </a:solidFill>
                <a:ea typeface="Calibri" panose="020F0502020204030204" pitchFamily="34" charset="0"/>
                <a:cs typeface="Calibri" panose="020F0502020204030204" pitchFamily="34" charset="0"/>
              </a:rPr>
              <a:t>	</a:t>
            </a:r>
            <a:r>
              <a:rPr lang="en-US" sz="2800" dirty="0">
                <a:ea typeface="Calibri" panose="020F0502020204030204" pitchFamily="34" charset="0"/>
                <a:cs typeface="Calibri" panose="020F0502020204030204" pitchFamily="34" charset="0"/>
              </a:rPr>
              <a:t>President of the French-speaking Bar of Brussels</a:t>
            </a:r>
          </a:p>
          <a:p>
            <a:pPr lvl="0">
              <a:buClr>
                <a:srgbClr val="014289"/>
              </a:buClr>
            </a:pPr>
            <a:endParaRPr lang="fr-BE" sz="2400" i="1" dirty="0">
              <a:ea typeface="Calibri" panose="020F0502020204030204" pitchFamily="34" charset="0"/>
              <a:cs typeface="Times New Roman" panose="02020603050405020304" pitchFamily="18" charset="0"/>
            </a:endParaRPr>
          </a:p>
          <a:p>
            <a:pPr marL="342900" lvl="0" indent="-342900">
              <a:spcAft>
                <a:spcPts val="600"/>
              </a:spcAft>
              <a:buClr>
                <a:srgbClr val="014289"/>
              </a:buClr>
              <a:buFont typeface="Wingdings" panose="05000000000000000000" pitchFamily="2" charset="2"/>
              <a:buChar char="§"/>
            </a:pPr>
            <a:r>
              <a:rPr lang="pt-PT" sz="2800" b="1" i="1" dirty="0">
                <a:solidFill>
                  <a:srgbClr val="014289"/>
                </a:solidFill>
                <a:ea typeface="Calibri" panose="020F0502020204030204" pitchFamily="34" charset="0"/>
                <a:cs typeface="Calibri" panose="020F0502020204030204" pitchFamily="34" charset="0"/>
              </a:rPr>
              <a:t>Peter Callens</a:t>
            </a:r>
          </a:p>
          <a:p>
            <a:pPr lvl="0">
              <a:buClr>
                <a:srgbClr val="014289"/>
              </a:buClr>
            </a:pPr>
            <a:r>
              <a:rPr lang="en-US" sz="2800" dirty="0">
                <a:ea typeface="Calibri" panose="020F0502020204030204" pitchFamily="34" charset="0"/>
                <a:cs typeface="Calibri" panose="020F0502020204030204" pitchFamily="34" charset="0"/>
              </a:rPr>
              <a:t>	President of the Dutch-speaking Bar of Brussels</a:t>
            </a:r>
            <a:endParaRPr lang="fr-BE" sz="2800" i="1" dirty="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9FCFBF0-397B-4FA0-B5AC-8EDED3365851}"/>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257843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E0080E0A-0DE5-4E80-80DF-F904FB8B01EF}" type="slidenum">
              <a:rPr lang="en-US" altLang="fr-FR" sz="1400">
                <a:solidFill>
                  <a:srgbClr val="FFFFFF"/>
                </a:solidFill>
                <a:latin typeface="Times New Roman" panose="02020603050405020304" pitchFamily="18" charset="0"/>
              </a:rPr>
              <a:pPr fontAlgn="base">
                <a:spcBef>
                  <a:spcPct val="0"/>
                </a:spcBef>
                <a:spcAft>
                  <a:spcPct val="0"/>
                </a:spcAft>
                <a:buNone/>
              </a:pPr>
              <a:t>20</a:t>
            </a:fld>
            <a:endParaRPr lang="en-US" altLang="fr-FR" sz="1400">
              <a:solidFill>
                <a:srgbClr val="FFFFFF"/>
              </a:solidFill>
              <a:latin typeface="Times New Roman" panose="02020603050405020304" pitchFamily="18" charset="0"/>
            </a:endParaRPr>
          </a:p>
        </p:txBody>
      </p:sp>
      <p:sp>
        <p:nvSpPr>
          <p:cNvPr id="15362" name="Rectangle 11"/>
          <p:cNvSpPr>
            <a:spLocks noGrp="1" noChangeArrowheads="1"/>
          </p:cNvSpPr>
          <p:nvPr>
            <p:ph type="subTitle" idx="4294967295"/>
          </p:nvPr>
        </p:nvSpPr>
        <p:spPr>
          <a:xfrm>
            <a:off x="2895600" y="3657601"/>
            <a:ext cx="6400800" cy="2435225"/>
          </a:xfrm>
        </p:spPr>
        <p:txBody>
          <a:bodyPr/>
          <a:lstStyle/>
          <a:p>
            <a:pPr marL="0" indent="0" algn="ctr" eaLnBrk="1" hangingPunct="1">
              <a:buNone/>
            </a:pPr>
            <a:endParaRPr lang="fr-FR" altLang="fr-FR" sz="2400">
              <a:latin typeface="Garamond" panose="02020404030301010803" pitchFamily="18" charset="0"/>
            </a:endParaRPr>
          </a:p>
          <a:p>
            <a:pPr marL="0" indent="0" algn="ctr" eaLnBrk="1" hangingPunct="1">
              <a:buNone/>
            </a:pPr>
            <a:r>
              <a:rPr lang="fr-FR" altLang="fr-FR" sz="2400">
                <a:latin typeface="Garamond" panose="02020404030301010803" pitchFamily="18" charset="0"/>
              </a:rPr>
              <a:t>Pierre-Henri Conac</a:t>
            </a:r>
          </a:p>
          <a:p>
            <a:pPr marL="0" indent="0" algn="ctr" eaLnBrk="1" hangingPunct="1">
              <a:buNone/>
            </a:pPr>
            <a:r>
              <a:rPr lang="fr-FR" altLang="fr-FR" sz="2400">
                <a:latin typeface="Garamond" panose="02020404030301010803" pitchFamily="18" charset="0"/>
              </a:rPr>
              <a:t>University of Luxembourg</a:t>
            </a:r>
          </a:p>
          <a:p>
            <a:pPr marL="0" indent="0" algn="ctr" eaLnBrk="1" hangingPunct="1">
              <a:buNone/>
            </a:pPr>
            <a:r>
              <a:rPr lang="en-US" altLang="fr-FR" sz="2400">
                <a:latin typeface="Garamond" panose="02020404030301010803" pitchFamily="18" charset="0"/>
              </a:rPr>
              <a:t>Conference of the CCBE on the “Modernisation of European Company Law” (Brussels)</a:t>
            </a:r>
          </a:p>
          <a:p>
            <a:pPr marL="0" indent="0" algn="ctr" eaLnBrk="1" hangingPunct="1">
              <a:buNone/>
            </a:pPr>
            <a:r>
              <a:rPr lang="en-US" altLang="fr-FR" sz="2400">
                <a:latin typeface="Garamond" panose="02020404030301010803" pitchFamily="18" charset="0"/>
              </a:rPr>
              <a:t>27 November 2019</a:t>
            </a:r>
            <a:endParaRPr lang="fr-FR" altLang="fr-FR" smtClean="0">
              <a:latin typeface="Times" panose="02020603050405020304" pitchFamily="18" charset="0"/>
            </a:endParaRPr>
          </a:p>
        </p:txBody>
      </p:sp>
      <p:sp>
        <p:nvSpPr>
          <p:cNvPr id="15363" name="Rectangle 12"/>
          <p:cNvSpPr>
            <a:spLocks noGrp="1" noChangeArrowheads="1"/>
          </p:cNvSpPr>
          <p:nvPr>
            <p:ph type="ctrTitle" idx="4294967295"/>
          </p:nvPr>
        </p:nvSpPr>
        <p:spPr>
          <a:xfrm>
            <a:off x="2209800" y="1447800"/>
            <a:ext cx="7772400" cy="2209800"/>
          </a:xfrm>
        </p:spPr>
        <p:txBody>
          <a:bodyPr/>
          <a:lstStyle/>
          <a:p>
            <a:r>
              <a:rPr lang="fr-LU" altLang="fr-FR" sz="4000">
                <a:latin typeface="Garamond" panose="02020404030301010803" pitchFamily="18" charset="0"/>
              </a:rPr>
              <a:t/>
            </a:r>
            <a:br>
              <a:rPr lang="fr-LU" altLang="fr-FR" sz="4000">
                <a:latin typeface="Garamond" panose="02020404030301010803" pitchFamily="18" charset="0"/>
              </a:rPr>
            </a:br>
            <a:r>
              <a:rPr lang="fr-LU" altLang="fr-FR" sz="4000">
                <a:latin typeface="Garamond" panose="02020404030301010803" pitchFamily="18" charset="0"/>
              </a:rPr>
              <a:t>Cross-Border Mergers</a:t>
            </a:r>
            <a:br>
              <a:rPr lang="fr-LU" altLang="fr-FR" sz="4000">
                <a:latin typeface="Garamond" panose="02020404030301010803" pitchFamily="18" charset="0"/>
              </a:rPr>
            </a:br>
            <a:r>
              <a:rPr lang="fr-LU" altLang="fr-FR" sz="4000">
                <a:latin typeface="Garamond" panose="02020404030301010803" pitchFamily="18" charset="0"/>
              </a:rPr>
              <a:t>after the Company Law Package </a:t>
            </a:r>
            <a:br>
              <a:rPr lang="fr-LU" altLang="fr-FR" sz="4000">
                <a:latin typeface="Garamond" panose="02020404030301010803" pitchFamily="18" charset="0"/>
              </a:rPr>
            </a:br>
            <a:endParaRPr lang="fr-LU" altLang="fr-FR" sz="4000">
              <a:latin typeface="Garamond" panose="02020404030301010803" pitchFamily="18" charset="0"/>
            </a:endParaRPr>
          </a:p>
        </p:txBody>
      </p:sp>
    </p:spTree>
    <p:extLst>
      <p:ext uri="{BB962C8B-B14F-4D97-AF65-F5344CB8AC3E}">
        <p14:creationId xmlns:p14="http://schemas.microsoft.com/office/powerpoint/2010/main" val="3497723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noChangeArrowheads="1"/>
          </p:cNvSpPr>
          <p:nvPr>
            <p:ph type="title"/>
          </p:nvPr>
        </p:nvSpPr>
        <p:spPr>
          <a:xfrm>
            <a:off x="2208213" y="908050"/>
            <a:ext cx="7772400" cy="700088"/>
          </a:xfrm>
        </p:spPr>
        <p:txBody>
          <a:bodyPr/>
          <a:lstStyle/>
          <a:p>
            <a:endParaRPr lang="fr-FR" altLang="fr-FR" smtClean="0"/>
          </a:p>
        </p:txBody>
      </p:sp>
      <p:sp>
        <p:nvSpPr>
          <p:cNvPr id="18434" name="Espace réservé du contenu 2">
            <a:extLst>
              <a:ext uri="{FF2B5EF4-FFF2-40B4-BE49-F238E27FC236}">
                <a16:creationId xmlns:a16="http://schemas.microsoft.com/office/drawing/2014/main" id="{5C0185B8-A78D-EF49-9D64-55136100FFE4}"/>
              </a:ext>
            </a:extLst>
          </p:cNvPr>
          <p:cNvSpPr>
            <a:spLocks noGrp="1" noChangeArrowheads="1"/>
          </p:cNvSpPr>
          <p:nvPr>
            <p:ph idx="1"/>
          </p:nvPr>
        </p:nvSpPr>
        <p:spPr>
          <a:xfrm>
            <a:off x="2208214" y="1143000"/>
            <a:ext cx="8351837" cy="5454650"/>
          </a:xfrm>
        </p:spPr>
        <p:txBody>
          <a:bodyPr/>
          <a:lstStyle/>
          <a:p>
            <a:pPr marL="0" indent="0">
              <a:buNone/>
              <a:defRPr/>
            </a:pPr>
            <a:endParaRPr lang="fr-FR" altLang="fr-FR" sz="2000" dirty="0">
              <a:latin typeface="Garamond" panose="02020404030301010803" pitchFamily="18" charset="0"/>
            </a:endParaRPr>
          </a:p>
          <a:p>
            <a:pPr>
              <a:defRPr/>
            </a:pPr>
            <a:r>
              <a:rPr lang="fr-FR" altLang="fr-FR" sz="2000" dirty="0" err="1">
                <a:latin typeface="Garamond" panose="02020404030301010803" pitchFamily="18" charset="0"/>
              </a:rPr>
              <a:t>Before</a:t>
            </a:r>
            <a:r>
              <a:rPr lang="fr-FR" altLang="fr-FR" sz="2000" dirty="0">
                <a:latin typeface="Garamond" panose="02020404030301010803" pitchFamily="18" charset="0"/>
              </a:rPr>
              <a:t> the </a:t>
            </a:r>
            <a:r>
              <a:rPr lang="fr-FR" altLang="fr-FR" sz="2000" dirty="0" err="1">
                <a:latin typeface="Garamond" panose="02020404030301010803" pitchFamily="18" charset="0"/>
              </a:rPr>
              <a:t>company</a:t>
            </a:r>
            <a:r>
              <a:rPr lang="fr-FR" altLang="fr-FR" sz="2000" dirty="0">
                <a:latin typeface="Garamond" panose="02020404030301010803" pitchFamily="18" charset="0"/>
              </a:rPr>
              <a:t> </a:t>
            </a:r>
            <a:r>
              <a:rPr lang="fr-FR" altLang="fr-FR" sz="2000" dirty="0" err="1">
                <a:latin typeface="Garamond" panose="02020404030301010803" pitchFamily="18" charset="0"/>
              </a:rPr>
              <a:t>law</a:t>
            </a:r>
            <a:r>
              <a:rPr lang="fr-FR" altLang="fr-FR" sz="2000" dirty="0">
                <a:latin typeface="Garamond" panose="02020404030301010803" pitchFamily="18" charset="0"/>
              </a:rPr>
              <a:t> package, directive on cross-border </a:t>
            </a:r>
            <a:r>
              <a:rPr lang="fr-FR" altLang="fr-FR" sz="2000" dirty="0" err="1">
                <a:latin typeface="Garamond" panose="02020404030301010803" pitchFamily="18" charset="0"/>
              </a:rPr>
              <a:t>mergers</a:t>
            </a:r>
            <a:r>
              <a:rPr lang="fr-FR" altLang="fr-FR" sz="2000" dirty="0">
                <a:latin typeface="Garamond" panose="02020404030301010803" pitchFamily="18" charset="0"/>
              </a:rPr>
              <a:t> of </a:t>
            </a:r>
            <a:r>
              <a:rPr lang="fr-FR" altLang="fr-FR" sz="2000" dirty="0" err="1">
                <a:latin typeface="Garamond" panose="02020404030301010803" pitchFamily="18" charset="0"/>
              </a:rPr>
              <a:t>limited</a:t>
            </a:r>
            <a:r>
              <a:rPr lang="fr-FR" altLang="fr-FR" sz="2000" dirty="0">
                <a:latin typeface="Garamond" panose="02020404030301010803" pitchFamily="18" charset="0"/>
              </a:rPr>
              <a:t> </a:t>
            </a:r>
            <a:r>
              <a:rPr lang="fr-FR" altLang="fr-FR" sz="2000" dirty="0" err="1">
                <a:latin typeface="Garamond" panose="02020404030301010803" pitchFamily="18" charset="0"/>
              </a:rPr>
              <a:t>liability</a:t>
            </a:r>
            <a:r>
              <a:rPr lang="fr-FR" altLang="fr-FR" sz="2000" dirty="0">
                <a:latin typeface="Garamond" panose="02020404030301010803" pitchFamily="18" charset="0"/>
              </a:rPr>
              <a:t> directives (2005) </a:t>
            </a:r>
            <a:r>
              <a:rPr lang="fr-FR" altLang="fr-FR" sz="2000" dirty="0" err="1">
                <a:latin typeface="Garamond" panose="02020404030301010803" pitchFamily="18" charset="0"/>
              </a:rPr>
              <a:t>was</a:t>
            </a:r>
            <a:r>
              <a:rPr lang="fr-FR" altLang="fr-FR" sz="2000" dirty="0">
                <a:latin typeface="Garamond" panose="02020404030301010803" pitchFamily="18" charset="0"/>
              </a:rPr>
              <a:t> the </a:t>
            </a:r>
            <a:r>
              <a:rPr lang="fr-FR" altLang="fr-FR" sz="2000" b="1" dirty="0" err="1">
                <a:latin typeface="Garamond" panose="02020404030301010803" pitchFamily="18" charset="0"/>
              </a:rPr>
              <a:t>only</a:t>
            </a:r>
            <a:r>
              <a:rPr lang="fr-FR" altLang="fr-FR" sz="2000" b="1" dirty="0">
                <a:latin typeface="Garamond" panose="02020404030301010803" pitchFamily="18" charset="0"/>
              </a:rPr>
              <a:t> cross-border </a:t>
            </a:r>
            <a:r>
              <a:rPr lang="fr-FR" altLang="fr-FR" sz="2000" b="1" dirty="0" err="1">
                <a:latin typeface="Garamond" panose="02020404030301010803" pitchFamily="18" charset="0"/>
              </a:rPr>
              <a:t>tool</a:t>
            </a:r>
            <a:r>
              <a:rPr lang="fr-FR" altLang="fr-FR" sz="2000" b="1" dirty="0">
                <a:latin typeface="Garamond" panose="02020404030301010803" pitchFamily="18" charset="0"/>
              </a:rPr>
              <a:t> at the EU </a:t>
            </a:r>
            <a:r>
              <a:rPr lang="fr-FR" altLang="fr-FR" sz="2000" b="1" dirty="0" err="1">
                <a:latin typeface="Garamond" panose="02020404030301010803" pitchFamily="18" charset="0"/>
              </a:rPr>
              <a:t>level</a:t>
            </a:r>
            <a:r>
              <a:rPr lang="fr-FR" altLang="fr-FR" sz="2000" b="1" dirty="0">
                <a:latin typeface="Garamond" panose="02020404030301010803" pitchFamily="18" charset="0"/>
              </a:rPr>
              <a:t> </a:t>
            </a:r>
            <a:r>
              <a:rPr lang="fr-FR" altLang="fr-FR" sz="2000" dirty="0" err="1">
                <a:latin typeface="Garamond" panose="02020404030301010803" pitchFamily="18" charset="0"/>
              </a:rPr>
              <a:t>with</a:t>
            </a:r>
            <a:r>
              <a:rPr lang="fr-FR" altLang="fr-FR" sz="2000" dirty="0">
                <a:latin typeface="Garamond" panose="02020404030301010803" pitchFamily="18" charset="0"/>
              </a:rPr>
              <a:t> the exception of the </a:t>
            </a:r>
            <a:r>
              <a:rPr lang="fr-FR" altLang="fr-FR" sz="2000" dirty="0" err="1">
                <a:latin typeface="Garamond" panose="02020404030301010803" pitchFamily="18" charset="0"/>
              </a:rPr>
              <a:t>Societas</a:t>
            </a:r>
            <a:r>
              <a:rPr lang="fr-FR" altLang="fr-FR" sz="2000" dirty="0">
                <a:latin typeface="Garamond" panose="02020404030301010803" pitchFamily="18" charset="0"/>
              </a:rPr>
              <a:t> </a:t>
            </a:r>
            <a:r>
              <a:rPr lang="fr-FR" altLang="fr-FR" sz="2000" dirty="0" err="1">
                <a:latin typeface="Garamond" panose="02020404030301010803" pitchFamily="18" charset="0"/>
              </a:rPr>
              <a:t>Europaea</a:t>
            </a:r>
            <a:r>
              <a:rPr lang="fr-FR" altLang="fr-FR" sz="2000" dirty="0">
                <a:latin typeface="Garamond" panose="02020404030301010803" pitchFamily="18" charset="0"/>
              </a:rPr>
              <a:t> (SE), but </a:t>
            </a:r>
            <a:r>
              <a:rPr lang="fr-FR" altLang="fr-FR" sz="2000" dirty="0" err="1">
                <a:latin typeface="Garamond" panose="02020404030301010803" pitchFamily="18" charset="0"/>
              </a:rPr>
              <a:t>which</a:t>
            </a:r>
            <a:r>
              <a:rPr lang="fr-FR" altLang="fr-FR" sz="2000" dirty="0">
                <a:latin typeface="Garamond" panose="02020404030301010803" pitchFamily="18" charset="0"/>
              </a:rPr>
              <a:t> </a:t>
            </a:r>
            <a:r>
              <a:rPr lang="fr-FR" altLang="fr-FR" sz="2000" dirty="0" err="1">
                <a:latin typeface="Garamond" panose="02020404030301010803" pitchFamily="18" charset="0"/>
              </a:rPr>
              <a:t>is</a:t>
            </a:r>
            <a:r>
              <a:rPr lang="fr-FR" altLang="fr-FR" sz="2000" dirty="0">
                <a:latin typeface="Garamond" panose="02020404030301010803" pitchFamily="18" charset="0"/>
              </a:rPr>
              <a:t> </a:t>
            </a:r>
            <a:r>
              <a:rPr lang="fr-FR" altLang="fr-FR" sz="2000" dirty="0" err="1">
                <a:latin typeface="Garamond" panose="02020404030301010803" pitchFamily="18" charset="0"/>
              </a:rPr>
              <a:t>very</a:t>
            </a:r>
            <a:r>
              <a:rPr lang="fr-FR" altLang="fr-FR" sz="2000" dirty="0">
                <a:latin typeface="Garamond" panose="02020404030301010803" pitchFamily="18" charset="0"/>
              </a:rPr>
              <a:t> </a:t>
            </a:r>
            <a:r>
              <a:rPr lang="fr-FR" altLang="fr-FR" sz="2000" dirty="0" err="1">
                <a:latin typeface="Garamond" panose="02020404030301010803" pitchFamily="18" charset="0"/>
              </a:rPr>
              <a:t>cumbersome</a:t>
            </a:r>
            <a:endParaRPr lang="fr-FR"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r>
              <a:rPr lang="fr-LU" altLang="fr-FR" sz="2000" dirty="0">
                <a:latin typeface="Garamond" panose="02020404030301010803" pitchFamily="18" charset="0"/>
              </a:rPr>
              <a:t>Cross-border conversions possible </a:t>
            </a:r>
            <a:r>
              <a:rPr lang="fr-LU" altLang="fr-FR" sz="2000" dirty="0" err="1">
                <a:latin typeface="Garamond" panose="02020404030301010803" pitchFamily="18" charset="0"/>
              </a:rPr>
              <a:t>also</a:t>
            </a:r>
            <a:r>
              <a:rPr lang="fr-LU" altLang="fr-FR" sz="2000" dirty="0">
                <a:latin typeface="Garamond" panose="02020404030301010803" pitchFamily="18" charset="0"/>
              </a:rPr>
              <a:t> but </a:t>
            </a:r>
            <a:r>
              <a:rPr lang="fr-LU" altLang="fr-FR" sz="2000" dirty="0" err="1">
                <a:latin typeface="Garamond" panose="02020404030301010803" pitchFamily="18" charset="0"/>
              </a:rPr>
              <a:t>under</a:t>
            </a:r>
            <a:r>
              <a:rPr lang="fr-LU" altLang="fr-FR" sz="2000" dirty="0">
                <a:latin typeface="Garamond" panose="02020404030301010803" pitchFamily="18" charset="0"/>
              </a:rPr>
              <a:t> </a:t>
            </a:r>
            <a:r>
              <a:rPr lang="fr-LU" altLang="fr-FR" sz="2000" dirty="0" err="1">
                <a:latin typeface="Garamond" panose="02020404030301010803" pitchFamily="18" charset="0"/>
              </a:rPr>
              <a:t>Member</a:t>
            </a:r>
            <a:r>
              <a:rPr lang="fr-LU" altLang="fr-FR" sz="2000" dirty="0">
                <a:latin typeface="Garamond" panose="02020404030301010803" pitchFamily="18" charset="0"/>
              </a:rPr>
              <a:t> State </a:t>
            </a:r>
            <a:r>
              <a:rPr lang="fr-LU" altLang="fr-FR" sz="2000" dirty="0" err="1">
                <a:latin typeface="Garamond" panose="02020404030301010803" pitchFamily="18" charset="0"/>
              </a:rPr>
              <a:t>legislation</a:t>
            </a: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Request</a:t>
            </a:r>
            <a:r>
              <a:rPr lang="fr-LU" altLang="fr-FR" sz="2000" dirty="0">
                <a:latin typeface="Garamond" panose="02020404030301010803" pitchFamily="18" charset="0"/>
              </a:rPr>
              <a:t> to the Commission by the Report of the </a:t>
            </a:r>
            <a:r>
              <a:rPr lang="fr-LU" altLang="fr-FR" sz="2000" dirty="0" err="1">
                <a:latin typeface="Garamond" panose="02020404030301010803" pitchFamily="18" charset="0"/>
              </a:rPr>
              <a:t>Reflection</a:t>
            </a:r>
            <a:r>
              <a:rPr lang="fr-LU" altLang="fr-FR" sz="2000" dirty="0">
                <a:latin typeface="Garamond" panose="02020404030301010803" pitchFamily="18" charset="0"/>
              </a:rPr>
              <a:t> Group on the Future of EU </a:t>
            </a:r>
            <a:r>
              <a:rPr lang="fr-LU" altLang="fr-FR" sz="2000" dirty="0" err="1">
                <a:latin typeface="Garamond" panose="02020404030301010803" pitchFamily="18" charset="0"/>
              </a:rPr>
              <a:t>Company</a:t>
            </a:r>
            <a:r>
              <a:rPr lang="fr-LU" altLang="fr-FR" sz="2000" dirty="0">
                <a:latin typeface="Garamond" panose="02020404030301010803" pitchFamily="18" charset="0"/>
              </a:rPr>
              <a:t> Law (2011) to </a:t>
            </a:r>
            <a:r>
              <a:rPr lang="fr-LU" altLang="fr-FR" sz="2000" dirty="0" err="1">
                <a:latin typeface="Garamond" panose="02020404030301010803" pitchFamily="18" charset="0"/>
              </a:rPr>
              <a:t>provide</a:t>
            </a:r>
            <a:r>
              <a:rPr lang="fr-LU" altLang="fr-FR" sz="2000" dirty="0">
                <a:latin typeface="Garamond" panose="02020404030301010803" pitchFamily="18" charset="0"/>
              </a:rPr>
              <a:t> </a:t>
            </a:r>
            <a:r>
              <a:rPr lang="fr-LU" altLang="fr-FR" sz="2000" dirty="0" err="1">
                <a:latin typeface="Garamond" panose="02020404030301010803" pitchFamily="18" charset="0"/>
              </a:rPr>
              <a:t>several</a:t>
            </a:r>
            <a:r>
              <a:rPr lang="fr-LU" altLang="fr-FR" sz="2000" dirty="0">
                <a:latin typeface="Garamond" panose="02020404030301010803" pitchFamily="18" charset="0"/>
              </a:rPr>
              <a:t> </a:t>
            </a:r>
            <a:r>
              <a:rPr lang="fr-LU" altLang="fr-FR" sz="2000" dirty="0" err="1">
                <a:latin typeface="Garamond" panose="02020404030301010803" pitchFamily="18" charset="0"/>
              </a:rPr>
              <a:t>technical</a:t>
            </a:r>
            <a:r>
              <a:rPr lang="fr-LU" altLang="fr-FR" sz="2000" dirty="0">
                <a:latin typeface="Garamond" panose="02020404030301010803" pitchFamily="18" charset="0"/>
              </a:rPr>
              <a:t> </a:t>
            </a:r>
            <a:r>
              <a:rPr lang="fr-LU" altLang="fr-FR" sz="2000" dirty="0" err="1">
                <a:latin typeface="Garamond" panose="02020404030301010803" pitchFamily="18" charset="0"/>
              </a:rPr>
              <a:t>amendments</a:t>
            </a:r>
            <a:r>
              <a:rPr lang="fr-LU" altLang="fr-FR" sz="2000" dirty="0">
                <a:latin typeface="Garamond" panose="02020404030301010803" pitchFamily="18" charset="0"/>
              </a:rPr>
              <a:t> (harmonisation of </a:t>
            </a:r>
            <a:r>
              <a:rPr lang="fr-LU" altLang="fr-FR" sz="2000" dirty="0" err="1">
                <a:latin typeface="Garamond" panose="02020404030301010803" pitchFamily="18" charset="0"/>
              </a:rPr>
              <a:t>creditors</a:t>
            </a:r>
            <a:r>
              <a:rPr lang="fr-LU" altLang="fr-FR" sz="2000" dirty="0">
                <a:latin typeface="Garamond" panose="02020404030301010803" pitchFamily="18" charset="0"/>
              </a:rPr>
              <a:t>’ </a:t>
            </a:r>
            <a:r>
              <a:rPr lang="fr-LU" altLang="fr-FR" sz="2000" dirty="0" err="1">
                <a:latin typeface="Garamond" panose="02020404030301010803" pitchFamily="18" charset="0"/>
              </a:rPr>
              <a:t>rights</a:t>
            </a:r>
            <a:r>
              <a:rPr lang="fr-LU" altLang="fr-FR" sz="2000" dirty="0">
                <a:latin typeface="Garamond" panose="02020404030301010803" pitchFamily="18" charset="0"/>
              </a:rPr>
              <a:t>, suspension of </a:t>
            </a:r>
            <a:r>
              <a:rPr lang="fr-LU" altLang="fr-FR" sz="2000" dirty="0" err="1">
                <a:latin typeface="Garamond" panose="02020404030301010803" pitchFamily="18" charset="0"/>
              </a:rPr>
              <a:t>merger</a:t>
            </a:r>
            <a:r>
              <a:rPr lang="fr-LU" altLang="fr-FR" sz="2000" dirty="0">
                <a:latin typeface="Garamond" panose="02020404030301010803" pitchFamily="18" charset="0"/>
              </a:rPr>
              <a:t>, </a:t>
            </a:r>
            <a:r>
              <a:rPr lang="fr-LU" altLang="fr-FR" sz="2000" dirty="0" err="1">
                <a:latin typeface="Garamond" panose="02020404030301010803" pitchFamily="18" charset="0"/>
              </a:rPr>
              <a:t>valuation</a:t>
            </a:r>
            <a:r>
              <a:rPr lang="fr-LU" altLang="fr-FR" sz="2000" dirty="0">
                <a:latin typeface="Garamond" panose="02020404030301010803" pitchFamily="18" charset="0"/>
              </a:rPr>
              <a:t> </a:t>
            </a:r>
            <a:r>
              <a:rPr lang="fr-LU" altLang="fr-FR" sz="2000" dirty="0" err="1">
                <a:latin typeface="Garamond" panose="02020404030301010803" pitchFamily="18" charset="0"/>
              </a:rPr>
              <a:t>rules</a:t>
            </a:r>
            <a:r>
              <a:rPr lang="fr-LU" altLang="fr-FR" sz="2000" dirty="0">
                <a:latin typeface="Garamond" panose="02020404030301010803" pitchFamily="18" charset="0"/>
              </a:rPr>
              <a:t>)</a:t>
            </a:r>
          </a:p>
          <a:p>
            <a:pPr marL="0" indent="0">
              <a:buNone/>
              <a:defRPr/>
            </a:pPr>
            <a:endParaRPr lang="fr-FR" altLang="fr-FR" sz="2000" dirty="0">
              <a:latin typeface="Garamond" panose="02020404030301010803" pitchFamily="18" charset="0"/>
            </a:endParaRPr>
          </a:p>
          <a:p>
            <a:pPr>
              <a:defRPr/>
            </a:pPr>
            <a:r>
              <a:rPr lang="fr-LU" sz="2000" dirty="0">
                <a:latin typeface="Garamond" panose="02020404030301010803" pitchFamily="18" charset="0"/>
                <a:ea typeface="Galvji" panose="020B0504020202020204" pitchFamily="34" charset="-128"/>
              </a:rPr>
              <a:t>Cross-border </a:t>
            </a:r>
            <a:r>
              <a:rPr lang="fr-LU" sz="2000" dirty="0" err="1">
                <a:latin typeface="Garamond" panose="02020404030301010803" pitchFamily="18" charset="0"/>
                <a:ea typeface="Galvji" panose="020B0504020202020204" pitchFamily="34" charset="-128"/>
              </a:rPr>
              <a:t>merger</a:t>
            </a:r>
            <a:r>
              <a:rPr lang="fr-LU" sz="2000" dirty="0">
                <a:latin typeface="Garamond" panose="02020404030301010803" pitchFamily="18" charset="0"/>
                <a:ea typeface="Galvji" panose="020B0504020202020204" pitchFamily="34" charset="-128"/>
              </a:rPr>
              <a:t> </a:t>
            </a:r>
            <a:r>
              <a:rPr lang="fr-LU" sz="2000" dirty="0" err="1">
                <a:latin typeface="Garamond" panose="02020404030301010803" pitchFamily="18" charset="0"/>
                <a:ea typeface="Galvji" panose="020B0504020202020204" pitchFamily="34" charset="-128"/>
              </a:rPr>
              <a:t>regime</a:t>
            </a:r>
            <a:r>
              <a:rPr lang="fr-LU" sz="2000" dirty="0">
                <a:latin typeface="Garamond" panose="02020404030301010803" pitchFamily="18" charset="0"/>
                <a:ea typeface="Galvji" panose="020B0504020202020204" pitchFamily="34" charset="-128"/>
              </a:rPr>
              <a:t> </a:t>
            </a:r>
            <a:r>
              <a:rPr lang="fr-LU" sz="2000" dirty="0" err="1">
                <a:latin typeface="Garamond" panose="02020404030301010803" pitchFamily="18" charset="0"/>
                <a:ea typeface="Galvji" panose="020B0504020202020204" pitchFamily="34" charset="-128"/>
              </a:rPr>
              <a:t>was</a:t>
            </a:r>
            <a:r>
              <a:rPr lang="fr-LU" sz="2000" dirty="0">
                <a:latin typeface="Garamond" panose="02020404030301010803" pitchFamily="18" charset="0"/>
                <a:ea typeface="Galvji" panose="020B0504020202020204" pitchFamily="34" charset="-128"/>
              </a:rPr>
              <a:t> a </a:t>
            </a:r>
            <a:r>
              <a:rPr lang="fr-LU" sz="2000" b="1" dirty="0" err="1">
                <a:latin typeface="Garamond" panose="02020404030301010803" pitchFamily="18" charset="0"/>
                <a:ea typeface="Galvji" panose="020B0504020202020204" pitchFamily="34" charset="-128"/>
              </a:rPr>
              <a:t>great</a:t>
            </a:r>
            <a:r>
              <a:rPr lang="fr-LU" sz="2000" dirty="0">
                <a:latin typeface="Garamond" panose="02020404030301010803" pitchFamily="18" charset="0"/>
                <a:ea typeface="Galvji" panose="020B0504020202020204" pitchFamily="34" charset="-128"/>
              </a:rPr>
              <a:t> </a:t>
            </a:r>
            <a:r>
              <a:rPr lang="fr-LU" sz="2000" b="1" dirty="0" err="1">
                <a:latin typeface="Garamond" panose="02020404030301010803" pitchFamily="18" charset="0"/>
                <a:ea typeface="Galvji" panose="020B0504020202020204" pitchFamily="34" charset="-128"/>
              </a:rPr>
              <a:t>success</a:t>
            </a:r>
            <a:r>
              <a:rPr lang="fr-LU" sz="2000" b="1" dirty="0">
                <a:latin typeface="Garamond" panose="02020404030301010803" pitchFamily="18" charset="0"/>
                <a:ea typeface="Galvji" panose="020B0504020202020204" pitchFamily="34" charset="-128"/>
              </a:rPr>
              <a:t> but n</a:t>
            </a:r>
            <a:r>
              <a:rPr lang="fr-FR" altLang="fr-FR" sz="2000" b="1" dirty="0" err="1">
                <a:latin typeface="Garamond" panose="02020404030301010803" pitchFamily="18" charset="0"/>
              </a:rPr>
              <a:t>eed</a:t>
            </a:r>
            <a:r>
              <a:rPr lang="fr-FR" altLang="fr-FR" sz="2000" b="1" dirty="0">
                <a:latin typeface="Garamond" panose="02020404030301010803" pitchFamily="18" charset="0"/>
              </a:rPr>
              <a:t> for </a:t>
            </a:r>
            <a:r>
              <a:rPr lang="fr-FR" altLang="fr-FR" sz="2000" b="1" dirty="0" err="1">
                <a:latin typeface="Garamond" panose="02020404030301010803" pitchFamily="18" charset="0"/>
              </a:rPr>
              <a:t>technical</a:t>
            </a:r>
            <a:r>
              <a:rPr lang="fr-FR" altLang="fr-FR" sz="2000" b="1" dirty="0">
                <a:latin typeface="Garamond" panose="02020404030301010803" pitchFamily="18" charset="0"/>
              </a:rPr>
              <a:t> </a:t>
            </a:r>
            <a:r>
              <a:rPr lang="fr-FR" altLang="fr-FR" sz="2000" b="1" dirty="0" err="1">
                <a:latin typeface="Garamond" panose="02020404030301010803" pitchFamily="18" charset="0"/>
              </a:rPr>
              <a:t>improvements</a:t>
            </a:r>
            <a:r>
              <a:rPr lang="fr-FR" altLang="fr-FR" sz="2000" b="1" dirty="0">
                <a:latin typeface="Garamond" panose="02020404030301010803" pitchFamily="18" charset="0"/>
              </a:rPr>
              <a:t> </a:t>
            </a:r>
            <a:r>
              <a:rPr lang="fr-FR" altLang="fr-FR" sz="2000" dirty="0" err="1">
                <a:latin typeface="Garamond" panose="02020404030301010803" pitchFamily="18" charset="0"/>
              </a:rPr>
              <a:t>confirmed</a:t>
            </a:r>
            <a:r>
              <a:rPr lang="fr-FR" altLang="fr-FR" sz="2000" dirty="0">
                <a:latin typeface="Garamond" panose="02020404030301010803" pitchFamily="18" charset="0"/>
              </a:rPr>
              <a:t> by consultations : (2015),  Consultation on a </a:t>
            </a:r>
            <a:r>
              <a:rPr lang="fr-LU" sz="2000" dirty="0">
                <a:latin typeface="Garamond" panose="02020404030301010803" pitchFamily="18" charset="0"/>
                <a:ea typeface="Galvji" panose="020B0504020202020204" pitchFamily="34" charset="-128"/>
              </a:rPr>
              <a:t>Package on (…) </a:t>
            </a:r>
            <a:r>
              <a:rPr lang="fr-LU" sz="2000" dirty="0" err="1">
                <a:latin typeface="Garamond" panose="02020404030301010803" pitchFamily="18" charset="0"/>
                <a:ea typeface="Galvji" panose="020B0504020202020204" pitchFamily="34" charset="-128"/>
              </a:rPr>
              <a:t>providing</a:t>
            </a:r>
            <a:r>
              <a:rPr lang="fr-LU" sz="2000" dirty="0">
                <a:latin typeface="Garamond" panose="02020404030301010803" pitchFamily="18" charset="0"/>
                <a:ea typeface="Galvji" panose="020B0504020202020204" pitchFamily="34" charset="-128"/>
              </a:rPr>
              <a:t> efficient </a:t>
            </a:r>
            <a:r>
              <a:rPr lang="fr-LU" sz="2000" dirty="0" err="1">
                <a:latin typeface="Garamond" panose="02020404030301010803" pitchFamily="18" charset="0"/>
                <a:ea typeface="Galvji" panose="020B0504020202020204" pitchFamily="34" charset="-128"/>
              </a:rPr>
              <a:t>rules</a:t>
            </a:r>
            <a:r>
              <a:rPr lang="fr-LU" sz="2000" dirty="0">
                <a:latin typeface="Garamond" panose="02020404030301010803" pitchFamily="18" charset="0"/>
                <a:ea typeface="Galvji" panose="020B0504020202020204" pitchFamily="34" charset="-128"/>
              </a:rPr>
              <a:t> for cross-border </a:t>
            </a:r>
            <a:r>
              <a:rPr lang="fr-LU" sz="2000" dirty="0" err="1">
                <a:latin typeface="Garamond" panose="02020404030301010803" pitchFamily="18" charset="0"/>
                <a:ea typeface="Galvji" panose="020B0504020202020204" pitchFamily="34" charset="-128"/>
              </a:rPr>
              <a:t>operations</a:t>
            </a:r>
            <a:r>
              <a:rPr lang="fr-LU" sz="2000" dirty="0">
                <a:latin typeface="Garamond" panose="02020404030301010803" pitchFamily="18" charset="0"/>
                <a:ea typeface="Galvji" panose="020B0504020202020204" pitchFamily="34" charset="-128"/>
              </a:rPr>
              <a:t> in EU </a:t>
            </a:r>
            <a:r>
              <a:rPr lang="fr-LU" sz="2000" dirty="0" err="1">
                <a:latin typeface="Garamond" panose="02020404030301010803" pitchFamily="18" charset="0"/>
                <a:ea typeface="Galvji" panose="020B0504020202020204" pitchFamily="34" charset="-128"/>
              </a:rPr>
              <a:t>Company</a:t>
            </a:r>
            <a:r>
              <a:rPr lang="fr-LU" sz="2000" dirty="0">
                <a:latin typeface="Garamond" panose="02020404030301010803" pitchFamily="18" charset="0"/>
                <a:ea typeface="Galvji" panose="020B0504020202020204" pitchFamily="34" charset="-128"/>
              </a:rPr>
              <a:t> Law … (2017) and </a:t>
            </a:r>
            <a:r>
              <a:rPr lang="fr-LU" sz="2000" dirty="0" err="1">
                <a:latin typeface="Garamond" panose="02020404030301010803" pitchFamily="18" charset="0"/>
                <a:ea typeface="Galvji" panose="020B0504020202020204" pitchFamily="34" charset="-128"/>
              </a:rPr>
              <a:t>requested</a:t>
            </a:r>
            <a:r>
              <a:rPr lang="fr-LU" sz="2000" dirty="0">
                <a:latin typeface="Garamond" panose="02020404030301010803" pitchFamily="18" charset="0"/>
                <a:ea typeface="Galvji" panose="020B0504020202020204" pitchFamily="34" charset="-128"/>
              </a:rPr>
              <a:t> by EU </a:t>
            </a:r>
            <a:r>
              <a:rPr lang="fr-LU" sz="2000" dirty="0" err="1">
                <a:latin typeface="Garamond" panose="02020404030301010803" pitchFamily="18" charset="0"/>
                <a:ea typeface="Galvji" panose="020B0504020202020204" pitchFamily="34" charset="-128"/>
              </a:rPr>
              <a:t>Parliament</a:t>
            </a:r>
            <a:r>
              <a:rPr lang="fr-LU" sz="2000" dirty="0">
                <a:latin typeface="Garamond" panose="02020404030301010803" pitchFamily="18" charset="0"/>
                <a:ea typeface="Galvji" panose="020B0504020202020204" pitchFamily="34" charset="-128"/>
              </a:rPr>
              <a:t> (</a:t>
            </a:r>
            <a:r>
              <a:rPr lang="fr-LU" sz="2000" dirty="0" err="1">
                <a:latin typeface="Garamond" panose="02020404030301010803" pitchFamily="18" charset="0"/>
                <a:ea typeface="Galvji" panose="020B0504020202020204" pitchFamily="34" charset="-128"/>
              </a:rPr>
              <a:t>R</a:t>
            </a:r>
            <a:r>
              <a:rPr lang="fr-LU" sz="2000" dirty="0" err="1">
                <a:latin typeface="Garamond" panose="02020404030301010803" pitchFamily="18" charset="0"/>
              </a:rPr>
              <a:t>esolution</a:t>
            </a:r>
            <a:r>
              <a:rPr lang="fr-LU" sz="2000" dirty="0">
                <a:latin typeface="Garamond" panose="02020404030301010803" pitchFamily="18" charset="0"/>
              </a:rPr>
              <a:t> of 13 </a:t>
            </a:r>
            <a:r>
              <a:rPr lang="fr-LU" sz="2000" dirty="0" err="1">
                <a:latin typeface="Garamond" panose="02020404030301010803" pitchFamily="18" charset="0"/>
              </a:rPr>
              <a:t>June</a:t>
            </a:r>
            <a:r>
              <a:rPr lang="fr-LU" sz="2000" dirty="0">
                <a:latin typeface="Garamond" panose="02020404030301010803" pitchFamily="18" charset="0"/>
              </a:rPr>
              <a:t> 2017 on cross-border </a:t>
            </a:r>
            <a:r>
              <a:rPr lang="fr-LU" sz="2000" dirty="0" err="1">
                <a:latin typeface="Garamond" panose="02020404030301010803" pitchFamily="18" charset="0"/>
              </a:rPr>
              <a:t>mergers</a:t>
            </a:r>
            <a:r>
              <a:rPr lang="fr-LU" sz="2000" dirty="0">
                <a:latin typeface="Garamond" panose="02020404030301010803" pitchFamily="18" charset="0"/>
              </a:rPr>
              <a:t> and divisions, P8_TA(2017)0248</a:t>
            </a:r>
            <a:r>
              <a:rPr lang="fr-LU" sz="2000" dirty="0">
                <a:latin typeface="Garamond" panose="02020404030301010803" pitchFamily="18" charset="0"/>
                <a:ea typeface="Galvji" panose="020B0504020202020204" pitchFamily="34" charset="-128"/>
              </a:rPr>
              <a:t>)</a:t>
            </a:r>
          </a:p>
          <a:p>
            <a:pPr>
              <a:defRPr/>
            </a:pPr>
            <a:endParaRPr lang="fr-LU" sz="2000" dirty="0">
              <a:latin typeface="Garamond" panose="02020404030301010803" pitchFamily="18" charset="0"/>
              <a:ea typeface="Galvji" panose="020B0504020202020204" pitchFamily="34" charset="-128"/>
            </a:endParaRPr>
          </a:p>
          <a:p>
            <a:pPr marL="0" indent="0">
              <a:buNone/>
              <a:defRPr/>
            </a:pPr>
            <a:endParaRPr lang="fr-FR" altLang="fr-FR" sz="2000" dirty="0">
              <a:latin typeface="Garamond" panose="02020404030301010803" pitchFamily="18" charset="0"/>
            </a:endParaRPr>
          </a:p>
          <a:p>
            <a:pPr>
              <a:defRPr/>
            </a:pPr>
            <a:endParaRPr lang="fr-LU" altLang="fr-FR" sz="14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14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LU" altLang="fr-FR" sz="2000" dirty="0"/>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lvl="1">
              <a:buFont typeface="Arial" panose="020B0604020202020204" pitchFamily="34" charset="0"/>
              <a:buChar cha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buFontTx/>
              <a:buNone/>
              <a:defRPr/>
            </a:pPr>
            <a:r>
              <a:rPr lang="en-US" altLang="fr-FR" sz="2000" dirty="0">
                <a:latin typeface="Garamond" panose="02020404030301010803" pitchFamily="18" charset="0"/>
              </a:rPr>
              <a:t> </a:t>
            </a:r>
            <a:endParaRPr lang="fr-FR" altLang="fr-FR" sz="2000" dirty="0">
              <a:latin typeface="Garamond" panose="02020404030301010803" pitchFamily="18" charset="0"/>
            </a:endParaRPr>
          </a:p>
          <a:p>
            <a:pPr>
              <a:defRPr/>
            </a:pPr>
            <a:endParaRPr lang="fr-FR" altLang="fr-FR" sz="2000" b="1" dirty="0">
              <a:latin typeface="Garamond" panose="02020404030301010803" pitchFamily="18" charset="0"/>
            </a:endParaRPr>
          </a:p>
          <a:p>
            <a:pPr>
              <a:defRPr/>
            </a:pPr>
            <a:endParaRPr lang="fr-FR" altLang="fr-FR" sz="2000" b="1" dirty="0">
              <a:latin typeface="Garamond" panose="02020404030301010803" pitchFamily="18" charset="0"/>
            </a:endParaRPr>
          </a:p>
          <a:p>
            <a:pPr>
              <a:buFontTx/>
              <a:buNone/>
              <a:defRPr/>
            </a:pPr>
            <a:r>
              <a:rPr lang="fr-FR" altLang="fr-FR" sz="2000" dirty="0">
                <a:latin typeface="Garamond" panose="02020404030301010803" pitchFamily="18" charset="0"/>
              </a:rPr>
              <a:t> </a:t>
            </a:r>
            <a:r>
              <a:rPr lang="en-US" altLang="fr-FR" sz="2000" dirty="0">
                <a:latin typeface="Garamond" panose="02020404030301010803" pitchFamily="18" charset="0"/>
              </a:rPr>
              <a:t> </a:t>
            </a:r>
            <a:endParaRPr lang="fr-FR" altLang="fr-FR" sz="2000" dirty="0">
              <a:latin typeface="Garamond" panose="02020404030301010803" pitchFamily="18" charset="0"/>
            </a:endParaRPr>
          </a:p>
          <a:p>
            <a:pPr>
              <a:defRPr/>
            </a:pPr>
            <a:endParaRPr lang="fr-FR" altLang="fr-FR" sz="2000" b="1" dirty="0">
              <a:latin typeface="Garamond" panose="02020404030301010803" pitchFamily="18" charset="0"/>
            </a:endParaRPr>
          </a:p>
          <a:p>
            <a:pPr lvl="1">
              <a:buFont typeface="Arial" panose="020B0604020202020204" pitchFamily="34" charset="0"/>
              <a:buChar char="•"/>
              <a:defRPr/>
            </a:pPr>
            <a:endParaRPr lang="fr-FR" altLang="fr-FR" sz="1800" dirty="0">
              <a:latin typeface="Garamond" panose="02020404030301010803" pitchFamily="18" charset="0"/>
            </a:endParaRPr>
          </a:p>
        </p:txBody>
      </p:sp>
      <p:sp>
        <p:nvSpPr>
          <p:cNvPr id="1741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638FE29F-974F-413F-81D1-18D69F28FE5B}" type="slidenum">
              <a:rPr lang="en-US" altLang="fr-FR" sz="1400">
                <a:solidFill>
                  <a:srgbClr val="000000"/>
                </a:solidFill>
                <a:latin typeface="Times New Roman" panose="02020603050405020304" pitchFamily="18" charset="0"/>
              </a:rPr>
              <a:pPr fontAlgn="base">
                <a:spcBef>
                  <a:spcPct val="0"/>
                </a:spcBef>
                <a:spcAft>
                  <a:spcPct val="0"/>
                </a:spcAft>
                <a:buNone/>
              </a:pPr>
              <a:t>21</a:t>
            </a:fld>
            <a:endParaRPr lang="en-US" altLang="fr-FR" sz="1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7142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noChangeArrowheads="1"/>
          </p:cNvSpPr>
          <p:nvPr>
            <p:ph type="title"/>
          </p:nvPr>
        </p:nvSpPr>
        <p:spPr>
          <a:xfrm>
            <a:off x="2208213" y="908050"/>
            <a:ext cx="7772400" cy="865188"/>
          </a:xfrm>
        </p:spPr>
        <p:txBody>
          <a:bodyPr/>
          <a:lstStyle/>
          <a:p>
            <a:endParaRPr lang="fr-FR" altLang="fr-FR" sz="2400" b="1">
              <a:latin typeface="Garamond" panose="02020404030301010803" pitchFamily="18" charset="0"/>
            </a:endParaRPr>
          </a:p>
        </p:txBody>
      </p:sp>
      <p:sp>
        <p:nvSpPr>
          <p:cNvPr id="18434" name="Espace réservé du contenu 2">
            <a:extLst>
              <a:ext uri="{FF2B5EF4-FFF2-40B4-BE49-F238E27FC236}">
                <a16:creationId xmlns:a16="http://schemas.microsoft.com/office/drawing/2014/main" id="{3C913507-08D0-E84E-A430-885A95E7CB36}"/>
              </a:ext>
            </a:extLst>
          </p:cNvPr>
          <p:cNvSpPr>
            <a:spLocks noGrp="1" noChangeArrowheads="1"/>
          </p:cNvSpPr>
          <p:nvPr>
            <p:ph idx="1"/>
          </p:nvPr>
        </p:nvSpPr>
        <p:spPr>
          <a:xfrm>
            <a:off x="2219325" y="1014413"/>
            <a:ext cx="8197850" cy="5257800"/>
          </a:xfrm>
        </p:spPr>
        <p:txBody>
          <a:bodyPr/>
          <a:lstStyle/>
          <a:p>
            <a:pPr>
              <a:defRPr/>
            </a:pPr>
            <a:endParaRPr lang="fr-FR" altLang="fr-FR" sz="2000" dirty="0">
              <a:latin typeface="Garamond" panose="02020404030301010803" pitchFamily="18" charset="0"/>
            </a:endParaRPr>
          </a:p>
          <a:p>
            <a:pPr marL="0" indent="0">
              <a:buNone/>
              <a:defRPr/>
            </a:pPr>
            <a:endParaRPr lang="fr-LU" altLang="fr-FR" sz="2000" dirty="0">
              <a:latin typeface="Garamond" panose="02020404030301010803" pitchFamily="18" charset="0"/>
            </a:endParaRPr>
          </a:p>
          <a:p>
            <a:pPr>
              <a:defRPr/>
            </a:pPr>
            <a:r>
              <a:rPr lang="fr-FR" altLang="fr-FR" sz="2000" b="1" dirty="0" err="1">
                <a:latin typeface="Garamond" panose="02020404030301010803" pitchFamily="18" charset="0"/>
              </a:rPr>
              <a:t>Proposal</a:t>
            </a:r>
            <a:r>
              <a:rPr lang="fr-FR" altLang="fr-FR" sz="2000" b="1" dirty="0">
                <a:latin typeface="Garamond" panose="02020404030301010803" pitchFamily="18" charset="0"/>
              </a:rPr>
              <a:t> of Directive of 25th of April 2018 </a:t>
            </a:r>
            <a:r>
              <a:rPr lang="fr-FR" altLang="fr-FR" sz="2000" dirty="0" err="1">
                <a:latin typeface="Garamond" panose="02020404030301010803" pitchFamily="18" charset="0"/>
              </a:rPr>
              <a:t>went</a:t>
            </a:r>
            <a:r>
              <a:rPr lang="fr-FR" altLang="fr-FR" sz="2000" dirty="0">
                <a:latin typeface="Garamond" panose="02020404030301010803" pitchFamily="18" charset="0"/>
              </a:rPr>
              <a:t> </a:t>
            </a:r>
            <a:r>
              <a:rPr lang="fr-FR" altLang="fr-FR" sz="2000" dirty="0" err="1">
                <a:latin typeface="Garamond" panose="02020404030301010803" pitchFamily="18" charset="0"/>
              </a:rPr>
              <a:t>beyond</a:t>
            </a:r>
            <a:r>
              <a:rPr lang="fr-FR" altLang="fr-FR" sz="2000" dirty="0">
                <a:latin typeface="Garamond" panose="02020404030301010803" pitchFamily="18" charset="0"/>
              </a:rPr>
              <a:t> fixing </a:t>
            </a:r>
            <a:r>
              <a:rPr lang="fr-FR" altLang="fr-FR" sz="2000" dirty="0" err="1">
                <a:latin typeface="Garamond" panose="02020404030301010803" pitchFamily="18" charset="0"/>
              </a:rPr>
              <a:t>procedural</a:t>
            </a:r>
            <a:r>
              <a:rPr lang="fr-FR" altLang="fr-FR" sz="2000" dirty="0">
                <a:latin typeface="Garamond" panose="02020404030301010803" pitchFamily="18" charset="0"/>
              </a:rPr>
              <a:t> issues and </a:t>
            </a:r>
            <a:r>
              <a:rPr lang="fr-FR" altLang="fr-FR" sz="2000" dirty="0" err="1">
                <a:latin typeface="Garamond" panose="02020404030301010803" pitchFamily="18" charset="0"/>
              </a:rPr>
              <a:t>included</a:t>
            </a:r>
            <a:r>
              <a:rPr lang="fr-FR" altLang="fr-FR" sz="2000" dirty="0">
                <a:latin typeface="Garamond" panose="02020404030301010803" pitchFamily="18" charset="0"/>
              </a:rPr>
              <a:t> substantive provisions (exit right of </a:t>
            </a:r>
            <a:r>
              <a:rPr lang="fr-FR" altLang="fr-FR" sz="2000" dirty="0" err="1">
                <a:latin typeface="Garamond" panose="02020404030301010803" pitchFamily="18" charset="0"/>
              </a:rPr>
              <a:t>shareholders</a:t>
            </a:r>
            <a:r>
              <a:rPr lang="fr-FR" altLang="fr-FR" sz="2000" dirty="0">
                <a:latin typeface="Garamond" panose="02020404030301010803" pitchFamily="18" charset="0"/>
              </a:rPr>
              <a:t>)</a:t>
            </a:r>
          </a:p>
          <a:p>
            <a:pPr>
              <a:defRPr/>
            </a:pPr>
            <a:endParaRPr lang="fr-LU" altLang="fr-FR" sz="2000" dirty="0">
              <a:latin typeface="Garamond" panose="02020404030301010803" pitchFamily="18" charset="0"/>
            </a:endParaRPr>
          </a:p>
          <a:p>
            <a:pPr>
              <a:defRPr/>
            </a:pPr>
            <a:r>
              <a:rPr lang="fr-LU" sz="2000" b="1" dirty="0" err="1">
                <a:latin typeface="Garamond" panose="02020404030301010803" pitchFamily="18" charset="0"/>
              </a:rPr>
              <a:t>Harmonised</a:t>
            </a:r>
            <a:r>
              <a:rPr lang="fr-LU" sz="2000" b="1" dirty="0">
                <a:latin typeface="Garamond" panose="02020404030301010803" pitchFamily="18" charset="0"/>
              </a:rPr>
              <a:t> </a:t>
            </a:r>
            <a:r>
              <a:rPr lang="fr-LU" sz="2000" b="1" dirty="0" err="1">
                <a:latin typeface="Garamond" panose="02020404030301010803" pitchFamily="18" charset="0"/>
              </a:rPr>
              <a:t>rules</a:t>
            </a:r>
            <a:r>
              <a:rPr lang="fr-LU" sz="2000" b="1" dirty="0">
                <a:latin typeface="Garamond" panose="02020404030301010803" pitchFamily="18" charset="0"/>
              </a:rPr>
              <a:t> </a:t>
            </a:r>
            <a:r>
              <a:rPr lang="fr-LU" sz="2000" dirty="0">
                <a:latin typeface="Garamond" panose="02020404030301010803" pitchFamily="18" charset="0"/>
              </a:rPr>
              <a:t>on protection of </a:t>
            </a:r>
            <a:r>
              <a:rPr lang="fr-LU" sz="2000" dirty="0" err="1">
                <a:latin typeface="Garamond" panose="02020404030301010803" pitchFamily="18" charset="0"/>
              </a:rPr>
              <a:t>shareholders</a:t>
            </a:r>
            <a:r>
              <a:rPr lang="fr-LU" sz="2000" dirty="0">
                <a:latin typeface="Garamond" panose="02020404030301010803" pitchFamily="18" charset="0"/>
              </a:rPr>
              <a:t>, </a:t>
            </a:r>
            <a:r>
              <a:rPr lang="fr-LU" sz="2000" dirty="0" err="1">
                <a:latin typeface="Garamond" panose="02020404030301010803" pitchFamily="18" charset="0"/>
              </a:rPr>
              <a:t>creditors</a:t>
            </a:r>
            <a:r>
              <a:rPr lang="fr-LU" sz="2000" dirty="0">
                <a:latin typeface="Garamond" panose="02020404030301010803" pitchFamily="18" charset="0"/>
              </a:rPr>
              <a:t> and </a:t>
            </a:r>
            <a:r>
              <a:rPr lang="fr-LU" sz="2000" dirty="0" err="1">
                <a:latin typeface="Garamond" panose="02020404030301010803" pitchFamily="18" charset="0"/>
              </a:rPr>
              <a:t>employees</a:t>
            </a:r>
            <a:endParaRPr lang="fr-LU" sz="2000" dirty="0">
              <a:latin typeface="Garamond" panose="02020404030301010803" pitchFamily="18" charset="0"/>
            </a:endParaRPr>
          </a:p>
          <a:p>
            <a:pPr>
              <a:defRPr/>
            </a:pPr>
            <a:r>
              <a:rPr lang="fr-LU" sz="2000" b="1" dirty="0" err="1">
                <a:latin typeface="Garamond" panose="02020404030301010803" pitchFamily="18" charset="0"/>
              </a:rPr>
              <a:t>Harmonised</a:t>
            </a:r>
            <a:r>
              <a:rPr lang="fr-LU" sz="2000" b="1" dirty="0">
                <a:latin typeface="Garamond" panose="02020404030301010803" pitchFamily="18" charset="0"/>
              </a:rPr>
              <a:t> </a:t>
            </a:r>
            <a:r>
              <a:rPr lang="fr-LU" sz="2000" b="1" dirty="0" err="1">
                <a:latin typeface="Garamond" panose="02020404030301010803" pitchFamily="18" charset="0"/>
              </a:rPr>
              <a:t>rules</a:t>
            </a:r>
            <a:r>
              <a:rPr lang="fr-LU" sz="2000" b="1" dirty="0">
                <a:latin typeface="Garamond" panose="02020404030301010803" pitchFamily="18" charset="0"/>
              </a:rPr>
              <a:t> </a:t>
            </a:r>
            <a:r>
              <a:rPr lang="fr-LU" sz="2000" dirty="0">
                <a:latin typeface="Garamond" panose="02020404030301010803" pitchFamily="18" charset="0"/>
              </a:rPr>
              <a:t>on </a:t>
            </a:r>
            <a:r>
              <a:rPr lang="fr-LU" sz="2000" dirty="0" err="1">
                <a:latin typeface="Garamond" panose="02020404030301010803" pitchFamily="18" charset="0"/>
              </a:rPr>
              <a:t>employee</a:t>
            </a:r>
            <a:r>
              <a:rPr lang="fr-LU" sz="2000" dirty="0">
                <a:latin typeface="Garamond" panose="02020404030301010803" pitchFamily="18" charset="0"/>
              </a:rPr>
              <a:t> information (complaints </a:t>
            </a:r>
            <a:r>
              <a:rPr lang="fr-LU" sz="2000" dirty="0" err="1">
                <a:latin typeface="Garamond" panose="02020404030301010803" pitchFamily="18" charset="0"/>
              </a:rPr>
              <a:t>before</a:t>
            </a:r>
            <a:r>
              <a:rPr lang="fr-LU" sz="2000" dirty="0">
                <a:latin typeface="Garamond" panose="02020404030301010803" pitchFamily="18" charset="0"/>
              </a:rPr>
              <a:t>) as </a:t>
            </a:r>
            <a:r>
              <a:rPr lang="fr-LU" sz="2000" dirty="0" err="1">
                <a:latin typeface="Garamond" panose="02020404030301010803" pitchFamily="18" charset="0"/>
              </a:rPr>
              <a:t>level</a:t>
            </a:r>
            <a:r>
              <a:rPr lang="fr-LU" sz="2000" dirty="0">
                <a:latin typeface="Garamond" panose="02020404030301010803" pitchFamily="18" charset="0"/>
              </a:rPr>
              <a:t> of protection of </a:t>
            </a:r>
            <a:r>
              <a:rPr lang="fr-LU" sz="2000" dirty="0" err="1">
                <a:latin typeface="Garamond" panose="02020404030301010803" pitchFamily="18" charset="0"/>
              </a:rPr>
              <a:t>employee</a:t>
            </a:r>
            <a:r>
              <a:rPr lang="fr-LU" sz="2000" dirty="0">
                <a:latin typeface="Garamond" panose="02020404030301010803" pitchFamily="18" charset="0"/>
              </a:rPr>
              <a:t> participation </a:t>
            </a:r>
            <a:r>
              <a:rPr lang="fr-LU" sz="2000" dirty="0" err="1">
                <a:latin typeface="Garamond" panose="02020404030301010803" pitchFamily="18" charset="0"/>
              </a:rPr>
              <a:t>was</a:t>
            </a:r>
            <a:r>
              <a:rPr lang="fr-LU" sz="2000" dirty="0">
                <a:latin typeface="Garamond" panose="02020404030301010803" pitchFamily="18" charset="0"/>
              </a:rPr>
              <a:t> </a:t>
            </a:r>
            <a:r>
              <a:rPr lang="fr-LU" sz="2000" dirty="0" err="1">
                <a:latin typeface="Garamond" panose="02020404030301010803" pitchFamily="18" charset="0"/>
              </a:rPr>
              <a:t>already</a:t>
            </a:r>
            <a:r>
              <a:rPr lang="fr-LU" sz="2000" dirty="0">
                <a:latin typeface="Garamond" panose="02020404030301010803" pitchFamily="18" charset="0"/>
              </a:rPr>
              <a:t> </a:t>
            </a:r>
            <a:r>
              <a:rPr lang="fr-LU" sz="2000" dirty="0" err="1">
                <a:latin typeface="Garamond" panose="02020404030301010803" pitchFamily="18" charset="0"/>
              </a:rPr>
              <a:t>significant</a:t>
            </a:r>
            <a:endParaRPr lang="fr-LU" sz="2000" dirty="0">
              <a:latin typeface="Garamond" panose="02020404030301010803" pitchFamily="18" charset="0"/>
            </a:endParaRPr>
          </a:p>
          <a:p>
            <a:pPr>
              <a:defRPr/>
            </a:pPr>
            <a:r>
              <a:rPr lang="fr-LU" sz="2000" b="1" dirty="0" err="1">
                <a:latin typeface="Garamond" panose="02020404030301010803" pitchFamily="18" charset="0"/>
              </a:rPr>
              <a:t>Harmonised</a:t>
            </a:r>
            <a:r>
              <a:rPr lang="fr-LU" sz="2000" b="1" dirty="0">
                <a:latin typeface="Garamond" panose="02020404030301010803" pitchFamily="18" charset="0"/>
              </a:rPr>
              <a:t> </a:t>
            </a:r>
            <a:r>
              <a:rPr lang="fr-LU" sz="2000" b="1" dirty="0" err="1">
                <a:latin typeface="Garamond" panose="02020404030301010803" pitchFamily="18" charset="0"/>
              </a:rPr>
              <a:t>rules</a:t>
            </a:r>
            <a:r>
              <a:rPr lang="fr-LU" sz="2000" b="1" dirty="0">
                <a:latin typeface="Garamond" panose="02020404030301010803" pitchFamily="18" charset="0"/>
              </a:rPr>
              <a:t> </a:t>
            </a:r>
            <a:r>
              <a:rPr lang="fr-LU" sz="2000" dirty="0">
                <a:latin typeface="Garamond" panose="02020404030301010803" pitchFamily="18" charset="0"/>
              </a:rPr>
              <a:t>for a </a:t>
            </a:r>
            <a:r>
              <a:rPr lang="fr-LU" sz="2000" dirty="0" err="1">
                <a:latin typeface="Garamond" panose="02020404030301010803" pitchFamily="18" charset="0"/>
              </a:rPr>
              <a:t>fast</a:t>
            </a:r>
            <a:r>
              <a:rPr lang="fr-LU" sz="2000" dirty="0">
                <a:latin typeface="Garamond" panose="02020404030301010803" pitchFamily="18" charset="0"/>
              </a:rPr>
              <a:t> </a:t>
            </a:r>
            <a:r>
              <a:rPr lang="fr-LU" sz="2000" dirty="0" err="1">
                <a:latin typeface="Garamond" panose="02020404030301010803" pitchFamily="18" charset="0"/>
              </a:rPr>
              <a:t>track</a:t>
            </a:r>
            <a:r>
              <a:rPr lang="fr-LU" sz="2000" dirty="0">
                <a:latin typeface="Garamond" panose="02020404030301010803" pitchFamily="18" charset="0"/>
              </a:rPr>
              <a:t> </a:t>
            </a:r>
            <a:r>
              <a:rPr lang="fr-LU" sz="2000" dirty="0" err="1">
                <a:latin typeface="Garamond" panose="02020404030301010803" pitchFamily="18" charset="0"/>
              </a:rPr>
              <a:t>procedure</a:t>
            </a:r>
            <a:r>
              <a:rPr lang="fr-LU" sz="2000" dirty="0">
                <a:latin typeface="Garamond" panose="02020404030301010803" pitchFamily="18" charset="0"/>
              </a:rPr>
              <a:t> for </a:t>
            </a:r>
            <a:r>
              <a:rPr lang="fr-LU" sz="2000" dirty="0" err="1">
                <a:latin typeface="Garamond" panose="02020404030301010803" pitchFamily="18" charset="0"/>
              </a:rPr>
              <a:t>less</a:t>
            </a:r>
            <a:r>
              <a:rPr lang="fr-LU" sz="2000" dirty="0">
                <a:latin typeface="Garamond" panose="02020404030301010803" pitchFamily="18" charset="0"/>
              </a:rPr>
              <a:t> </a:t>
            </a:r>
            <a:r>
              <a:rPr lang="fr-LU" sz="2000" dirty="0" err="1">
                <a:latin typeface="Garamond" panose="02020404030301010803" pitchFamily="18" charset="0"/>
              </a:rPr>
              <a:t>complex</a:t>
            </a:r>
            <a:r>
              <a:rPr lang="fr-LU" sz="2000" dirty="0">
                <a:latin typeface="Garamond" panose="02020404030301010803" pitchFamily="18" charset="0"/>
              </a:rPr>
              <a:t> </a:t>
            </a:r>
            <a:r>
              <a:rPr lang="fr-LU" sz="2000" dirty="0" err="1">
                <a:latin typeface="Garamond" panose="02020404030301010803" pitchFamily="18" charset="0"/>
              </a:rPr>
              <a:t>mergers</a:t>
            </a:r>
            <a:r>
              <a:rPr lang="fr-LU" sz="2000" dirty="0">
                <a:latin typeface="Garamond" panose="02020404030301010803" pitchFamily="18" charset="0"/>
              </a:rPr>
              <a:t> or </a:t>
            </a:r>
            <a:r>
              <a:rPr lang="fr-LU" sz="2000" dirty="0" err="1">
                <a:latin typeface="Garamond" panose="02020404030301010803" pitchFamily="18" charset="0"/>
              </a:rPr>
              <a:t>waiver</a:t>
            </a:r>
            <a:r>
              <a:rPr lang="fr-LU" sz="2000" dirty="0">
                <a:latin typeface="Garamond" panose="02020404030301010803" pitchFamily="18" charset="0"/>
              </a:rPr>
              <a:t> of an </a:t>
            </a:r>
            <a:r>
              <a:rPr lang="fr-LU" sz="2000" dirty="0" err="1">
                <a:latin typeface="Garamond" panose="02020404030301010803" pitchFamily="18" charset="0"/>
              </a:rPr>
              <a:t>independent</a:t>
            </a:r>
            <a:r>
              <a:rPr lang="fr-LU" sz="2000" dirty="0">
                <a:latin typeface="Garamond" panose="02020404030301010803" pitchFamily="18" charset="0"/>
              </a:rPr>
              <a:t> expert report </a:t>
            </a:r>
            <a:r>
              <a:rPr lang="fr-LU" sz="2000" dirty="0" err="1">
                <a:latin typeface="Garamond" panose="02020404030301010803" pitchFamily="18" charset="0"/>
              </a:rPr>
              <a:t>upon</a:t>
            </a:r>
            <a:r>
              <a:rPr lang="fr-LU" sz="2000" dirty="0">
                <a:latin typeface="Garamond" panose="02020404030301010803" pitchFamily="18" charset="0"/>
              </a:rPr>
              <a:t> agreement of all </a:t>
            </a:r>
            <a:r>
              <a:rPr lang="fr-LU" sz="2000" dirty="0" err="1">
                <a:latin typeface="Garamond" panose="02020404030301010803" pitchFamily="18" charset="0"/>
              </a:rPr>
              <a:t>shareholders</a:t>
            </a:r>
            <a:r>
              <a:rPr lang="fr-LU" sz="2000" dirty="0">
                <a:latin typeface="Garamond" panose="02020404030301010803" pitchFamily="18" charset="0"/>
              </a:rPr>
              <a:t> or </a:t>
            </a:r>
            <a:r>
              <a:rPr lang="fr-LU" sz="2000" dirty="0" err="1">
                <a:latin typeface="Garamond" panose="02020404030301010803" pitchFamily="18" charset="0"/>
              </a:rPr>
              <a:t>during</a:t>
            </a:r>
            <a:r>
              <a:rPr lang="fr-LU" sz="2000" dirty="0">
                <a:latin typeface="Garamond" panose="02020404030301010803" pitchFamily="18" charset="0"/>
              </a:rPr>
              <a:t> a </a:t>
            </a:r>
            <a:r>
              <a:rPr lang="fr-LU" sz="2000" dirty="0" err="1">
                <a:latin typeface="Garamond" panose="02020404030301010803" pitchFamily="18" charset="0"/>
              </a:rPr>
              <a:t>merger</a:t>
            </a:r>
            <a:r>
              <a:rPr lang="fr-LU" sz="2000" dirty="0">
                <a:latin typeface="Garamond" panose="02020404030301010803" pitchFamily="18" charset="0"/>
              </a:rPr>
              <a:t> of a parent </a:t>
            </a:r>
            <a:r>
              <a:rPr lang="fr-LU" sz="2000" dirty="0" err="1">
                <a:latin typeface="Garamond" panose="02020404030301010803" pitchFamily="18" charset="0"/>
              </a:rPr>
              <a:t>company</a:t>
            </a:r>
            <a:r>
              <a:rPr lang="fr-LU" sz="2000" dirty="0">
                <a:latin typeface="Garamond" panose="02020404030301010803" pitchFamily="18" charset="0"/>
              </a:rPr>
              <a:t> </a:t>
            </a:r>
            <a:r>
              <a:rPr lang="fr-LU" sz="2000" dirty="0" err="1">
                <a:latin typeface="Garamond" panose="02020404030301010803" pitchFamily="18" charset="0"/>
              </a:rPr>
              <a:t>with</a:t>
            </a:r>
            <a:r>
              <a:rPr lang="fr-LU" sz="2000" dirty="0">
                <a:latin typeface="Garamond" panose="02020404030301010803" pitchFamily="18" charset="0"/>
              </a:rPr>
              <a:t> a </a:t>
            </a:r>
            <a:r>
              <a:rPr lang="fr-LU" sz="2000" dirty="0" err="1">
                <a:latin typeface="Garamond" panose="02020404030301010803" pitchFamily="18" charset="0"/>
              </a:rPr>
              <a:t>subsidiary</a:t>
            </a:r>
            <a:r>
              <a:rPr lang="fr-LU" sz="2000" dirty="0">
                <a:latin typeface="Garamond" panose="02020404030301010803" pitchFamily="18" charset="0"/>
              </a:rPr>
              <a:t> </a:t>
            </a:r>
          </a:p>
          <a:p>
            <a:pPr>
              <a:defRPr/>
            </a:pPr>
            <a:endParaRPr lang="fr-LU" sz="2000" dirty="0">
              <a:latin typeface="Garamond" panose="02020404030301010803" pitchFamily="18" charset="0"/>
            </a:endParaRPr>
          </a:p>
          <a:p>
            <a:pPr>
              <a:defRPr/>
            </a:pPr>
            <a:r>
              <a:rPr lang="fr-LU" sz="2000" b="1" dirty="0" err="1">
                <a:latin typeface="Garamond" panose="02020404030301010803" pitchFamily="18" charset="0"/>
              </a:rPr>
              <a:t>Interconnection</a:t>
            </a:r>
            <a:r>
              <a:rPr lang="fr-LU" sz="2000" b="1" dirty="0">
                <a:latin typeface="Garamond" panose="02020404030301010803" pitchFamily="18" charset="0"/>
              </a:rPr>
              <a:t> of business </a:t>
            </a:r>
            <a:r>
              <a:rPr lang="fr-LU" sz="2000" b="1" dirty="0" err="1">
                <a:latin typeface="Garamond" panose="02020404030301010803" pitchFamily="18" charset="0"/>
              </a:rPr>
              <a:t>registers</a:t>
            </a:r>
            <a:r>
              <a:rPr lang="fr-LU" sz="2000" b="1" dirty="0">
                <a:latin typeface="Garamond" panose="02020404030301010803" pitchFamily="18" charset="0"/>
              </a:rPr>
              <a:t> </a:t>
            </a:r>
            <a:r>
              <a:rPr lang="fr-LU" sz="2000" dirty="0">
                <a:latin typeface="Garamond" panose="02020404030301010803" pitchFamily="18" charset="0"/>
              </a:rPr>
              <a:t>for exchange of information</a:t>
            </a: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chemeClr val="bg2"/>
              </a:solidFill>
              <a:latin typeface="Garamond" panose="02020404030301010803" pitchFamily="18" charset="0"/>
            </a:endParaRPr>
          </a:p>
        </p:txBody>
      </p:sp>
      <p:sp>
        <p:nvSpPr>
          <p:cNvPr id="1843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FB182983-90BB-45C7-A9EE-390A375E96EC}" type="slidenum">
              <a:rPr lang="en-US" altLang="fr-FR" sz="1400">
                <a:solidFill>
                  <a:srgbClr val="FFFFFF"/>
                </a:solidFill>
                <a:latin typeface="Times New Roman" panose="02020603050405020304" pitchFamily="18" charset="0"/>
              </a:rPr>
              <a:pPr fontAlgn="base">
                <a:spcBef>
                  <a:spcPct val="0"/>
                </a:spcBef>
                <a:spcAft>
                  <a:spcPct val="0"/>
                </a:spcAft>
                <a:buNone/>
              </a:pPr>
              <a:t>22</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639543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noChangeArrowheads="1"/>
          </p:cNvSpPr>
          <p:nvPr>
            <p:ph type="title"/>
          </p:nvPr>
        </p:nvSpPr>
        <p:spPr>
          <a:xfrm>
            <a:off x="2208213" y="908050"/>
            <a:ext cx="7772400" cy="865188"/>
          </a:xfrm>
        </p:spPr>
        <p:txBody>
          <a:bodyPr/>
          <a:lstStyle/>
          <a:p>
            <a:endParaRPr lang="fr-FR" altLang="fr-FR" sz="2400" b="1">
              <a:latin typeface="Garamond" panose="02020404030301010803" pitchFamily="18" charset="0"/>
            </a:endParaRPr>
          </a:p>
        </p:txBody>
      </p:sp>
      <p:sp>
        <p:nvSpPr>
          <p:cNvPr id="18434" name="Espace réservé du contenu 2">
            <a:extLst>
              <a:ext uri="{FF2B5EF4-FFF2-40B4-BE49-F238E27FC236}">
                <a16:creationId xmlns:a16="http://schemas.microsoft.com/office/drawing/2014/main" id="{3C913507-08D0-E84E-A430-885A95E7CB36}"/>
              </a:ext>
            </a:extLst>
          </p:cNvPr>
          <p:cNvSpPr>
            <a:spLocks noGrp="1" noChangeArrowheads="1"/>
          </p:cNvSpPr>
          <p:nvPr>
            <p:ph idx="1"/>
          </p:nvPr>
        </p:nvSpPr>
        <p:spPr>
          <a:xfrm>
            <a:off x="2219325" y="1014413"/>
            <a:ext cx="8197850" cy="5257800"/>
          </a:xfrm>
        </p:spPr>
        <p:txBody>
          <a:bodyPr/>
          <a:lstStyle/>
          <a:p>
            <a:pPr>
              <a:defRPr/>
            </a:pPr>
            <a:endParaRPr lang="fr-FR" altLang="fr-FR" sz="2000" dirty="0">
              <a:latin typeface="Garamond" panose="02020404030301010803" pitchFamily="18" charset="0"/>
            </a:endParaRPr>
          </a:p>
          <a:p>
            <a:pPr marL="0" indent="0">
              <a:buNone/>
              <a:defRPr/>
            </a:pPr>
            <a:endParaRPr lang="fr-LU" altLang="fr-FR" sz="2000" dirty="0">
              <a:latin typeface="Garamond" panose="02020404030301010803" pitchFamily="18" charset="0"/>
            </a:endParaRPr>
          </a:p>
          <a:p>
            <a:pPr>
              <a:defRPr/>
            </a:pPr>
            <a:endParaRPr lang="fr-LU" altLang="fr-FR" sz="2000" b="1" dirty="0">
              <a:latin typeface="Garamond" panose="02020404030301010803" pitchFamily="18" charset="0"/>
            </a:endParaRPr>
          </a:p>
          <a:p>
            <a:pPr>
              <a:defRPr/>
            </a:pPr>
            <a:r>
              <a:rPr lang="fr-LU" altLang="fr-FR" sz="2000" b="1" dirty="0">
                <a:latin typeface="Garamond" panose="02020404030301010803" pitchFamily="18" charset="0"/>
              </a:rPr>
              <a:t>Changes </a:t>
            </a:r>
            <a:r>
              <a:rPr lang="fr-LU" altLang="fr-FR" sz="2000" b="1" dirty="0" err="1">
                <a:latin typeface="Garamond" panose="02020404030301010803" pitchFamily="18" charset="0"/>
              </a:rPr>
              <a:t>during</a:t>
            </a:r>
            <a:r>
              <a:rPr lang="fr-LU" altLang="fr-FR" sz="2000" b="1" dirty="0">
                <a:latin typeface="Garamond" panose="02020404030301010803" pitchFamily="18" charset="0"/>
              </a:rPr>
              <a:t> the </a:t>
            </a:r>
            <a:r>
              <a:rPr lang="fr-LU" altLang="fr-FR" sz="2000" b="1" dirty="0" err="1">
                <a:latin typeface="Garamond" panose="02020404030301010803" pitchFamily="18" charset="0"/>
              </a:rPr>
              <a:t>legislative</a:t>
            </a:r>
            <a:r>
              <a:rPr lang="fr-LU" altLang="fr-FR" sz="2000" b="1" dirty="0">
                <a:latin typeface="Garamond" panose="02020404030301010803" pitchFamily="18" charset="0"/>
              </a:rPr>
              <a:t> </a:t>
            </a:r>
            <a:r>
              <a:rPr lang="fr-LU" altLang="fr-FR" sz="2000" b="1" dirty="0" err="1">
                <a:latin typeface="Garamond" panose="02020404030301010803" pitchFamily="18" charset="0"/>
              </a:rPr>
              <a:t>process</a:t>
            </a:r>
            <a:endParaRPr lang="fr-LU" altLang="fr-FR" sz="2000" b="1" dirty="0">
              <a:latin typeface="Garamond" panose="02020404030301010803" pitchFamily="18" charset="0"/>
            </a:endParaRPr>
          </a:p>
          <a:p>
            <a:pPr>
              <a:defRPr/>
            </a:pPr>
            <a:endParaRPr lang="fr-LU" sz="2000" dirty="0">
              <a:latin typeface="Garamond" panose="02020404030301010803" pitchFamily="18" charset="0"/>
            </a:endParaRPr>
          </a:p>
          <a:p>
            <a:pPr>
              <a:defRPr/>
            </a:pPr>
            <a:r>
              <a:rPr lang="fr-LU" sz="2000" dirty="0" err="1">
                <a:latin typeface="Garamond" panose="02020404030301010803" pitchFamily="18" charset="0"/>
              </a:rPr>
              <a:t>Rules</a:t>
            </a:r>
            <a:r>
              <a:rPr lang="fr-LU" sz="2000" dirty="0">
                <a:latin typeface="Garamond" panose="02020404030301010803" pitchFamily="18" charset="0"/>
              </a:rPr>
              <a:t> on certification and « </a:t>
            </a:r>
            <a:r>
              <a:rPr lang="fr-LU" sz="2000" b="1" dirty="0" err="1">
                <a:latin typeface="Garamond" panose="02020404030301010803" pitchFamily="18" charset="0"/>
              </a:rPr>
              <a:t>artificial</a:t>
            </a:r>
            <a:r>
              <a:rPr lang="fr-LU" sz="2000" b="1" dirty="0">
                <a:latin typeface="Garamond" panose="02020404030301010803" pitchFamily="18" charset="0"/>
              </a:rPr>
              <a:t> arrangements</a:t>
            </a:r>
            <a:r>
              <a:rPr lang="fr-LU" sz="2000" dirty="0">
                <a:latin typeface="Garamond" panose="02020404030301010803" pitchFamily="18" charset="0"/>
              </a:rPr>
              <a:t> » </a:t>
            </a:r>
            <a:r>
              <a:rPr lang="fr-LU" sz="2000" dirty="0" err="1">
                <a:latin typeface="Garamond" panose="02020404030301010803" pitchFamily="18" charset="0"/>
              </a:rPr>
              <a:t>did</a:t>
            </a:r>
            <a:r>
              <a:rPr lang="fr-LU" sz="2000" dirty="0">
                <a:latin typeface="Garamond" panose="02020404030301010803" pitchFamily="18" charset="0"/>
              </a:rPr>
              <a:t> not </a:t>
            </a:r>
            <a:r>
              <a:rPr lang="fr-LU" sz="2000" dirty="0" err="1">
                <a:latin typeface="Garamond" panose="02020404030301010803" pitchFamily="18" charset="0"/>
              </a:rPr>
              <a:t>apply</a:t>
            </a:r>
            <a:r>
              <a:rPr lang="fr-LU" sz="2000" dirty="0">
                <a:latin typeface="Garamond" panose="02020404030301010803" pitchFamily="18" charset="0"/>
              </a:rPr>
              <a:t> to </a:t>
            </a:r>
            <a:r>
              <a:rPr lang="fr-LU" sz="2000" dirty="0" err="1">
                <a:latin typeface="Garamond" panose="02020404030301010803" pitchFamily="18" charset="0"/>
              </a:rPr>
              <a:t>mergers</a:t>
            </a:r>
            <a:r>
              <a:rPr lang="fr-LU" sz="2000" dirty="0">
                <a:latin typeface="Garamond" panose="02020404030301010803" pitchFamily="18" charset="0"/>
              </a:rPr>
              <a:t> </a:t>
            </a:r>
            <a:r>
              <a:rPr lang="fr-LU" sz="2000" dirty="0" err="1">
                <a:latin typeface="Garamond" panose="02020404030301010803" pitchFamily="18" charset="0"/>
              </a:rPr>
              <a:t>because</a:t>
            </a:r>
            <a:r>
              <a:rPr lang="fr-LU" sz="2000" dirty="0">
                <a:latin typeface="Garamond" panose="02020404030301010803" pitchFamily="18" charset="0"/>
              </a:rPr>
              <a:t> </a:t>
            </a:r>
            <a:r>
              <a:rPr lang="fr-LU" sz="2000" dirty="0" err="1">
                <a:latin typeface="Garamond" panose="02020404030301010803" pitchFamily="18" charset="0"/>
              </a:rPr>
              <a:t>it</a:t>
            </a:r>
            <a:r>
              <a:rPr lang="fr-LU" sz="2000" dirty="0">
                <a:latin typeface="Garamond" panose="02020404030301010803" pitchFamily="18" charset="0"/>
              </a:rPr>
              <a:t> </a:t>
            </a:r>
            <a:r>
              <a:rPr lang="fr-LU" sz="2000" dirty="0" err="1">
                <a:latin typeface="Garamond" panose="02020404030301010803" pitchFamily="18" charset="0"/>
              </a:rPr>
              <a:t>was</a:t>
            </a:r>
            <a:r>
              <a:rPr lang="fr-LU" sz="2000" dirty="0">
                <a:latin typeface="Garamond" panose="02020404030301010803" pitchFamily="18" charset="0"/>
              </a:rPr>
              <a:t> an update of an </a:t>
            </a:r>
            <a:r>
              <a:rPr lang="fr-LU" sz="2000" dirty="0" err="1">
                <a:latin typeface="Garamond" panose="02020404030301010803" pitchFamily="18" charset="0"/>
              </a:rPr>
              <a:t>existing</a:t>
            </a:r>
            <a:r>
              <a:rPr lang="fr-LU" sz="2000" dirty="0">
                <a:latin typeface="Garamond" panose="02020404030301010803" pitchFamily="18" charset="0"/>
              </a:rPr>
              <a:t> </a:t>
            </a:r>
            <a:r>
              <a:rPr lang="fr-LU" sz="2000" dirty="0" err="1">
                <a:latin typeface="Garamond" panose="02020404030301010803" pitchFamily="18" charset="0"/>
              </a:rPr>
              <a:t>regime</a:t>
            </a:r>
            <a:r>
              <a:rPr lang="fr-LU" sz="2000" dirty="0">
                <a:latin typeface="Garamond" panose="02020404030301010803" pitchFamily="18" charset="0"/>
              </a:rPr>
              <a:t> and not new one</a:t>
            </a:r>
          </a:p>
          <a:p>
            <a:pPr>
              <a:defRPr/>
            </a:pPr>
            <a:r>
              <a:rPr lang="fr-LU" altLang="fr-FR" sz="2000" dirty="0">
                <a:latin typeface="Garamond" panose="02020404030301010803" pitchFamily="18" charset="0"/>
              </a:rPr>
              <a:t>Provisions </a:t>
            </a:r>
            <a:r>
              <a:rPr lang="fr-LU" altLang="fr-FR" sz="2000" dirty="0" err="1">
                <a:latin typeface="Garamond" panose="02020404030301010803" pitchFamily="18" charset="0"/>
              </a:rPr>
              <a:t>harmonised</a:t>
            </a:r>
            <a:r>
              <a:rPr lang="fr-LU" altLang="fr-FR" sz="2000" dirty="0">
                <a:latin typeface="Garamond" panose="02020404030301010803" pitchFamily="18" charset="0"/>
              </a:rPr>
              <a:t> </a:t>
            </a:r>
            <a:r>
              <a:rPr lang="fr-LU" altLang="fr-FR" sz="2000" dirty="0" err="1">
                <a:latin typeface="Garamond" panose="02020404030301010803" pitchFamily="18" charset="0"/>
              </a:rPr>
              <a:t>with</a:t>
            </a:r>
            <a:r>
              <a:rPr lang="fr-LU" altLang="fr-FR" sz="2000" dirty="0">
                <a:latin typeface="Garamond" panose="02020404030301010803" pitchFamily="18" charset="0"/>
              </a:rPr>
              <a:t> </a:t>
            </a:r>
            <a:r>
              <a:rPr lang="fr-LU" altLang="fr-FR" sz="2000" dirty="0" err="1">
                <a:latin typeface="Garamond" panose="02020404030301010803" pitchFamily="18" charset="0"/>
              </a:rPr>
              <a:t>those</a:t>
            </a:r>
            <a:r>
              <a:rPr lang="fr-LU" altLang="fr-FR" sz="2000" dirty="0">
                <a:latin typeface="Garamond" panose="02020404030301010803" pitchFamily="18" charset="0"/>
              </a:rPr>
              <a:t> on cross-border conversions and divisions for </a:t>
            </a:r>
            <a:r>
              <a:rPr lang="fr-LU" altLang="fr-FR" sz="2000" dirty="0" err="1">
                <a:latin typeface="Garamond" panose="02020404030301010803" pitchFamily="18" charset="0"/>
              </a:rPr>
              <a:t>consistency</a:t>
            </a:r>
            <a:r>
              <a:rPr lang="fr-LU" altLang="fr-FR" sz="2000" dirty="0">
                <a:latin typeface="Garamond" panose="02020404030301010803" pitchFamily="18" charset="0"/>
              </a:rPr>
              <a:t> </a:t>
            </a:r>
            <a:r>
              <a:rPr lang="fr-LU" altLang="fr-FR" sz="2000" dirty="0" err="1">
                <a:latin typeface="Garamond" panose="02020404030301010803" pitchFamily="18" charset="0"/>
              </a:rPr>
              <a:t>reasons</a:t>
            </a:r>
            <a:r>
              <a:rPr lang="fr-LU" altLang="fr-FR" sz="2000" dirty="0">
                <a:latin typeface="Garamond" panose="02020404030301010803" pitchFamily="18" charset="0"/>
              </a:rPr>
              <a:t> and in </a:t>
            </a:r>
            <a:r>
              <a:rPr lang="fr-LU" altLang="fr-FR" sz="2000" dirty="0" err="1">
                <a:latin typeface="Garamond" panose="02020404030301010803" pitchFamily="18" charset="0"/>
              </a:rPr>
              <a:t>order</a:t>
            </a:r>
            <a:r>
              <a:rPr lang="fr-LU" altLang="fr-FR" sz="2000" dirty="0">
                <a:latin typeface="Garamond" panose="02020404030301010803" pitchFamily="18" charset="0"/>
              </a:rPr>
              <a:t> to </a:t>
            </a:r>
            <a:r>
              <a:rPr lang="fr-LU" altLang="fr-FR" sz="2000" dirty="0" err="1">
                <a:latin typeface="Garamond" panose="02020404030301010803" pitchFamily="18" charset="0"/>
              </a:rPr>
              <a:t>avoid</a:t>
            </a:r>
            <a:r>
              <a:rPr lang="fr-LU" altLang="fr-FR" sz="2000" dirty="0">
                <a:latin typeface="Garamond" panose="02020404030301010803" pitchFamily="18" charset="0"/>
              </a:rPr>
              <a:t> </a:t>
            </a:r>
            <a:r>
              <a:rPr lang="fr-LU" altLang="fr-FR" sz="2000" dirty="0" err="1">
                <a:latin typeface="Garamond" panose="02020404030301010803" pitchFamily="18" charset="0"/>
              </a:rPr>
              <a:t>regulatory</a:t>
            </a:r>
            <a:r>
              <a:rPr lang="fr-LU" altLang="fr-FR" sz="2000" dirty="0">
                <a:latin typeface="Garamond" panose="02020404030301010803" pitchFamily="18" charset="0"/>
              </a:rPr>
              <a:t> arbitrage</a:t>
            </a:r>
          </a:p>
          <a:p>
            <a:pPr>
              <a:defRPr/>
            </a:pPr>
            <a:r>
              <a:rPr lang="fr-LU" sz="2000" b="1" dirty="0">
                <a:latin typeface="Garamond" panose="02020404030301010803" pitchFamily="18" charset="0"/>
              </a:rPr>
              <a:t>« </a:t>
            </a:r>
            <a:r>
              <a:rPr lang="fr-LU" sz="2000" b="1" dirty="0" err="1">
                <a:latin typeface="Garamond" panose="02020404030301010803" pitchFamily="18" charset="0"/>
              </a:rPr>
              <a:t>artificial</a:t>
            </a:r>
            <a:r>
              <a:rPr lang="fr-LU" sz="2000" b="1" dirty="0">
                <a:latin typeface="Garamond" panose="02020404030301010803" pitchFamily="18" charset="0"/>
              </a:rPr>
              <a:t> arrangements »</a:t>
            </a:r>
            <a:r>
              <a:rPr lang="fr-LU" sz="2000" dirty="0">
                <a:latin typeface="Garamond" panose="02020404030301010803" pitchFamily="18" charset="0"/>
              </a:rPr>
              <a:t> replace by </a:t>
            </a:r>
            <a:r>
              <a:rPr lang="fr-LU" sz="2000" b="1" dirty="0">
                <a:latin typeface="Garamond" panose="02020404030301010803" pitchFamily="18" charset="0"/>
              </a:rPr>
              <a:t>e</a:t>
            </a:r>
            <a:r>
              <a:rPr lang="fr-LU" altLang="fr-FR" sz="2000" dirty="0">
                <a:latin typeface="Garamond" panose="02020404030301010803" pitchFamily="18" charset="0"/>
              </a:rPr>
              <a:t>x-ante anti-abuse control</a:t>
            </a:r>
          </a:p>
          <a:p>
            <a:pPr>
              <a:defRPr/>
            </a:pPr>
            <a:endParaRPr lang="fr-LU" altLang="fr-FR" sz="2000" dirty="0">
              <a:latin typeface="Garamond" panose="02020404030301010803" pitchFamily="18" charset="0"/>
            </a:endParaRPr>
          </a:p>
          <a:p>
            <a:pPr>
              <a:defRPr/>
            </a:pPr>
            <a:r>
              <a:rPr lang="fr-LU" altLang="fr-FR" sz="2000" b="1" dirty="0">
                <a:latin typeface="Garamond" panose="02020404030301010803" pitchFamily="18" charset="0"/>
              </a:rPr>
              <a:t>Council</a:t>
            </a:r>
            <a:r>
              <a:rPr lang="fr-LU" altLang="fr-FR" sz="2000" dirty="0">
                <a:latin typeface="Garamond" panose="02020404030301010803" pitchFamily="18" charset="0"/>
              </a:rPr>
              <a:t>: simplifications, </a:t>
            </a:r>
            <a:r>
              <a:rPr lang="fr-LU" altLang="fr-FR" sz="2000" dirty="0" err="1">
                <a:latin typeface="Garamond" panose="02020404030301010803" pitchFamily="18" charset="0"/>
              </a:rPr>
              <a:t>precisions</a:t>
            </a:r>
            <a:r>
              <a:rPr lang="fr-LU" altLang="fr-FR" sz="2000" dirty="0">
                <a:latin typeface="Garamond" panose="02020404030301010803" pitchFamily="18" charset="0"/>
              </a:rPr>
              <a:t> on </a:t>
            </a:r>
            <a:r>
              <a:rPr lang="fr-LU" altLang="fr-FR" sz="2000" dirty="0" err="1">
                <a:latin typeface="Garamond" panose="02020404030301010803" pitchFamily="18" charset="0"/>
              </a:rPr>
              <a:t>valuation</a:t>
            </a: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r>
              <a:rPr lang="fr-LU" altLang="fr-FR" sz="2000" b="1" dirty="0" err="1">
                <a:latin typeface="Garamond" panose="02020404030301010803" pitchFamily="18" charset="0"/>
              </a:rPr>
              <a:t>European</a:t>
            </a:r>
            <a:r>
              <a:rPr lang="fr-LU" altLang="fr-FR" sz="2000" b="1" dirty="0">
                <a:latin typeface="Garamond" panose="02020404030301010803" pitchFamily="18" charset="0"/>
              </a:rPr>
              <a:t> </a:t>
            </a:r>
            <a:r>
              <a:rPr lang="fr-LU" altLang="fr-FR" sz="2000" b="1" dirty="0" err="1">
                <a:latin typeface="Garamond" panose="02020404030301010803" pitchFamily="18" charset="0"/>
              </a:rPr>
              <a:t>Parliament</a:t>
            </a:r>
            <a:r>
              <a:rPr lang="fr-LU" altLang="fr-FR" sz="2000" dirty="0">
                <a:latin typeface="Garamond" panose="02020404030301010803" pitchFamily="18" charset="0"/>
              </a:rPr>
              <a:t>: </a:t>
            </a:r>
            <a:r>
              <a:rPr lang="fr-LU" altLang="fr-FR" sz="2000" dirty="0" err="1">
                <a:latin typeface="Garamond" panose="02020404030301010803" pitchFamily="18" charset="0"/>
              </a:rPr>
              <a:t>employee</a:t>
            </a:r>
            <a:r>
              <a:rPr lang="fr-LU" altLang="fr-FR" sz="2000" dirty="0">
                <a:latin typeface="Garamond" panose="02020404030301010803" pitchFamily="18" charset="0"/>
              </a:rPr>
              <a:t> </a:t>
            </a:r>
            <a:r>
              <a:rPr lang="fr-LU" altLang="fr-FR" sz="2000" dirty="0" err="1">
                <a:latin typeface="Garamond" panose="02020404030301010803" pitchFamily="18" charset="0"/>
              </a:rPr>
              <a:t>representation</a:t>
            </a:r>
            <a:endParaRPr lang="fr-LU" altLang="fr-FR" sz="2000" b="1"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chemeClr val="bg2"/>
              </a:solidFill>
              <a:latin typeface="Garamond" panose="02020404030301010803" pitchFamily="18" charset="0"/>
            </a:endParaRPr>
          </a:p>
        </p:txBody>
      </p:sp>
      <p:sp>
        <p:nvSpPr>
          <p:cNvPr id="2048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C354F05C-09FB-4D96-83F4-7B4E9068365C}" type="slidenum">
              <a:rPr lang="en-US" altLang="fr-FR" sz="1400">
                <a:solidFill>
                  <a:srgbClr val="FFFFFF"/>
                </a:solidFill>
                <a:latin typeface="Times New Roman" panose="02020603050405020304" pitchFamily="18" charset="0"/>
              </a:rPr>
              <a:pPr fontAlgn="base">
                <a:spcBef>
                  <a:spcPct val="0"/>
                </a:spcBef>
                <a:spcAft>
                  <a:spcPct val="0"/>
                </a:spcAft>
                <a:buNone/>
              </a:pPr>
              <a:t>23</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960012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noChangeArrowheads="1"/>
          </p:cNvSpPr>
          <p:nvPr>
            <p:ph type="title"/>
          </p:nvPr>
        </p:nvSpPr>
        <p:spPr>
          <a:xfrm>
            <a:off x="2208213" y="908050"/>
            <a:ext cx="7772400" cy="865188"/>
          </a:xfrm>
        </p:spPr>
        <p:txBody>
          <a:bodyPr/>
          <a:lstStyle/>
          <a:p>
            <a:endParaRPr lang="fr-FR" altLang="fr-FR" sz="2400" b="1">
              <a:latin typeface="Garamond" panose="02020404030301010803" pitchFamily="18" charset="0"/>
            </a:endParaRPr>
          </a:p>
        </p:txBody>
      </p:sp>
      <p:sp>
        <p:nvSpPr>
          <p:cNvPr id="20482" name="Espace réservé du contenu 2">
            <a:extLst>
              <a:ext uri="{FF2B5EF4-FFF2-40B4-BE49-F238E27FC236}">
                <a16:creationId xmlns:a16="http://schemas.microsoft.com/office/drawing/2014/main" id="{B7704C10-44C4-484A-960A-78D79E718925}"/>
              </a:ext>
            </a:extLst>
          </p:cNvPr>
          <p:cNvSpPr>
            <a:spLocks noGrp="1" noChangeArrowheads="1"/>
          </p:cNvSpPr>
          <p:nvPr>
            <p:ph idx="1"/>
          </p:nvPr>
        </p:nvSpPr>
        <p:spPr>
          <a:xfrm>
            <a:off x="2208214" y="1143000"/>
            <a:ext cx="7920037" cy="5257800"/>
          </a:xfrm>
        </p:spPr>
        <p:txBody>
          <a:bodyPr/>
          <a:lstStyle/>
          <a:p>
            <a:pPr marL="0" indent="0">
              <a:buNone/>
              <a:defRPr/>
            </a:pPr>
            <a:endParaRPr lang="fr-FR" altLang="fr-FR" sz="2000" dirty="0">
              <a:latin typeface="Garamond" panose="02020404030301010803" pitchFamily="18" charset="0"/>
            </a:endParaRPr>
          </a:p>
          <a:p>
            <a:pPr>
              <a:defRPr/>
            </a:pPr>
            <a:endParaRPr lang="fr-LU" altLang="fr-FR" sz="2000" b="1" dirty="0">
              <a:latin typeface="Garamond" panose="02020404030301010803" pitchFamily="18" charset="0"/>
            </a:endParaRPr>
          </a:p>
          <a:p>
            <a:pPr>
              <a:defRPr/>
            </a:pPr>
            <a:endParaRPr lang="fr-LU" altLang="fr-FR" sz="2000" b="1" dirty="0">
              <a:latin typeface="Garamond" panose="02020404030301010803" pitchFamily="18" charset="0"/>
            </a:endParaRPr>
          </a:p>
          <a:p>
            <a:pPr>
              <a:defRPr/>
            </a:pPr>
            <a:r>
              <a:rPr lang="fr-LU" altLang="fr-FR" sz="2000" b="1" dirty="0">
                <a:latin typeface="Garamond" panose="02020404030301010803" pitchFamily="18" charset="0"/>
              </a:rPr>
              <a:t>No extension of the scope to non </a:t>
            </a:r>
            <a:r>
              <a:rPr lang="fr-LU" altLang="fr-FR" sz="2000" b="1" dirty="0" err="1">
                <a:latin typeface="Garamond" panose="02020404030301010803" pitchFamily="18" charset="0"/>
              </a:rPr>
              <a:t>limited</a:t>
            </a:r>
            <a:r>
              <a:rPr lang="fr-LU" altLang="fr-FR" sz="2000" b="1" dirty="0">
                <a:latin typeface="Garamond" panose="02020404030301010803" pitchFamily="18" charset="0"/>
              </a:rPr>
              <a:t> </a:t>
            </a:r>
            <a:r>
              <a:rPr lang="fr-LU" altLang="fr-FR" sz="2000" b="1" dirty="0" err="1">
                <a:latin typeface="Garamond" panose="02020404030301010803" pitchFamily="18" charset="0"/>
              </a:rPr>
              <a:t>liability</a:t>
            </a:r>
            <a:r>
              <a:rPr lang="fr-LU" altLang="fr-FR" sz="2000" b="1" dirty="0">
                <a:latin typeface="Garamond" panose="02020404030301010803" pitchFamily="18" charset="0"/>
              </a:rPr>
              <a:t> </a:t>
            </a:r>
            <a:r>
              <a:rPr lang="fr-LU" altLang="fr-FR" sz="2000" b="1" dirty="0" err="1">
                <a:latin typeface="Garamond" panose="02020404030301010803" pitchFamily="18" charset="0"/>
              </a:rPr>
              <a:t>companies</a:t>
            </a:r>
            <a:r>
              <a:rPr lang="fr-LU" altLang="fr-FR" sz="2000" b="1" dirty="0">
                <a:latin typeface="Garamond" panose="02020404030301010803" pitchFamily="18" charset="0"/>
              </a:rPr>
              <a:t> </a:t>
            </a:r>
            <a:r>
              <a:rPr lang="fr-LU" altLang="fr-FR" sz="2000" dirty="0">
                <a:latin typeface="Garamond" panose="02020404030301010803" pitchFamily="18" charset="0"/>
              </a:rPr>
              <a:t>: c</a:t>
            </a:r>
            <a:r>
              <a:rPr lang="fr-LU" sz="2000" dirty="0">
                <a:latin typeface="Garamond" panose="02020404030301010803" pitchFamily="18" charset="0"/>
              </a:rPr>
              <a:t>ross-border </a:t>
            </a:r>
            <a:r>
              <a:rPr lang="fr-LU" sz="2000" dirty="0" err="1">
                <a:latin typeface="Garamond" panose="02020404030301010803" pitchFamily="18" charset="0"/>
              </a:rPr>
              <a:t>activities</a:t>
            </a:r>
            <a:r>
              <a:rPr lang="fr-LU" sz="2000" dirty="0">
                <a:latin typeface="Garamond" panose="02020404030301010803" pitchFamily="18" charset="0"/>
              </a:rPr>
              <a:t> </a:t>
            </a:r>
            <a:r>
              <a:rPr lang="fr-LU" sz="2000" dirty="0" err="1">
                <a:latin typeface="Garamond" panose="02020404030301010803" pitchFamily="18" charset="0"/>
              </a:rPr>
              <a:t>carried</a:t>
            </a:r>
            <a:r>
              <a:rPr lang="fr-LU" sz="2000" dirty="0">
                <a:latin typeface="Garamond" panose="02020404030301010803" pitchFamily="18" charset="0"/>
              </a:rPr>
              <a:t> out </a:t>
            </a:r>
            <a:r>
              <a:rPr lang="fr-LU" sz="2000" dirty="0" err="1">
                <a:latin typeface="Garamond" panose="02020404030301010803" pitchFamily="18" charset="0"/>
              </a:rPr>
              <a:t>mainly</a:t>
            </a:r>
            <a:r>
              <a:rPr lang="fr-LU" sz="2000" dirty="0">
                <a:latin typeface="Garamond" panose="02020404030301010803" pitchFamily="18" charset="0"/>
              </a:rPr>
              <a:t> by </a:t>
            </a:r>
            <a:r>
              <a:rPr lang="fr-LU" sz="2000" dirty="0" err="1">
                <a:latin typeface="Garamond" panose="02020404030301010803" pitchFamily="18" charset="0"/>
              </a:rPr>
              <a:t>limited</a:t>
            </a:r>
            <a:r>
              <a:rPr lang="fr-LU" sz="2000" dirty="0">
                <a:latin typeface="Garamond" panose="02020404030301010803" pitchFamily="18" charset="0"/>
              </a:rPr>
              <a:t> </a:t>
            </a:r>
            <a:r>
              <a:rPr lang="fr-LU" sz="2000" dirty="0" err="1">
                <a:latin typeface="Garamond" panose="02020404030301010803" pitchFamily="18" charset="0"/>
              </a:rPr>
              <a:t>liability</a:t>
            </a:r>
            <a:r>
              <a:rPr lang="fr-LU" sz="2000" dirty="0">
                <a:latin typeface="Garamond" panose="02020404030301010803" pitchFamily="18" charset="0"/>
              </a:rPr>
              <a:t> </a:t>
            </a:r>
            <a:r>
              <a:rPr lang="fr-LU" sz="2000" dirty="0" err="1">
                <a:latin typeface="Garamond" panose="02020404030301010803" pitchFamily="18" charset="0"/>
              </a:rPr>
              <a:t>companies</a:t>
            </a:r>
            <a:r>
              <a:rPr lang="fr-LU" sz="2000" dirty="0">
                <a:latin typeface="Garamond" panose="02020404030301010803" pitchFamily="18" charset="0"/>
              </a:rPr>
              <a:t>, </a:t>
            </a:r>
            <a:r>
              <a:rPr lang="fr-LU" altLang="fr-FR" sz="2000" dirty="0">
                <a:latin typeface="Garamond" panose="02020404030301010803" pitchFamily="18" charset="0"/>
              </a:rPr>
              <a:t>more </a:t>
            </a:r>
            <a:r>
              <a:rPr lang="fr-LU" altLang="fr-FR" sz="2000" dirty="0" err="1">
                <a:latin typeface="Garamond" panose="02020404030301010803" pitchFamily="18" charset="0"/>
              </a:rPr>
              <a:t>complex</a:t>
            </a:r>
            <a:r>
              <a:rPr lang="fr-LU" altLang="fr-FR" sz="2000" dirty="0">
                <a:latin typeface="Garamond" panose="02020404030301010803" pitchFamily="18" charset="0"/>
              </a:rPr>
              <a:t>, not </a:t>
            </a:r>
            <a:r>
              <a:rPr lang="fr-LU" altLang="fr-FR" sz="2000" dirty="0" err="1">
                <a:latin typeface="Garamond" panose="02020404030301010803" pitchFamily="18" charset="0"/>
              </a:rPr>
              <a:t>enough</a:t>
            </a:r>
            <a:r>
              <a:rPr lang="fr-LU" altLang="fr-FR" sz="2000" dirty="0">
                <a:latin typeface="Garamond" panose="02020404030301010803" pitchFamily="18" charset="0"/>
              </a:rPr>
              <a:t> time and issue </a:t>
            </a:r>
            <a:r>
              <a:rPr lang="fr-LU" altLang="fr-FR" sz="2000" dirty="0" err="1">
                <a:latin typeface="Garamond" panose="02020404030301010803" pitchFamily="18" charset="0"/>
              </a:rPr>
              <a:t>can</a:t>
            </a:r>
            <a:r>
              <a:rPr lang="fr-LU" altLang="fr-FR" sz="2000" dirty="0">
                <a:latin typeface="Garamond" panose="02020404030301010803" pitchFamily="18" charset="0"/>
              </a:rPr>
              <a:t> </a:t>
            </a:r>
            <a:r>
              <a:rPr lang="fr-LU" altLang="fr-FR" sz="2000" dirty="0" err="1">
                <a:latin typeface="Garamond" panose="02020404030301010803" pitchFamily="18" charset="0"/>
              </a:rPr>
              <a:t>be</a:t>
            </a:r>
            <a:r>
              <a:rPr lang="fr-LU" altLang="fr-FR" sz="2000" dirty="0">
                <a:latin typeface="Garamond" panose="02020404030301010803" pitchFamily="18" charset="0"/>
              </a:rPr>
              <a:t> </a:t>
            </a:r>
            <a:r>
              <a:rPr lang="fr-LU" altLang="fr-FR" sz="2000" dirty="0" err="1">
                <a:latin typeface="Garamond" panose="02020404030301010803" pitchFamily="18" charset="0"/>
              </a:rPr>
              <a:t>dealt</a:t>
            </a:r>
            <a:r>
              <a:rPr lang="fr-LU" altLang="fr-FR" sz="2000" dirty="0">
                <a:latin typeface="Garamond" panose="02020404030301010803" pitchFamily="18" charset="0"/>
              </a:rPr>
              <a:t> in </a:t>
            </a:r>
            <a:r>
              <a:rPr lang="fr-LU" altLang="fr-FR" sz="2000" dirty="0" err="1">
                <a:latin typeface="Garamond" panose="02020404030301010803" pitchFamily="18" charset="0"/>
              </a:rPr>
              <a:t>two</a:t>
            </a:r>
            <a:r>
              <a:rPr lang="fr-LU" altLang="fr-FR" sz="2000" dirty="0">
                <a:latin typeface="Garamond" panose="02020404030301010803" pitchFamily="18" charset="0"/>
              </a:rPr>
              <a:t> </a:t>
            </a:r>
            <a:r>
              <a:rPr lang="fr-LU" altLang="fr-FR" sz="2000" dirty="0" err="1">
                <a:latin typeface="Garamond" panose="02020404030301010803" pitchFamily="18" charset="0"/>
              </a:rPr>
              <a:t>steps</a:t>
            </a:r>
            <a:endParaRPr lang="fr-LU" altLang="fr-FR" sz="2000" dirty="0">
              <a:latin typeface="Garamond" panose="02020404030301010803" pitchFamily="18" charset="0"/>
            </a:endParaRPr>
          </a:p>
          <a:p>
            <a:pPr>
              <a:defRPr/>
            </a:pPr>
            <a:endParaRPr lang="fr-LU" sz="2000" i="1" dirty="0">
              <a:latin typeface="Garamond" panose="02020404030301010803" pitchFamily="18" charset="0"/>
            </a:endParaRPr>
          </a:p>
          <a:p>
            <a:pPr>
              <a:defRPr/>
            </a:pPr>
            <a:r>
              <a:rPr lang="fr-LU" sz="2000" b="1" dirty="0">
                <a:latin typeface="Garamond" panose="02020404030301010803" pitchFamily="18" charset="0"/>
              </a:rPr>
              <a:t>Article 119(2)(d) </a:t>
            </a:r>
            <a:r>
              <a:rPr lang="fr-LU" sz="2000" dirty="0">
                <a:latin typeface="Garamond" panose="02020404030301010803" pitchFamily="18" charset="0"/>
              </a:rPr>
              <a:t>clarifies </a:t>
            </a:r>
            <a:r>
              <a:rPr lang="fr-LU" sz="2000" dirty="0" err="1">
                <a:latin typeface="Garamond" panose="02020404030301010803" pitchFamily="18" charset="0"/>
              </a:rPr>
              <a:t>that</a:t>
            </a:r>
            <a:r>
              <a:rPr lang="fr-LU" sz="2000" dirty="0">
                <a:latin typeface="Garamond" panose="02020404030301010803" pitchFamily="18" charset="0"/>
              </a:rPr>
              <a:t> « </a:t>
            </a:r>
            <a:r>
              <a:rPr lang="fr-LU" sz="2000" dirty="0" err="1">
                <a:latin typeface="Garamond" panose="02020404030301010803" pitchFamily="18" charset="0"/>
              </a:rPr>
              <a:t>side-step</a:t>
            </a:r>
            <a:r>
              <a:rPr lang="fr-LU" sz="2000" dirty="0">
                <a:latin typeface="Garamond" panose="02020404030301010803" pitchFamily="18" charset="0"/>
              </a:rPr>
              <a:t> » cross-border </a:t>
            </a:r>
            <a:r>
              <a:rPr lang="fr-LU" sz="2000" dirty="0" err="1">
                <a:latin typeface="Garamond" panose="02020404030301010803" pitchFamily="18" charset="0"/>
              </a:rPr>
              <a:t>mergers</a:t>
            </a:r>
            <a:r>
              <a:rPr lang="fr-LU" sz="2000" dirty="0">
                <a:latin typeface="Garamond" panose="02020404030301010803" pitchFamily="18" charset="0"/>
              </a:rPr>
              <a:t> are </a:t>
            </a:r>
            <a:r>
              <a:rPr lang="fr-LU" sz="2000" dirty="0" err="1">
                <a:latin typeface="Garamond" panose="02020404030301010803" pitchFamily="18" charset="0"/>
              </a:rPr>
              <a:t>covered</a:t>
            </a:r>
            <a:r>
              <a:rPr lang="fr-LU" sz="2000" dirty="0">
                <a:latin typeface="Garamond" panose="02020404030301010803" pitchFamily="18" charset="0"/>
              </a:rPr>
              <a:t> by the directive : </a:t>
            </a:r>
            <a:r>
              <a:rPr lang="fr-LU" sz="2000" dirty="0" err="1">
                <a:latin typeface="Garamond" panose="02020404030301010803" pitchFamily="18" charset="0"/>
              </a:rPr>
              <a:t>mergers</a:t>
            </a:r>
            <a:r>
              <a:rPr lang="fr-LU" sz="2000" dirty="0">
                <a:latin typeface="Garamond" panose="02020404030301010803" pitchFamily="18" charset="0"/>
              </a:rPr>
              <a:t> </a:t>
            </a:r>
            <a:r>
              <a:rPr lang="fr-LU" sz="2000" dirty="0" err="1">
                <a:latin typeface="Garamond" panose="02020404030301010803" pitchFamily="18" charset="0"/>
              </a:rPr>
              <a:t>without</a:t>
            </a:r>
            <a:r>
              <a:rPr lang="fr-LU" sz="2000" dirty="0">
                <a:latin typeface="Garamond" panose="02020404030301010803" pitchFamily="18" charset="0"/>
              </a:rPr>
              <a:t> </a:t>
            </a:r>
            <a:r>
              <a:rPr lang="fr-LU" sz="2000" dirty="0" err="1">
                <a:latin typeface="Garamond" panose="02020404030301010803" pitchFamily="18" charset="0"/>
              </a:rPr>
              <a:t>issuance</a:t>
            </a:r>
            <a:r>
              <a:rPr lang="fr-LU" sz="2000" dirty="0">
                <a:latin typeface="Garamond" panose="02020404030301010803" pitchFamily="18" charset="0"/>
              </a:rPr>
              <a:t> of </a:t>
            </a:r>
            <a:r>
              <a:rPr lang="fr-LU" sz="2000" dirty="0" err="1">
                <a:latin typeface="Garamond" panose="02020404030301010803" pitchFamily="18" charset="0"/>
              </a:rPr>
              <a:t>shares</a:t>
            </a:r>
            <a:r>
              <a:rPr lang="fr-LU" sz="2000" dirty="0">
                <a:latin typeface="Garamond" panose="02020404030301010803" pitchFamily="18" charset="0"/>
              </a:rPr>
              <a:t> </a:t>
            </a:r>
            <a:r>
              <a:rPr lang="fr-LU" sz="2000" dirty="0" err="1">
                <a:latin typeface="Garamond" panose="02020404030301010803" pitchFamily="18" charset="0"/>
              </a:rPr>
              <a:t>because</a:t>
            </a:r>
            <a:r>
              <a:rPr lang="fr-LU" sz="2000" dirty="0">
                <a:latin typeface="Garamond" panose="02020404030301010803" pitchFamily="18" charset="0"/>
              </a:rPr>
              <a:t> the </a:t>
            </a:r>
            <a:r>
              <a:rPr lang="fr-LU" sz="2000" dirty="0" err="1">
                <a:latin typeface="Garamond" panose="02020404030301010803" pitchFamily="18" charset="0"/>
              </a:rPr>
              <a:t>company</a:t>
            </a:r>
            <a:r>
              <a:rPr lang="fr-LU" sz="2000" dirty="0">
                <a:latin typeface="Garamond" panose="02020404030301010803" pitchFamily="18" charset="0"/>
              </a:rPr>
              <a:t> </a:t>
            </a:r>
            <a:r>
              <a:rPr lang="fr-LU" sz="2000" dirty="0" err="1">
                <a:latin typeface="Garamond" panose="02020404030301010803" pitchFamily="18" charset="0"/>
              </a:rPr>
              <a:t>is</a:t>
            </a:r>
            <a:r>
              <a:rPr lang="fr-LU" sz="2000" dirty="0">
                <a:latin typeface="Garamond" panose="02020404030301010803" pitchFamily="18" charset="0"/>
              </a:rPr>
              <a:t> a </a:t>
            </a:r>
            <a:r>
              <a:rPr lang="fr-LU" sz="2000" dirty="0" err="1">
                <a:latin typeface="Garamond" panose="02020404030301010803" pitchFamily="18" charset="0"/>
              </a:rPr>
              <a:t>wholly-owned</a:t>
            </a:r>
            <a:r>
              <a:rPr lang="fr-LU" sz="2000" dirty="0">
                <a:latin typeface="Garamond" panose="02020404030301010803" pitchFamily="18" charset="0"/>
              </a:rPr>
              <a:t> </a:t>
            </a:r>
            <a:r>
              <a:rPr lang="fr-LU" sz="2000" dirty="0" err="1">
                <a:latin typeface="Garamond" panose="02020404030301010803" pitchFamily="18" charset="0"/>
              </a:rPr>
              <a:t>subsidiary</a:t>
            </a:r>
            <a:r>
              <a:rPr lang="fr-LU" sz="2000" dirty="0">
                <a:latin typeface="Garamond" panose="02020404030301010803" pitchFamily="18" charset="0"/>
              </a:rPr>
              <a:t> or the </a:t>
            </a:r>
            <a:r>
              <a:rPr lang="fr-LU" sz="2000" dirty="0" err="1">
                <a:latin typeface="Garamond" panose="02020404030301010803" pitchFamily="18" charset="0"/>
              </a:rPr>
              <a:t>members</a:t>
            </a:r>
            <a:r>
              <a:rPr lang="fr-LU" sz="2000" dirty="0">
                <a:latin typeface="Garamond" panose="02020404030301010803" pitchFamily="18" charset="0"/>
              </a:rPr>
              <a:t> of the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companies</a:t>
            </a:r>
            <a:r>
              <a:rPr lang="fr-LU" sz="2000" dirty="0">
                <a:latin typeface="Garamond" panose="02020404030301010803" pitchFamily="18" charset="0"/>
              </a:rPr>
              <a:t> </a:t>
            </a:r>
            <a:r>
              <a:rPr lang="fr-LU" sz="2000" dirty="0" err="1">
                <a:latin typeface="Garamond" panose="02020404030301010803" pitchFamily="18" charset="0"/>
              </a:rPr>
              <a:t>hold</a:t>
            </a:r>
            <a:r>
              <a:rPr lang="fr-LU" sz="2000" dirty="0">
                <a:latin typeface="Garamond" panose="02020404030301010803" pitchFamily="18" charset="0"/>
              </a:rPr>
              <a:t> </a:t>
            </a:r>
            <a:r>
              <a:rPr lang="fr-LU" sz="2000" dirty="0" err="1">
                <a:latin typeface="Garamond" panose="02020404030301010803" pitchFamily="18" charset="0"/>
              </a:rPr>
              <a:t>their</a:t>
            </a:r>
            <a:r>
              <a:rPr lang="fr-LU" sz="2000" dirty="0">
                <a:latin typeface="Garamond" panose="02020404030301010803" pitchFamily="18" charset="0"/>
              </a:rPr>
              <a:t> </a:t>
            </a:r>
            <a:r>
              <a:rPr lang="fr-LU" sz="2000" dirty="0" err="1">
                <a:latin typeface="Garamond" panose="02020404030301010803" pitchFamily="18" charset="0"/>
              </a:rPr>
              <a:t>shares</a:t>
            </a:r>
            <a:r>
              <a:rPr lang="fr-LU" sz="2000" dirty="0">
                <a:latin typeface="Garamond" panose="02020404030301010803" pitchFamily="18" charset="0"/>
              </a:rPr>
              <a:t> in the </a:t>
            </a:r>
            <a:r>
              <a:rPr lang="fr-LU" sz="2000" dirty="0" err="1">
                <a:latin typeface="Garamond" panose="02020404030301010803" pitchFamily="18" charset="0"/>
              </a:rPr>
              <a:t>same</a:t>
            </a:r>
            <a:r>
              <a:rPr lang="fr-LU" sz="2000" dirty="0">
                <a:latin typeface="Garamond" panose="02020404030301010803" pitchFamily="18" charset="0"/>
              </a:rPr>
              <a:t> proportion in all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companies</a:t>
            </a: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chemeClr val="bg2"/>
              </a:solidFill>
              <a:latin typeface="Garamond" panose="02020404030301010803" pitchFamily="18" charset="0"/>
            </a:endParaRPr>
          </a:p>
        </p:txBody>
      </p:sp>
      <p:sp>
        <p:nvSpPr>
          <p:cNvPr id="2253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CD05E56D-E675-4780-AE19-ABB12F387550}" type="slidenum">
              <a:rPr lang="en-US" altLang="fr-FR" sz="1400">
                <a:solidFill>
                  <a:srgbClr val="FFFFFF"/>
                </a:solidFill>
                <a:latin typeface="Times New Roman" panose="02020603050405020304" pitchFamily="18" charset="0"/>
              </a:rPr>
              <a:pPr fontAlgn="base">
                <a:spcBef>
                  <a:spcPct val="0"/>
                </a:spcBef>
                <a:spcAft>
                  <a:spcPct val="0"/>
                </a:spcAft>
                <a:buNone/>
              </a:pPr>
              <a:t>24</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948739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noChangeArrowheads="1"/>
          </p:cNvSpPr>
          <p:nvPr>
            <p:ph type="title"/>
          </p:nvPr>
        </p:nvSpPr>
        <p:spPr>
          <a:xfrm>
            <a:off x="2208213" y="908050"/>
            <a:ext cx="7772400" cy="865188"/>
          </a:xfrm>
        </p:spPr>
        <p:txBody>
          <a:bodyPr/>
          <a:lstStyle/>
          <a:p>
            <a:endParaRPr lang="fr-FR" altLang="fr-FR" sz="2400" b="1">
              <a:latin typeface="Garamond" panose="02020404030301010803" pitchFamily="18" charset="0"/>
            </a:endParaRPr>
          </a:p>
        </p:txBody>
      </p:sp>
      <p:sp>
        <p:nvSpPr>
          <p:cNvPr id="20482" name="Espace réservé du contenu 2">
            <a:extLst>
              <a:ext uri="{FF2B5EF4-FFF2-40B4-BE49-F238E27FC236}">
                <a16:creationId xmlns:a16="http://schemas.microsoft.com/office/drawing/2014/main" id="{B7704C10-44C4-484A-960A-78D79E718925}"/>
              </a:ext>
            </a:extLst>
          </p:cNvPr>
          <p:cNvSpPr>
            <a:spLocks noGrp="1" noChangeArrowheads="1"/>
          </p:cNvSpPr>
          <p:nvPr>
            <p:ph idx="1"/>
          </p:nvPr>
        </p:nvSpPr>
        <p:spPr>
          <a:xfrm>
            <a:off x="2208214" y="1143000"/>
            <a:ext cx="7920037" cy="5257800"/>
          </a:xfrm>
        </p:spPr>
        <p:txBody>
          <a:bodyPr/>
          <a:lstStyle/>
          <a:p>
            <a:pPr marL="0" indent="0">
              <a:buNone/>
              <a:defRPr/>
            </a:pPr>
            <a:endParaRPr lang="fr-LU" altLang="fr-FR" sz="2000" b="1" dirty="0">
              <a:latin typeface="Garamond" panose="02020404030301010803" pitchFamily="18" charset="0"/>
            </a:endParaRPr>
          </a:p>
          <a:p>
            <a:pPr>
              <a:defRPr/>
            </a:pPr>
            <a:r>
              <a:rPr lang="fr-LU" altLang="fr-FR" sz="2000" b="1" dirty="0">
                <a:latin typeface="Garamond" panose="02020404030301010803" pitchFamily="18" charset="0"/>
              </a:rPr>
              <a:t>Article 120 (Exclusion </a:t>
            </a:r>
            <a:r>
              <a:rPr lang="fr-LU" altLang="fr-FR" sz="2000" b="1" dirty="0" err="1">
                <a:latin typeface="Garamond" panose="02020404030301010803" pitchFamily="18" charset="0"/>
              </a:rPr>
              <a:t>from</a:t>
            </a:r>
            <a:r>
              <a:rPr lang="fr-LU" altLang="fr-FR" sz="2000" b="1" dirty="0">
                <a:latin typeface="Garamond" panose="02020404030301010803" pitchFamily="18" charset="0"/>
              </a:rPr>
              <a:t> the scope of the directive)</a:t>
            </a:r>
          </a:p>
          <a:p>
            <a:pPr>
              <a:defRPr/>
            </a:pP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Companies</a:t>
            </a:r>
            <a:r>
              <a:rPr lang="fr-LU" altLang="fr-FR" sz="2000" dirty="0">
                <a:latin typeface="Garamond" panose="02020404030301010803" pitchFamily="18" charset="0"/>
              </a:rPr>
              <a:t> are </a:t>
            </a:r>
            <a:r>
              <a:rPr lang="fr-LU" altLang="fr-FR" sz="2000" dirty="0" err="1">
                <a:latin typeface="Garamond" panose="02020404030301010803" pitchFamily="18" charset="0"/>
              </a:rPr>
              <a:t>excluded</a:t>
            </a:r>
            <a:r>
              <a:rPr lang="fr-LU" altLang="fr-FR" sz="2000" dirty="0">
                <a:latin typeface="Garamond" panose="02020404030301010803" pitchFamily="18" charset="0"/>
              </a:rPr>
              <a:t> </a:t>
            </a:r>
            <a:r>
              <a:rPr lang="fr-LU" altLang="fr-FR" sz="2000" dirty="0" err="1">
                <a:latin typeface="Garamond" panose="02020404030301010803" pitchFamily="18" charset="0"/>
              </a:rPr>
              <a:t>from</a:t>
            </a:r>
            <a:r>
              <a:rPr lang="fr-LU" altLang="fr-FR" sz="2000" dirty="0">
                <a:latin typeface="Garamond" panose="02020404030301010803" pitchFamily="18" charset="0"/>
              </a:rPr>
              <a:t> the scope of the directive if in </a:t>
            </a:r>
            <a:r>
              <a:rPr lang="fr-LU" altLang="fr-FR" sz="2000" b="1" dirty="0">
                <a:latin typeface="Garamond" panose="02020404030301010803" pitchFamily="18" charset="0"/>
              </a:rPr>
              <a:t>liquidation</a:t>
            </a:r>
            <a:r>
              <a:rPr lang="fr-LU" altLang="fr-FR" sz="2000" dirty="0">
                <a:latin typeface="Garamond" panose="02020404030301010803" pitchFamily="18" charset="0"/>
              </a:rPr>
              <a:t> </a:t>
            </a:r>
            <a:r>
              <a:rPr lang="fr-LU" altLang="fr-FR" sz="2000" b="1" dirty="0">
                <a:latin typeface="Garamond" panose="02020404030301010803" pitchFamily="18" charset="0"/>
              </a:rPr>
              <a:t>and have </a:t>
            </a:r>
            <a:r>
              <a:rPr lang="fr-LU" altLang="fr-FR" sz="2000" b="1" dirty="0" err="1">
                <a:latin typeface="Garamond" panose="02020404030301010803" pitchFamily="18" charset="0"/>
              </a:rPr>
              <a:t>begun</a:t>
            </a:r>
            <a:r>
              <a:rPr lang="fr-LU" altLang="fr-FR" sz="2000" b="1" dirty="0">
                <a:latin typeface="Garamond" panose="02020404030301010803" pitchFamily="18" charset="0"/>
              </a:rPr>
              <a:t> to </a:t>
            </a:r>
            <a:r>
              <a:rPr lang="fr-LU" altLang="fr-FR" sz="2000" b="1" dirty="0" err="1">
                <a:latin typeface="Garamond" panose="02020404030301010803" pitchFamily="18" charset="0"/>
              </a:rPr>
              <a:t>distribute</a:t>
            </a:r>
            <a:r>
              <a:rPr lang="fr-LU" altLang="fr-FR" sz="2000" b="1" dirty="0">
                <a:latin typeface="Garamond" panose="02020404030301010803" pitchFamily="18" charset="0"/>
              </a:rPr>
              <a:t> </a:t>
            </a:r>
            <a:r>
              <a:rPr lang="fr-LU" altLang="fr-FR" sz="2000" b="1" dirty="0" err="1">
                <a:latin typeface="Garamond" panose="02020404030301010803" pitchFamily="18" charset="0"/>
              </a:rPr>
              <a:t>their</a:t>
            </a:r>
            <a:r>
              <a:rPr lang="fr-LU" altLang="fr-FR" sz="2000" b="1" dirty="0">
                <a:latin typeface="Garamond" panose="02020404030301010803" pitchFamily="18" charset="0"/>
              </a:rPr>
              <a:t> </a:t>
            </a:r>
            <a:r>
              <a:rPr lang="fr-LU" altLang="fr-FR" sz="2000" b="1" dirty="0" err="1">
                <a:latin typeface="Garamond" panose="02020404030301010803" pitchFamily="18" charset="0"/>
              </a:rPr>
              <a:t>assets</a:t>
            </a:r>
            <a:r>
              <a:rPr lang="fr-LU" altLang="fr-FR" sz="2000" b="1" dirty="0">
                <a:latin typeface="Garamond" panose="02020404030301010803" pitchFamily="18" charset="0"/>
              </a:rPr>
              <a:t> </a:t>
            </a:r>
            <a:r>
              <a:rPr lang="fr-LU" altLang="fr-FR" sz="2000" dirty="0">
                <a:latin typeface="Garamond" panose="02020404030301010803" pitchFamily="18" charset="0"/>
              </a:rPr>
              <a:t>to </a:t>
            </a:r>
            <a:r>
              <a:rPr lang="fr-LU" altLang="fr-FR" sz="2000" dirty="0" err="1">
                <a:latin typeface="Garamond" panose="02020404030301010803" pitchFamily="18" charset="0"/>
              </a:rPr>
              <a:t>their</a:t>
            </a:r>
            <a:r>
              <a:rPr lang="fr-LU" altLang="fr-FR" sz="2000" dirty="0">
                <a:latin typeface="Garamond" panose="02020404030301010803" pitchFamily="18" charset="0"/>
              </a:rPr>
              <a:t> </a:t>
            </a:r>
            <a:r>
              <a:rPr lang="fr-LU" altLang="fr-FR" sz="2000" dirty="0" err="1">
                <a:latin typeface="Garamond" panose="02020404030301010803" pitchFamily="18" charset="0"/>
              </a:rPr>
              <a:t>shareholders</a:t>
            </a: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Companies</a:t>
            </a:r>
            <a:r>
              <a:rPr lang="fr-LU" altLang="fr-FR" sz="2000" dirty="0">
                <a:latin typeface="Garamond" panose="02020404030301010803" pitchFamily="18" charset="0"/>
              </a:rPr>
              <a:t> are </a:t>
            </a:r>
            <a:r>
              <a:rPr lang="fr-LU" altLang="fr-FR" sz="2000" dirty="0" err="1">
                <a:latin typeface="Garamond" panose="02020404030301010803" pitchFamily="18" charset="0"/>
              </a:rPr>
              <a:t>also</a:t>
            </a:r>
            <a:r>
              <a:rPr lang="fr-LU" altLang="fr-FR" sz="2000" dirty="0">
                <a:latin typeface="Garamond" panose="02020404030301010803" pitchFamily="18" charset="0"/>
              </a:rPr>
              <a:t> </a:t>
            </a:r>
            <a:r>
              <a:rPr lang="fr-LU" altLang="fr-FR" sz="2000" dirty="0" err="1">
                <a:latin typeface="Garamond" panose="02020404030301010803" pitchFamily="18" charset="0"/>
              </a:rPr>
              <a:t>excluded</a:t>
            </a:r>
            <a:r>
              <a:rPr lang="fr-LU" altLang="fr-FR" sz="2000" dirty="0">
                <a:latin typeface="Garamond" panose="02020404030301010803" pitchFamily="18" charset="0"/>
              </a:rPr>
              <a:t> (</a:t>
            </a:r>
            <a:r>
              <a:rPr lang="fr-LU" altLang="fr-FR" sz="2000" dirty="0" err="1">
                <a:latin typeface="Garamond" panose="02020404030301010803" pitchFamily="18" charset="0"/>
              </a:rPr>
              <a:t>already</a:t>
            </a:r>
            <a:r>
              <a:rPr lang="fr-LU" altLang="fr-FR" sz="2000" dirty="0">
                <a:latin typeface="Garamond" panose="02020404030301010803" pitchFamily="18" charset="0"/>
              </a:rPr>
              <a:t> </a:t>
            </a:r>
            <a:r>
              <a:rPr lang="fr-LU" altLang="fr-FR" sz="2000" dirty="0" err="1">
                <a:latin typeface="Garamond" panose="02020404030301010803" pitchFamily="18" charset="0"/>
              </a:rPr>
              <a:t>before</a:t>
            </a:r>
            <a:r>
              <a:rPr lang="fr-LU" altLang="fr-FR" sz="2000" dirty="0">
                <a:latin typeface="Garamond" panose="02020404030301010803" pitchFamily="18" charset="0"/>
              </a:rPr>
              <a:t> 2017) </a:t>
            </a:r>
            <a:r>
              <a:rPr lang="fr-LU" altLang="fr-FR" sz="2000" dirty="0" err="1">
                <a:latin typeface="Garamond" panose="02020404030301010803" pitchFamily="18" charset="0"/>
              </a:rPr>
              <a:t>from</a:t>
            </a:r>
            <a:r>
              <a:rPr lang="fr-LU" altLang="fr-FR" sz="2000" dirty="0">
                <a:latin typeface="Garamond" panose="02020404030301010803" pitchFamily="18" charset="0"/>
              </a:rPr>
              <a:t> the directive if </a:t>
            </a:r>
            <a:r>
              <a:rPr lang="fr-LU" altLang="fr-FR" sz="2000" b="1" dirty="0" err="1">
                <a:latin typeface="Garamond" panose="02020404030301010803" pitchFamily="18" charset="0"/>
              </a:rPr>
              <a:t>subject</a:t>
            </a:r>
            <a:r>
              <a:rPr lang="fr-LU" altLang="fr-FR" sz="2000" b="1" dirty="0">
                <a:latin typeface="Garamond" panose="02020404030301010803" pitchFamily="18" charset="0"/>
              </a:rPr>
              <a:t> to </a:t>
            </a:r>
            <a:r>
              <a:rPr lang="fr-LU" altLang="fr-FR" sz="2000" b="1" dirty="0" err="1">
                <a:latin typeface="Garamond" panose="02020404030301010803" pitchFamily="18" charset="0"/>
              </a:rPr>
              <a:t>resolution</a:t>
            </a:r>
            <a:r>
              <a:rPr lang="fr-LU" altLang="fr-FR" sz="2000" b="1" dirty="0">
                <a:latin typeface="Garamond" panose="02020404030301010803" pitchFamily="18" charset="0"/>
              </a:rPr>
              <a:t> </a:t>
            </a:r>
            <a:r>
              <a:rPr lang="fr-LU" altLang="fr-FR" sz="2000" b="1" dirty="0" err="1">
                <a:latin typeface="Garamond" panose="02020404030301010803" pitchFamily="18" charset="0"/>
              </a:rPr>
              <a:t>tools</a:t>
            </a:r>
            <a:r>
              <a:rPr lang="fr-LU" altLang="fr-FR" sz="2000" b="1" dirty="0">
                <a:latin typeface="Garamond" panose="02020404030301010803" pitchFamily="18" charset="0"/>
              </a:rPr>
              <a:t> (</a:t>
            </a:r>
            <a:r>
              <a:rPr lang="fr-LU" altLang="fr-FR" sz="2000" dirty="0">
                <a:latin typeface="Garamond" panose="02020404030301010803" pitchFamily="18" charset="0"/>
              </a:rPr>
              <a:t>Directive 2014/59 of 15 May 2014, BRRD)</a:t>
            </a:r>
          </a:p>
          <a:p>
            <a:pPr>
              <a:defRPr/>
            </a:pP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Member</a:t>
            </a:r>
            <a:r>
              <a:rPr lang="fr-LU" altLang="fr-FR" sz="2000" dirty="0">
                <a:latin typeface="Garamond" panose="02020404030301010803" pitchFamily="18" charset="0"/>
              </a:rPr>
              <a:t> States (</a:t>
            </a:r>
            <a:r>
              <a:rPr lang="fr-LU" altLang="fr-FR" sz="2000" i="1" dirty="0" err="1">
                <a:latin typeface="Garamond" panose="02020404030301010803" pitchFamily="18" charset="0"/>
              </a:rPr>
              <a:t>less</a:t>
            </a:r>
            <a:r>
              <a:rPr lang="fr-LU" altLang="fr-FR" sz="2000" i="1" dirty="0">
                <a:latin typeface="Garamond" panose="02020404030301010803" pitchFamily="18" charset="0"/>
              </a:rPr>
              <a:t> restrictive </a:t>
            </a:r>
            <a:r>
              <a:rPr lang="fr-LU" altLang="fr-FR" sz="2000" i="1" dirty="0" err="1">
                <a:latin typeface="Garamond" panose="02020404030301010803" pitchFamily="18" charset="0"/>
              </a:rPr>
              <a:t>than</a:t>
            </a:r>
            <a:r>
              <a:rPr lang="fr-LU" altLang="fr-FR" sz="2000" i="1" dirty="0">
                <a:latin typeface="Garamond" panose="02020404030301010803" pitchFamily="18" charset="0"/>
              </a:rPr>
              <a:t> the Commission </a:t>
            </a:r>
            <a:r>
              <a:rPr lang="fr-LU" altLang="fr-FR" sz="2000" i="1" dirty="0" err="1">
                <a:latin typeface="Garamond" panose="02020404030301010803" pitchFamily="18" charset="0"/>
              </a:rPr>
              <a:t>proposal</a:t>
            </a:r>
            <a:r>
              <a:rPr lang="fr-LU" altLang="fr-FR" sz="2000" dirty="0">
                <a:latin typeface="Garamond" panose="02020404030301010803" pitchFamily="18" charset="0"/>
              </a:rPr>
              <a:t>) </a:t>
            </a:r>
            <a:r>
              <a:rPr lang="fr-LU" altLang="fr-FR" sz="2000" b="1" dirty="0" err="1">
                <a:latin typeface="Garamond" panose="02020404030301010803" pitchFamily="18" charset="0"/>
              </a:rPr>
              <a:t>may</a:t>
            </a:r>
            <a:r>
              <a:rPr lang="fr-LU" altLang="fr-FR" sz="2000" b="1" dirty="0">
                <a:latin typeface="Garamond" panose="02020404030301010803" pitchFamily="18" charset="0"/>
              </a:rPr>
              <a:t> </a:t>
            </a:r>
            <a:r>
              <a:rPr lang="fr-LU" altLang="fr-FR" sz="2000" b="1" dirty="0" err="1">
                <a:latin typeface="Garamond" panose="02020404030301010803" pitchFamily="18" charset="0"/>
              </a:rPr>
              <a:t>exclude</a:t>
            </a:r>
            <a:r>
              <a:rPr lang="fr-LU" altLang="fr-FR" sz="2000" b="1" dirty="0">
                <a:latin typeface="Garamond" panose="02020404030301010803" pitchFamily="18" charset="0"/>
              </a:rPr>
              <a:t> </a:t>
            </a:r>
            <a:r>
              <a:rPr lang="fr-LU" altLang="fr-FR" sz="2000" dirty="0" err="1">
                <a:latin typeface="Garamond" panose="02020404030301010803" pitchFamily="18" charset="0"/>
              </a:rPr>
              <a:t>insolvency</a:t>
            </a:r>
            <a:r>
              <a:rPr lang="fr-LU" altLang="fr-FR" sz="2000" dirty="0">
                <a:latin typeface="Garamond" panose="02020404030301010803" pitchFamily="18" charset="0"/>
              </a:rPr>
              <a:t> </a:t>
            </a:r>
            <a:r>
              <a:rPr lang="fr-LU" altLang="fr-FR" sz="2000" dirty="0" err="1">
                <a:latin typeface="Garamond" panose="02020404030301010803" pitchFamily="18" charset="0"/>
              </a:rPr>
              <a:t>proceedings</a:t>
            </a:r>
            <a:r>
              <a:rPr lang="fr-LU" altLang="fr-FR" sz="2000" dirty="0">
                <a:latin typeface="Garamond" panose="02020404030301010803" pitchFamily="18" charset="0"/>
              </a:rPr>
              <a:t> and </a:t>
            </a:r>
            <a:r>
              <a:rPr lang="fr-LU" altLang="fr-FR" sz="2000" dirty="0" err="1">
                <a:latin typeface="Garamond" panose="02020404030301010803" pitchFamily="18" charset="0"/>
              </a:rPr>
              <a:t>preventive</a:t>
            </a:r>
            <a:r>
              <a:rPr lang="fr-LU" altLang="fr-FR" sz="2000" dirty="0">
                <a:latin typeface="Garamond" panose="02020404030301010803" pitchFamily="18" charset="0"/>
              </a:rPr>
              <a:t> </a:t>
            </a:r>
            <a:r>
              <a:rPr lang="fr-LU" altLang="fr-FR" sz="2000" dirty="0" err="1">
                <a:latin typeface="Garamond" panose="02020404030301010803" pitchFamily="18" charset="0"/>
              </a:rPr>
              <a:t>restructuring</a:t>
            </a:r>
            <a:r>
              <a:rPr lang="fr-LU" altLang="fr-FR" sz="2000" dirty="0">
                <a:latin typeface="Garamond" panose="02020404030301010803" pitchFamily="18" charset="0"/>
              </a:rPr>
              <a:t> </a:t>
            </a:r>
            <a:r>
              <a:rPr lang="fr-LU" altLang="fr-FR" sz="2000" dirty="0" err="1">
                <a:latin typeface="Garamond" panose="02020404030301010803" pitchFamily="18" charset="0"/>
              </a:rPr>
              <a:t>frameworks</a:t>
            </a:r>
            <a:r>
              <a:rPr lang="fr-LU" altLang="fr-FR" sz="2000" dirty="0">
                <a:latin typeface="Garamond" panose="02020404030301010803" pitchFamily="18" charset="0"/>
              </a:rPr>
              <a:t> (Directive 2019/1023 of 20 </a:t>
            </a:r>
            <a:r>
              <a:rPr lang="fr-LU" altLang="fr-FR" sz="2000" dirty="0" err="1">
                <a:latin typeface="Garamond" panose="02020404030301010803" pitchFamily="18" charset="0"/>
              </a:rPr>
              <a:t>June</a:t>
            </a:r>
            <a:r>
              <a:rPr lang="fr-LU" altLang="fr-FR" sz="2000" dirty="0">
                <a:latin typeface="Garamond" panose="02020404030301010803" pitchFamily="18" charset="0"/>
              </a:rPr>
              <a:t> 2019), </a:t>
            </a:r>
            <a:r>
              <a:rPr lang="fr-LU" altLang="fr-FR" sz="2000" dirty="0" err="1">
                <a:latin typeface="Garamond" panose="02020404030301010803" pitchFamily="18" charset="0"/>
              </a:rPr>
              <a:t>other</a:t>
            </a:r>
            <a:r>
              <a:rPr lang="fr-LU" altLang="fr-FR" sz="2000" dirty="0">
                <a:latin typeface="Garamond" panose="02020404030301010803" pitchFamily="18" charset="0"/>
              </a:rPr>
              <a:t> liquidation </a:t>
            </a:r>
            <a:r>
              <a:rPr lang="fr-LU" altLang="fr-FR" sz="2000" dirty="0" err="1">
                <a:latin typeface="Garamond" panose="02020404030301010803" pitchFamily="18" charset="0"/>
              </a:rPr>
              <a:t>proceedings</a:t>
            </a:r>
            <a:r>
              <a:rPr lang="fr-LU" altLang="fr-FR" sz="2000" dirty="0">
                <a:latin typeface="Garamond" panose="02020404030301010803" pitchFamily="18" charset="0"/>
              </a:rPr>
              <a:t> not </a:t>
            </a:r>
            <a:r>
              <a:rPr lang="fr-LU" altLang="fr-FR" sz="2000" dirty="0" err="1">
                <a:latin typeface="Garamond" panose="02020404030301010803" pitchFamily="18" charset="0"/>
              </a:rPr>
              <a:t>excluded</a:t>
            </a:r>
            <a:r>
              <a:rPr lang="fr-LU" altLang="fr-FR" sz="2000" dirty="0">
                <a:latin typeface="Garamond" panose="02020404030301010803" pitchFamily="18" charset="0"/>
              </a:rPr>
              <a:t> by the directive and </a:t>
            </a:r>
            <a:r>
              <a:rPr lang="fr-LU" altLang="fr-FR" sz="2000" dirty="0" err="1">
                <a:latin typeface="Garamond" panose="02020404030301010803" pitchFamily="18" charset="0"/>
              </a:rPr>
              <a:t>crisis</a:t>
            </a:r>
            <a:r>
              <a:rPr lang="fr-LU" altLang="fr-FR" sz="2000" dirty="0">
                <a:latin typeface="Garamond" panose="02020404030301010803" pitchFamily="18" charset="0"/>
              </a:rPr>
              <a:t> </a:t>
            </a:r>
            <a:r>
              <a:rPr lang="fr-LU" altLang="fr-FR" sz="2000" dirty="0" err="1">
                <a:latin typeface="Garamond" panose="02020404030301010803" pitchFamily="18" charset="0"/>
              </a:rPr>
              <a:t>prevention</a:t>
            </a:r>
            <a:r>
              <a:rPr lang="fr-LU" altLang="fr-FR" sz="2000" dirty="0">
                <a:latin typeface="Garamond" panose="02020404030301010803" pitchFamily="18" charset="0"/>
              </a:rPr>
              <a:t> </a:t>
            </a:r>
            <a:r>
              <a:rPr lang="fr-LU" altLang="fr-FR" sz="2000" dirty="0" err="1">
                <a:latin typeface="Garamond" panose="02020404030301010803" pitchFamily="18" charset="0"/>
              </a:rPr>
              <a:t>measures</a:t>
            </a:r>
            <a:r>
              <a:rPr lang="fr-LU" altLang="fr-FR" sz="2000" dirty="0">
                <a:latin typeface="Garamond" panose="02020404030301010803" pitchFamily="18" charset="0"/>
              </a:rPr>
              <a:t> (Directive 2014/59 of 15 May 2014, BRRD)</a:t>
            </a: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Important </a:t>
            </a:r>
            <a:r>
              <a:rPr lang="fr-LU" sz="2000" dirty="0" err="1">
                <a:latin typeface="Garamond" panose="02020404030301010803" pitchFamily="18" charset="0"/>
              </a:rPr>
              <a:t>because</a:t>
            </a:r>
            <a:r>
              <a:rPr lang="fr-LU" sz="2000" dirty="0">
                <a:latin typeface="Garamond" panose="02020404030301010803" pitchFamily="18" charset="0"/>
              </a:rPr>
              <a:t> a cross-border </a:t>
            </a:r>
            <a:r>
              <a:rPr lang="fr-LU" sz="2000" dirty="0" err="1">
                <a:latin typeface="Garamond" panose="02020404030301010803" pitchFamily="18" charset="0"/>
              </a:rPr>
              <a:t>merger</a:t>
            </a:r>
            <a:r>
              <a:rPr lang="fr-LU" sz="2000" dirty="0">
                <a:latin typeface="Garamond" panose="02020404030301010803" pitchFamily="18" charset="0"/>
              </a:rPr>
              <a:t> </a:t>
            </a:r>
            <a:r>
              <a:rPr lang="fr-LU" sz="2000" dirty="0" err="1">
                <a:latin typeface="Garamond" panose="02020404030301010803" pitchFamily="18" charset="0"/>
              </a:rPr>
              <a:t>can</a:t>
            </a:r>
            <a:r>
              <a:rPr lang="fr-LU" sz="2000" dirty="0">
                <a:latin typeface="Garamond" panose="02020404030301010803" pitchFamily="18" charset="0"/>
              </a:rPr>
              <a:t> </a:t>
            </a:r>
            <a:r>
              <a:rPr lang="fr-LU" sz="2000" dirty="0" err="1">
                <a:latin typeface="Garamond" panose="02020404030301010803" pitchFamily="18" charset="0"/>
              </a:rPr>
              <a:t>be</a:t>
            </a:r>
            <a:r>
              <a:rPr lang="fr-LU" sz="2000" dirty="0">
                <a:latin typeface="Garamond" panose="02020404030301010803" pitchFamily="18" charset="0"/>
              </a:rPr>
              <a:t> a </a:t>
            </a:r>
            <a:r>
              <a:rPr lang="fr-LU" sz="2000" dirty="0" err="1">
                <a:latin typeface="Garamond" panose="02020404030301010803" pitchFamily="18" charset="0"/>
              </a:rPr>
              <a:t>restructuring</a:t>
            </a:r>
            <a:r>
              <a:rPr lang="fr-LU" sz="2000" dirty="0">
                <a:latin typeface="Garamond" panose="02020404030301010803" pitchFamily="18" charset="0"/>
              </a:rPr>
              <a:t> </a:t>
            </a:r>
            <a:r>
              <a:rPr lang="fr-LU" sz="2000" dirty="0" err="1">
                <a:latin typeface="Garamond" panose="02020404030301010803" pitchFamily="18" charset="0"/>
              </a:rPr>
              <a:t>tool</a:t>
            </a:r>
            <a:r>
              <a:rPr lang="fr-LU" sz="2000" dirty="0">
                <a:latin typeface="Garamond" panose="02020404030301010803" pitchFamily="18" charset="0"/>
              </a:rPr>
              <a:t> </a:t>
            </a: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rgbClr val="000099"/>
              </a:solidFill>
              <a:latin typeface="Garamond" panose="02020404030301010803" pitchFamily="18" charset="0"/>
            </a:endParaRPr>
          </a:p>
          <a:p>
            <a:pPr>
              <a:defRPr/>
            </a:pPr>
            <a:endParaRPr lang="fr-FR" altLang="fr-FR" sz="2000" dirty="0">
              <a:solidFill>
                <a:schemeClr val="bg2"/>
              </a:solidFill>
              <a:latin typeface="Garamond" panose="02020404030301010803" pitchFamily="18" charset="0"/>
            </a:endParaRPr>
          </a:p>
        </p:txBody>
      </p:sp>
      <p:sp>
        <p:nvSpPr>
          <p:cNvPr id="2457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A647994C-96D9-4116-AE81-97F9FF854327}" type="slidenum">
              <a:rPr lang="en-US" altLang="fr-FR" sz="1400">
                <a:solidFill>
                  <a:srgbClr val="FFFFFF"/>
                </a:solidFill>
                <a:latin typeface="Times New Roman" panose="02020603050405020304" pitchFamily="18" charset="0"/>
              </a:rPr>
              <a:pPr fontAlgn="base">
                <a:spcBef>
                  <a:spcPct val="0"/>
                </a:spcBef>
                <a:spcAft>
                  <a:spcPct val="0"/>
                </a:spcAft>
                <a:buNone/>
              </a:pPr>
              <a:t>25</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888965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1746" name="Espace réservé du contenu 2">
            <a:extLst>
              <a:ext uri="{FF2B5EF4-FFF2-40B4-BE49-F238E27FC236}">
                <a16:creationId xmlns:a16="http://schemas.microsoft.com/office/drawing/2014/main" id="{3517063C-393F-8841-B1AC-5F397C0D64DB}"/>
              </a:ext>
            </a:extLst>
          </p:cNvPr>
          <p:cNvSpPr>
            <a:spLocks noGrp="1"/>
          </p:cNvSpPr>
          <p:nvPr>
            <p:ph idx="1"/>
          </p:nvPr>
        </p:nvSpPr>
        <p:spPr>
          <a:xfrm>
            <a:off x="2208214" y="1143000"/>
            <a:ext cx="7920037" cy="5257800"/>
          </a:xfrm>
        </p:spPr>
        <p:txBody>
          <a:bodyPr/>
          <a:lstStyle/>
          <a:p>
            <a:pPr marL="0" indent="0">
              <a:buNone/>
              <a:defRPr/>
            </a:pPr>
            <a:endParaRPr lang="fr-FR" altLang="fr-FR" sz="2000" b="1" dirty="0">
              <a:latin typeface="Garamond" panose="02020404030301010803" pitchFamily="18" charset="0"/>
            </a:endParaRPr>
          </a:p>
          <a:p>
            <a:pPr>
              <a:defRPr/>
            </a:pPr>
            <a:endParaRPr lang="fr-LU" sz="2000" b="1" dirty="0">
              <a:latin typeface="Garamond" panose="02020404030301010803" pitchFamily="18" charset="0"/>
            </a:endParaRPr>
          </a:p>
          <a:p>
            <a:pPr>
              <a:defRPr/>
            </a:pPr>
            <a:r>
              <a:rPr lang="fr-LU" sz="2000" b="1" dirty="0">
                <a:latin typeface="Garamond" panose="02020404030301010803" pitchFamily="18" charset="0"/>
              </a:rPr>
              <a:t>Article 122a (</a:t>
            </a:r>
            <a:r>
              <a:rPr lang="fr-LU" sz="2000" b="1" dirty="0" err="1">
                <a:latin typeface="Garamond" panose="02020404030301010803" pitchFamily="18" charset="0"/>
              </a:rPr>
              <a:t>Proposal</a:t>
            </a:r>
            <a:r>
              <a:rPr lang="fr-LU" sz="2000" b="1" dirty="0">
                <a:latin typeface="Garamond" panose="02020404030301010803" pitchFamily="18" charset="0"/>
              </a:rPr>
              <a:t> of the Commission)</a:t>
            </a:r>
          </a:p>
          <a:p>
            <a:pPr>
              <a:defRPr/>
            </a:pPr>
            <a:endParaRPr lang="fr-LU" sz="2000" b="1" dirty="0">
              <a:latin typeface="Garamond" panose="02020404030301010803" pitchFamily="18" charset="0"/>
            </a:endParaRPr>
          </a:p>
          <a:p>
            <a:pPr>
              <a:defRPr/>
            </a:pPr>
            <a:r>
              <a:rPr lang="fr-LU" sz="2000" dirty="0" err="1">
                <a:latin typeface="Garamond" panose="02020404030301010803" pitchFamily="18" charset="0"/>
              </a:rPr>
              <a:t>Rules</a:t>
            </a:r>
            <a:r>
              <a:rPr lang="fr-LU" sz="2000" dirty="0">
                <a:latin typeface="Garamond" panose="02020404030301010803" pitchFamily="18" charset="0"/>
              </a:rPr>
              <a:t> on </a:t>
            </a:r>
            <a:r>
              <a:rPr lang="fr-LU" sz="2000" dirty="0" err="1">
                <a:latin typeface="Garamond" panose="02020404030301010803" pitchFamily="18" charset="0"/>
              </a:rPr>
              <a:t>determination</a:t>
            </a:r>
            <a:r>
              <a:rPr lang="fr-LU" sz="2000" dirty="0">
                <a:latin typeface="Garamond" panose="02020404030301010803" pitchFamily="18" charset="0"/>
              </a:rPr>
              <a:t> of the </a:t>
            </a:r>
            <a:r>
              <a:rPr lang="fr-LU" sz="2000" b="1" dirty="0">
                <a:latin typeface="Garamond" panose="02020404030301010803" pitchFamily="18" charset="0"/>
              </a:rPr>
              <a:t>date</a:t>
            </a:r>
            <a:r>
              <a:rPr lang="fr-LU" sz="2000" dirty="0">
                <a:latin typeface="Garamond" panose="02020404030301010803" pitchFamily="18" charset="0"/>
              </a:rPr>
              <a:t> </a:t>
            </a:r>
            <a:r>
              <a:rPr lang="fr-LU" sz="2000" dirty="0" err="1">
                <a:latin typeface="Garamond" panose="02020404030301010803" pitchFamily="18" charset="0"/>
              </a:rPr>
              <a:t>from</a:t>
            </a:r>
            <a:r>
              <a:rPr lang="fr-LU" sz="2000" dirty="0">
                <a:latin typeface="Garamond" panose="02020404030301010803" pitchFamily="18" charset="0"/>
              </a:rPr>
              <a:t> </a:t>
            </a:r>
            <a:r>
              <a:rPr lang="fr-LU" sz="2000" dirty="0" err="1">
                <a:latin typeface="Garamond" panose="02020404030301010803" pitchFamily="18" charset="0"/>
              </a:rPr>
              <a:t>which</a:t>
            </a:r>
            <a:r>
              <a:rPr lang="fr-LU" sz="2000" dirty="0">
                <a:latin typeface="Garamond" panose="02020404030301010803" pitchFamily="18" charset="0"/>
              </a:rPr>
              <a:t> the transactions of the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companies</a:t>
            </a:r>
            <a:r>
              <a:rPr lang="fr-LU" sz="2000" dirty="0">
                <a:latin typeface="Garamond" panose="02020404030301010803" pitchFamily="18" charset="0"/>
              </a:rPr>
              <a:t> </a:t>
            </a:r>
            <a:r>
              <a:rPr lang="fr-LU" sz="2000" dirty="0" err="1">
                <a:latin typeface="Garamond" panose="02020404030301010803" pitchFamily="18" charset="0"/>
              </a:rPr>
              <a:t>will</a:t>
            </a:r>
            <a:r>
              <a:rPr lang="fr-LU" sz="2000" dirty="0">
                <a:latin typeface="Garamond" panose="02020404030301010803" pitchFamily="18" charset="0"/>
              </a:rPr>
              <a:t> </a:t>
            </a:r>
            <a:r>
              <a:rPr lang="fr-LU" sz="2000" dirty="0" err="1">
                <a:latin typeface="Garamond" panose="02020404030301010803" pitchFamily="18" charset="0"/>
              </a:rPr>
              <a:t>be</a:t>
            </a:r>
            <a:r>
              <a:rPr lang="fr-LU" sz="2000" dirty="0">
                <a:latin typeface="Garamond" panose="02020404030301010803" pitchFamily="18" charset="0"/>
              </a:rPr>
              <a:t> </a:t>
            </a:r>
            <a:r>
              <a:rPr lang="fr-LU" sz="2000" dirty="0" err="1">
                <a:latin typeface="Garamond" panose="02020404030301010803" pitchFamily="18" charset="0"/>
              </a:rPr>
              <a:t>treated</a:t>
            </a:r>
            <a:r>
              <a:rPr lang="fr-LU" sz="2000" dirty="0">
                <a:latin typeface="Garamond" panose="02020404030301010803" pitchFamily="18" charset="0"/>
              </a:rPr>
              <a:t> for </a:t>
            </a:r>
            <a:r>
              <a:rPr lang="fr-LU" sz="2000" b="1" dirty="0" err="1">
                <a:latin typeface="Garamond" panose="02020404030301010803" pitchFamily="18" charset="0"/>
              </a:rPr>
              <a:t>accounting</a:t>
            </a:r>
            <a:r>
              <a:rPr lang="fr-LU" sz="2000" b="1" dirty="0">
                <a:latin typeface="Garamond" panose="02020404030301010803" pitchFamily="18" charset="0"/>
              </a:rPr>
              <a:t> </a:t>
            </a:r>
            <a:r>
              <a:rPr lang="fr-LU" sz="2000" b="1" dirty="0" err="1">
                <a:latin typeface="Garamond" panose="02020404030301010803" pitchFamily="18" charset="0"/>
              </a:rPr>
              <a:t>purposes</a:t>
            </a:r>
            <a:r>
              <a:rPr lang="fr-LU" sz="2000" b="1" dirty="0">
                <a:latin typeface="Garamond" panose="02020404030301010803" pitchFamily="18" charset="0"/>
              </a:rPr>
              <a:t> </a:t>
            </a:r>
          </a:p>
          <a:p>
            <a:pPr>
              <a:defRPr/>
            </a:pPr>
            <a:endParaRPr lang="fr-LU" sz="2000" dirty="0">
              <a:latin typeface="Garamond" panose="02020404030301010803" pitchFamily="18" charset="0"/>
            </a:endParaRPr>
          </a:p>
          <a:p>
            <a:pPr>
              <a:defRPr/>
            </a:pPr>
            <a:r>
              <a:rPr lang="fr-LU" sz="2000" dirty="0" err="1">
                <a:latin typeface="Garamond" panose="02020404030301010803" pitchFamily="18" charset="0"/>
              </a:rPr>
              <a:t>Member</a:t>
            </a:r>
            <a:r>
              <a:rPr lang="fr-LU" sz="2000" dirty="0">
                <a:latin typeface="Garamond" panose="02020404030301010803" pitchFamily="18" charset="0"/>
              </a:rPr>
              <a:t> States’ </a:t>
            </a:r>
            <a:r>
              <a:rPr lang="fr-LU" sz="2000" dirty="0" err="1">
                <a:latin typeface="Garamond" panose="02020404030301010803" pitchFamily="18" charset="0"/>
              </a:rPr>
              <a:t>rules</a:t>
            </a:r>
            <a:r>
              <a:rPr lang="fr-LU" sz="2000" dirty="0">
                <a:latin typeface="Garamond" panose="02020404030301010803" pitchFamily="18" charset="0"/>
              </a:rPr>
              <a:t> diverge </a:t>
            </a:r>
            <a:r>
              <a:rPr lang="fr-LU" sz="2000" dirty="0" err="1">
                <a:latin typeface="Garamond" panose="02020404030301010803" pitchFamily="18" charset="0"/>
              </a:rPr>
              <a:t>significantly</a:t>
            </a:r>
            <a:r>
              <a:rPr lang="fr-LU" sz="2000" dirty="0">
                <a:latin typeface="Garamond" panose="02020404030301010803" pitchFamily="18" charset="0"/>
              </a:rPr>
              <a:t> and </a:t>
            </a:r>
            <a:r>
              <a:rPr lang="fr-LU" sz="2000" dirty="0" err="1">
                <a:latin typeface="Garamond" panose="02020404030301010803" pitchFamily="18" charset="0"/>
              </a:rPr>
              <a:t>this</a:t>
            </a:r>
            <a:r>
              <a:rPr lang="fr-LU" sz="2000" dirty="0">
                <a:latin typeface="Garamond" panose="02020404030301010803" pitchFamily="18" charset="0"/>
              </a:rPr>
              <a:t> </a:t>
            </a:r>
            <a:r>
              <a:rPr lang="fr-LU" sz="2000" dirty="0" err="1">
                <a:latin typeface="Garamond" panose="02020404030301010803" pitchFamily="18" charset="0"/>
              </a:rPr>
              <a:t>is</a:t>
            </a:r>
            <a:r>
              <a:rPr lang="fr-LU" sz="2000" dirty="0">
                <a:latin typeface="Garamond" panose="02020404030301010803" pitchFamily="18" charset="0"/>
              </a:rPr>
              <a:t> a source of </a:t>
            </a:r>
            <a:r>
              <a:rPr lang="fr-LU" sz="2000" dirty="0" err="1">
                <a:latin typeface="Garamond" panose="02020404030301010803" pitchFamily="18" charset="0"/>
              </a:rPr>
              <a:t>problems</a:t>
            </a:r>
            <a:endParaRPr lang="fr-LU" sz="2000" dirty="0">
              <a:latin typeface="Garamond" panose="02020404030301010803" pitchFamily="18" charset="0"/>
            </a:endParaRPr>
          </a:p>
          <a:p>
            <a:pPr>
              <a:defRPr/>
            </a:pPr>
            <a:endParaRPr lang="fr-LU" sz="2000" dirty="0">
              <a:latin typeface="Garamond" panose="02020404030301010803" pitchFamily="18" charset="0"/>
            </a:endParaRPr>
          </a:p>
          <a:p>
            <a:pPr>
              <a:defRPr/>
            </a:pPr>
            <a:r>
              <a:rPr lang="fr-LU" sz="2000" b="1" dirty="0">
                <a:latin typeface="Garamond" panose="02020404030301010803" pitchFamily="18" charset="0"/>
              </a:rPr>
              <a:t>Article </a:t>
            </a:r>
            <a:r>
              <a:rPr lang="fr-LU" sz="2000" b="1" dirty="0" err="1">
                <a:latin typeface="Garamond" panose="02020404030301010803" pitchFamily="18" charset="0"/>
              </a:rPr>
              <a:t>deleted</a:t>
            </a:r>
            <a:r>
              <a:rPr lang="fr-LU" sz="2000" b="1" dirty="0">
                <a:latin typeface="Garamond" panose="02020404030301010803" pitchFamily="18" charset="0"/>
              </a:rPr>
              <a:t> by the Council</a:t>
            </a:r>
          </a:p>
          <a:p>
            <a:pPr>
              <a:defRPr/>
            </a:pPr>
            <a:endParaRPr lang="fr-LU" sz="2000" b="1" dirty="0">
              <a:latin typeface="Garamond" panose="02020404030301010803" pitchFamily="18" charset="0"/>
            </a:endParaRPr>
          </a:p>
        </p:txBody>
      </p:sp>
      <p:sp>
        <p:nvSpPr>
          <p:cNvPr id="2662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9CE37AD9-FF23-4C96-8D60-ECFE96E41ACC}" type="slidenum">
              <a:rPr lang="en-US" altLang="fr-FR" sz="1400">
                <a:solidFill>
                  <a:srgbClr val="FFFFFF"/>
                </a:solidFill>
                <a:latin typeface="Times New Roman" panose="02020603050405020304" pitchFamily="18" charset="0"/>
              </a:rPr>
              <a:pPr fontAlgn="base">
                <a:spcBef>
                  <a:spcPct val="0"/>
                </a:spcBef>
                <a:spcAft>
                  <a:spcPct val="0"/>
                </a:spcAft>
                <a:buNone/>
              </a:pPr>
              <a:t>26</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542171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1746" name="Espace réservé du contenu 2">
            <a:extLst>
              <a:ext uri="{FF2B5EF4-FFF2-40B4-BE49-F238E27FC236}">
                <a16:creationId xmlns:a16="http://schemas.microsoft.com/office/drawing/2014/main" id="{3517063C-393F-8841-B1AC-5F397C0D64DB}"/>
              </a:ext>
            </a:extLst>
          </p:cNvPr>
          <p:cNvSpPr>
            <a:spLocks noGrp="1"/>
          </p:cNvSpPr>
          <p:nvPr>
            <p:ph idx="1"/>
          </p:nvPr>
        </p:nvSpPr>
        <p:spPr>
          <a:xfrm>
            <a:off x="2208214" y="1143000"/>
            <a:ext cx="7920037" cy="5257800"/>
          </a:xfrm>
        </p:spPr>
        <p:txBody>
          <a:bodyPr/>
          <a:lstStyle/>
          <a:p>
            <a:pPr marL="0" indent="0">
              <a:buNone/>
              <a:defRPr/>
            </a:pPr>
            <a:endParaRPr lang="fr-LU" sz="2000" b="1" dirty="0">
              <a:latin typeface="Garamond" panose="02020404030301010803" pitchFamily="18" charset="0"/>
            </a:endParaRPr>
          </a:p>
          <a:p>
            <a:pPr>
              <a:defRPr/>
            </a:pPr>
            <a:r>
              <a:rPr lang="fr-LU" sz="2000" b="1" dirty="0" err="1">
                <a:latin typeface="Garamond" panose="02020404030301010803" pitchFamily="18" charset="0"/>
              </a:rPr>
              <a:t>Amended</a:t>
            </a:r>
            <a:r>
              <a:rPr lang="fr-LU" sz="2000" b="1" dirty="0">
                <a:latin typeface="Garamond" panose="02020404030301010803" pitchFamily="18" charset="0"/>
              </a:rPr>
              <a:t> Article 123 (</a:t>
            </a:r>
            <a:r>
              <a:rPr lang="fr-LU" sz="2000" b="1" dirty="0" err="1">
                <a:latin typeface="Garamond" panose="02020404030301010803" pitchFamily="18" charset="0"/>
              </a:rPr>
              <a:t>Disclosure</a:t>
            </a:r>
            <a:r>
              <a:rPr lang="fr-LU" sz="2000" b="1" dirty="0">
                <a:latin typeface="Garamond" panose="02020404030301010803" pitchFamily="18" charset="0"/>
              </a:rPr>
              <a:t>)</a:t>
            </a:r>
          </a:p>
          <a:p>
            <a:pPr>
              <a:defRPr/>
            </a:pPr>
            <a:endParaRPr lang="fr-LU" sz="2000" dirty="0">
              <a:latin typeface="Garamond" panose="02020404030301010803" pitchFamily="18" charset="0"/>
            </a:endParaRPr>
          </a:p>
          <a:p>
            <a:pPr>
              <a:defRPr/>
            </a:pPr>
            <a:r>
              <a:rPr lang="fr-LU" sz="2000" b="1" dirty="0" err="1">
                <a:latin typeface="Garamond" panose="02020404030301010803" pitchFamily="18" charset="0"/>
              </a:rPr>
              <a:t>Disclosure</a:t>
            </a:r>
            <a:r>
              <a:rPr lang="fr-LU" sz="2000" dirty="0">
                <a:latin typeface="Garamond" panose="02020404030301010803" pitchFamily="18" charset="0"/>
              </a:rPr>
              <a:t> of the </a:t>
            </a:r>
            <a:r>
              <a:rPr lang="fr-LU" sz="2000" dirty="0" err="1">
                <a:latin typeface="Garamond" panose="02020404030301010803" pitchFamily="18" charset="0"/>
              </a:rPr>
              <a:t>common</a:t>
            </a:r>
            <a:r>
              <a:rPr lang="fr-LU" sz="2000" dirty="0">
                <a:latin typeface="Garamond" panose="02020404030301010803" pitchFamily="18" charset="0"/>
              </a:rPr>
              <a:t> </a:t>
            </a:r>
            <a:r>
              <a:rPr lang="fr-LU" sz="2000" dirty="0" err="1">
                <a:latin typeface="Garamond" panose="02020404030301010803" pitchFamily="18" charset="0"/>
              </a:rPr>
              <a:t>draft</a:t>
            </a:r>
            <a:r>
              <a:rPr lang="fr-LU" sz="2000" dirty="0">
                <a:latin typeface="Garamond" panose="02020404030301010803" pitchFamily="18" charset="0"/>
              </a:rPr>
              <a:t> </a:t>
            </a:r>
            <a:r>
              <a:rPr lang="fr-LU" sz="2000" dirty="0" err="1">
                <a:latin typeface="Garamond" panose="02020404030301010803" pitchFamily="18" charset="0"/>
              </a:rPr>
              <a:t>terms</a:t>
            </a:r>
            <a:r>
              <a:rPr lang="fr-LU" sz="2000" dirty="0">
                <a:latin typeface="Garamond" panose="02020404030301010803" pitchFamily="18" charset="0"/>
              </a:rPr>
              <a:t> and in the business </a:t>
            </a:r>
            <a:r>
              <a:rPr lang="fr-LU" sz="2000" dirty="0" err="1">
                <a:latin typeface="Garamond" panose="02020404030301010803" pitchFamily="18" charset="0"/>
              </a:rPr>
              <a:t>registers</a:t>
            </a:r>
            <a:r>
              <a:rPr lang="fr-LU" sz="2000" dirty="0">
                <a:latin typeface="Garamond" panose="02020404030301010803" pitchFamily="18" charset="0"/>
              </a:rPr>
              <a:t> of the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companies</a:t>
            </a:r>
            <a:r>
              <a:rPr lang="fr-LU" sz="2000" dirty="0">
                <a:latin typeface="Garamond" panose="02020404030301010803" pitchFamily="18" charset="0"/>
              </a:rPr>
              <a:t> at least </a:t>
            </a:r>
            <a:r>
              <a:rPr lang="fr-LU" sz="2000" b="1" dirty="0">
                <a:latin typeface="Garamond" panose="02020404030301010803" pitchFamily="18" charset="0"/>
              </a:rPr>
              <a:t>one </a:t>
            </a:r>
            <a:r>
              <a:rPr lang="fr-LU" sz="2000" b="1" dirty="0" err="1">
                <a:latin typeface="Garamond" panose="02020404030301010803" pitchFamily="18" charset="0"/>
              </a:rPr>
              <a:t>month</a:t>
            </a:r>
            <a:r>
              <a:rPr lang="fr-LU" sz="2000" b="1" dirty="0">
                <a:latin typeface="Garamond" panose="02020404030301010803" pitchFamily="18" charset="0"/>
              </a:rPr>
              <a:t> </a:t>
            </a:r>
            <a:r>
              <a:rPr lang="fr-LU" sz="2000" b="1" dirty="0" err="1">
                <a:latin typeface="Garamond" panose="02020404030301010803" pitchFamily="18" charset="0"/>
              </a:rPr>
              <a:t>before</a:t>
            </a:r>
            <a:r>
              <a:rPr lang="fr-LU" sz="2000" b="1" dirty="0">
                <a:latin typeface="Garamond" panose="02020404030301010803" pitchFamily="18" charset="0"/>
              </a:rPr>
              <a:t> the </a:t>
            </a:r>
            <a:r>
              <a:rPr lang="fr-LU" sz="2000" b="1" dirty="0" err="1">
                <a:latin typeface="Garamond" panose="02020404030301010803" pitchFamily="18" charset="0"/>
              </a:rPr>
              <a:t>general</a:t>
            </a:r>
            <a:r>
              <a:rPr lang="fr-LU" sz="2000" b="1" dirty="0">
                <a:latin typeface="Garamond" panose="02020404030301010803" pitchFamily="18" charset="0"/>
              </a:rPr>
              <a:t> meeting </a:t>
            </a:r>
            <a:r>
              <a:rPr lang="fr-LU" sz="2000" dirty="0">
                <a:latin typeface="Garamond" panose="02020404030301010803" pitchFamily="18" charset="0"/>
              </a:rPr>
              <a:t>(</a:t>
            </a:r>
            <a:r>
              <a:rPr lang="fr-LU" sz="2000" dirty="0" err="1">
                <a:latin typeface="Garamond" panose="02020404030301010803" pitchFamily="18" charset="0"/>
              </a:rPr>
              <a:t>before</a:t>
            </a:r>
            <a:r>
              <a:rPr lang="fr-LU" sz="2000" dirty="0">
                <a:latin typeface="Garamond" panose="02020404030301010803" pitchFamily="18" charset="0"/>
              </a:rPr>
              <a:t>, </a:t>
            </a:r>
            <a:r>
              <a:rPr lang="fr-LU" sz="2000" dirty="0" err="1">
                <a:latin typeface="Garamond" panose="02020404030301010803" pitchFamily="18" charset="0"/>
              </a:rPr>
              <a:t>disclosure</a:t>
            </a:r>
            <a:r>
              <a:rPr lang="fr-LU" sz="2000" dirty="0">
                <a:latin typeface="Garamond" panose="02020404030301010803" pitchFamily="18" charset="0"/>
              </a:rPr>
              <a:t> </a:t>
            </a:r>
            <a:r>
              <a:rPr lang="fr-LU" sz="2000" dirty="0" err="1">
                <a:latin typeface="Garamond" panose="02020404030301010803" pitchFamily="18" charset="0"/>
              </a:rPr>
              <a:t>decided</a:t>
            </a:r>
            <a:r>
              <a:rPr lang="fr-LU" sz="2000" dirty="0">
                <a:latin typeface="Garamond" panose="02020404030301010803" pitchFamily="18" charset="0"/>
              </a:rPr>
              <a:t> by MS) and accessible by the public free of charge </a:t>
            </a:r>
            <a:r>
              <a:rPr lang="fr-LU" sz="2000" dirty="0" err="1">
                <a:latin typeface="Garamond" panose="02020404030301010803" pitchFamily="18" charset="0"/>
              </a:rPr>
              <a:t>through</a:t>
            </a:r>
            <a:r>
              <a:rPr lang="fr-LU" sz="2000" dirty="0">
                <a:latin typeface="Garamond" panose="02020404030301010803" pitchFamily="18" charset="0"/>
              </a:rPr>
              <a:t> the system of </a:t>
            </a:r>
            <a:r>
              <a:rPr lang="fr-LU" sz="2000" dirty="0" err="1">
                <a:latin typeface="Garamond" panose="02020404030301010803" pitchFamily="18" charset="0"/>
              </a:rPr>
              <a:t>interconnection</a:t>
            </a:r>
            <a:r>
              <a:rPr lang="fr-LU" sz="2000" dirty="0">
                <a:latin typeface="Garamond" panose="02020404030301010803" pitchFamily="18" charset="0"/>
              </a:rPr>
              <a:t> of </a:t>
            </a:r>
            <a:r>
              <a:rPr lang="fr-LU" sz="2000" dirty="0" err="1">
                <a:latin typeface="Garamond" panose="02020404030301010803" pitchFamily="18" charset="0"/>
              </a:rPr>
              <a:t>registers</a:t>
            </a:r>
            <a:r>
              <a:rPr lang="fr-LU" sz="2000" dirty="0">
                <a:latin typeface="Garamond" panose="02020404030301010803" pitchFamily="18" charset="0"/>
              </a:rPr>
              <a:t/>
            </a:r>
            <a:br>
              <a:rPr lang="fr-LU" sz="2000" dirty="0">
                <a:latin typeface="Garamond" panose="02020404030301010803" pitchFamily="18" charset="0"/>
              </a:rPr>
            </a:br>
            <a:endParaRPr lang="fr-LU" sz="2000" dirty="0">
              <a:latin typeface="Garamond" panose="02020404030301010803" pitchFamily="18" charset="0"/>
            </a:endParaRPr>
          </a:p>
          <a:p>
            <a:pPr>
              <a:defRPr/>
            </a:pPr>
            <a:r>
              <a:rPr lang="fr-LU" sz="2000" dirty="0">
                <a:latin typeface="Garamond" panose="02020404030301010803" pitchFamily="18" charset="0"/>
              </a:rPr>
              <a:t>MS </a:t>
            </a:r>
            <a:r>
              <a:rPr lang="fr-LU" sz="2000" dirty="0" err="1">
                <a:latin typeface="Garamond" panose="02020404030301010803" pitchFamily="18" charset="0"/>
              </a:rPr>
              <a:t>may</a:t>
            </a:r>
            <a:r>
              <a:rPr lang="fr-LU" sz="2000" dirty="0">
                <a:latin typeface="Garamond" panose="02020404030301010803" pitchFamily="18" charset="0"/>
              </a:rPr>
              <a:t> </a:t>
            </a:r>
            <a:r>
              <a:rPr lang="fr-LU" sz="2000" dirty="0" err="1">
                <a:latin typeface="Garamond" panose="02020404030301010803" pitchFamily="18" charset="0"/>
              </a:rPr>
              <a:t>require</a:t>
            </a:r>
            <a:r>
              <a:rPr lang="fr-LU" sz="2000" dirty="0">
                <a:latin typeface="Garamond" panose="02020404030301010803" pitchFamily="18" charset="0"/>
              </a:rPr>
              <a:t> </a:t>
            </a:r>
            <a:r>
              <a:rPr lang="fr-LU" sz="2000" dirty="0" err="1">
                <a:latin typeface="Garamond" panose="02020404030301010803" pitchFamily="18" charset="0"/>
              </a:rPr>
              <a:t>that</a:t>
            </a:r>
            <a:r>
              <a:rPr lang="fr-LU" sz="2000" dirty="0">
                <a:latin typeface="Garamond" panose="02020404030301010803" pitchFamily="18" charset="0"/>
              </a:rPr>
              <a:t> the </a:t>
            </a:r>
            <a:r>
              <a:rPr lang="fr-LU" sz="2000" dirty="0" err="1">
                <a:latin typeface="Garamond" panose="02020404030301010803" pitchFamily="18" charset="0"/>
              </a:rPr>
              <a:t>independant</a:t>
            </a:r>
            <a:r>
              <a:rPr lang="fr-LU" sz="2000" dirty="0">
                <a:latin typeface="Garamond" panose="02020404030301010803" pitchFamily="18" charset="0"/>
              </a:rPr>
              <a:t> expert report </a:t>
            </a:r>
            <a:r>
              <a:rPr lang="fr-LU" sz="2000" dirty="0" err="1">
                <a:latin typeface="Garamond" panose="02020404030301010803" pitchFamily="18" charset="0"/>
              </a:rPr>
              <a:t>is</a:t>
            </a:r>
            <a:r>
              <a:rPr lang="fr-LU" sz="2000" dirty="0">
                <a:latin typeface="Garamond" panose="02020404030301010803" pitchFamily="18" charset="0"/>
              </a:rPr>
              <a:t> made </a:t>
            </a:r>
            <a:r>
              <a:rPr lang="fr-LU" sz="2000" dirty="0" err="1">
                <a:latin typeface="Garamond" panose="02020404030301010803" pitchFamily="18" charset="0"/>
              </a:rPr>
              <a:t>publically</a:t>
            </a:r>
            <a:r>
              <a:rPr lang="fr-LU" sz="2000" dirty="0">
                <a:latin typeface="Garamond" panose="02020404030301010803" pitchFamily="18" charset="0"/>
              </a:rPr>
              <a:t> </a:t>
            </a:r>
            <a:r>
              <a:rPr lang="fr-LU" sz="2000" dirty="0" err="1">
                <a:latin typeface="Garamond" panose="02020404030301010803" pitchFamily="18" charset="0"/>
              </a:rPr>
              <a:t>available</a:t>
            </a:r>
            <a:r>
              <a:rPr lang="fr-LU" sz="2000" dirty="0">
                <a:latin typeface="Garamond" panose="02020404030301010803" pitchFamily="18" charset="0"/>
              </a:rPr>
              <a:t> in the </a:t>
            </a:r>
            <a:r>
              <a:rPr lang="fr-LU" sz="2000" dirty="0" err="1">
                <a:latin typeface="Garamond" panose="02020404030301010803" pitchFamily="18" charset="0"/>
              </a:rPr>
              <a:t>register</a:t>
            </a:r>
            <a:r>
              <a:rPr lang="fr-LU" sz="2000" dirty="0">
                <a:latin typeface="Garamond" panose="02020404030301010803" pitchFamily="18" charset="0"/>
              </a:rPr>
              <a:t>, </a:t>
            </a:r>
            <a:r>
              <a:rPr lang="fr-LU" sz="2000" dirty="0" err="1">
                <a:latin typeface="Garamond" panose="02020404030301010803" pitchFamily="18" charset="0"/>
              </a:rPr>
              <a:t>with</a:t>
            </a:r>
            <a:r>
              <a:rPr lang="fr-LU" sz="2000" dirty="0">
                <a:latin typeface="Garamond" panose="02020404030301010803" pitchFamily="18" charset="0"/>
              </a:rPr>
              <a:t> the exception of </a:t>
            </a:r>
            <a:r>
              <a:rPr lang="fr-LU" sz="2000" dirty="0" err="1">
                <a:latin typeface="Garamond" panose="02020404030301010803" pitchFamily="18" charset="0"/>
              </a:rPr>
              <a:t>confidential</a:t>
            </a:r>
            <a:r>
              <a:rPr lang="fr-LU" sz="2000" dirty="0">
                <a:latin typeface="Garamond" panose="02020404030301010803" pitchFamily="18" charset="0"/>
              </a:rPr>
              <a:t> information</a:t>
            </a: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MS </a:t>
            </a:r>
            <a:r>
              <a:rPr lang="fr-LU" sz="2000" dirty="0" err="1">
                <a:latin typeface="Garamond" panose="02020404030301010803" pitchFamily="18" charset="0"/>
              </a:rPr>
              <a:t>can</a:t>
            </a:r>
            <a:r>
              <a:rPr lang="fr-LU" sz="2000" dirty="0">
                <a:latin typeface="Garamond" panose="02020404030301010803" pitchFamily="18" charset="0"/>
              </a:rPr>
              <a:t> exempt </a:t>
            </a:r>
            <a:r>
              <a:rPr lang="fr-LU" sz="2000" dirty="0" err="1">
                <a:latin typeface="Garamond" panose="02020404030301010803" pitchFamily="18" charset="0"/>
              </a:rPr>
              <a:t>companies</a:t>
            </a:r>
            <a:r>
              <a:rPr lang="fr-LU" sz="2000" dirty="0">
                <a:latin typeface="Garamond" panose="02020404030301010803" pitchFamily="18" charset="0"/>
              </a:rPr>
              <a:t> </a:t>
            </a:r>
            <a:r>
              <a:rPr lang="fr-LU" sz="2000" dirty="0" err="1">
                <a:latin typeface="Garamond" panose="02020404030301010803" pitchFamily="18" charset="0"/>
              </a:rPr>
              <a:t>from</a:t>
            </a:r>
            <a:r>
              <a:rPr lang="fr-LU" sz="2000" dirty="0">
                <a:latin typeface="Garamond" panose="02020404030301010803" pitchFamily="18" charset="0"/>
              </a:rPr>
              <a:t> the </a:t>
            </a:r>
            <a:r>
              <a:rPr lang="fr-LU" sz="2000" dirty="0" err="1">
                <a:latin typeface="Garamond" panose="02020404030301010803" pitchFamily="18" charset="0"/>
              </a:rPr>
              <a:t>disclosure</a:t>
            </a:r>
            <a:r>
              <a:rPr lang="fr-LU" sz="2000" dirty="0">
                <a:latin typeface="Garamond" panose="02020404030301010803" pitchFamily="18" charset="0"/>
              </a:rPr>
              <a:t> in the business </a:t>
            </a:r>
            <a:r>
              <a:rPr lang="fr-LU" sz="2000" dirty="0" err="1">
                <a:latin typeface="Garamond" panose="02020404030301010803" pitchFamily="18" charset="0"/>
              </a:rPr>
              <a:t>registers</a:t>
            </a:r>
            <a:r>
              <a:rPr lang="fr-LU" sz="2000" dirty="0">
                <a:latin typeface="Garamond" panose="02020404030301010803" pitchFamily="18" charset="0"/>
              </a:rPr>
              <a:t>, </a:t>
            </a:r>
            <a:r>
              <a:rPr lang="fr-LU" sz="2000" dirty="0" err="1">
                <a:latin typeface="Garamond" panose="02020404030301010803" pitchFamily="18" charset="0"/>
              </a:rPr>
              <a:t>when</a:t>
            </a:r>
            <a:r>
              <a:rPr lang="fr-LU" sz="2000" dirty="0">
                <a:latin typeface="Garamond" panose="02020404030301010803" pitchFamily="18" charset="0"/>
              </a:rPr>
              <a:t> </a:t>
            </a:r>
            <a:r>
              <a:rPr lang="fr-LU" sz="2000" dirty="0" err="1">
                <a:latin typeface="Garamond" panose="02020404030301010803" pitchFamily="18" charset="0"/>
              </a:rPr>
              <a:t>draft</a:t>
            </a:r>
            <a:r>
              <a:rPr lang="fr-LU" sz="2000" dirty="0">
                <a:latin typeface="Garamond" panose="02020404030301010803" pitchFamily="18" charset="0"/>
              </a:rPr>
              <a:t> </a:t>
            </a:r>
            <a:r>
              <a:rPr lang="fr-LU" sz="2000" dirty="0" err="1">
                <a:latin typeface="Garamond" panose="02020404030301010803" pitchFamily="18" charset="0"/>
              </a:rPr>
              <a:t>terms</a:t>
            </a:r>
            <a:r>
              <a:rPr lang="fr-LU" sz="2000" dirty="0">
                <a:latin typeface="Garamond" panose="02020404030301010803" pitchFamily="18" charset="0"/>
              </a:rPr>
              <a:t> are made </a:t>
            </a:r>
            <a:r>
              <a:rPr lang="fr-LU" sz="2000" dirty="0" err="1">
                <a:latin typeface="Garamond" panose="02020404030301010803" pitchFamily="18" charset="0"/>
              </a:rPr>
              <a:t>available</a:t>
            </a:r>
            <a:r>
              <a:rPr lang="fr-LU" sz="2000" dirty="0">
                <a:latin typeface="Garamond" panose="02020404030301010803" pitchFamily="18" charset="0"/>
              </a:rPr>
              <a:t> on </a:t>
            </a:r>
            <a:r>
              <a:rPr lang="fr-LU" sz="2000" dirty="0" err="1">
                <a:latin typeface="Garamond" panose="02020404030301010803" pitchFamily="18" charset="0"/>
              </a:rPr>
              <a:t>their</a:t>
            </a:r>
            <a:r>
              <a:rPr lang="fr-LU" sz="2000" dirty="0">
                <a:latin typeface="Garamond" panose="02020404030301010803" pitchFamily="18" charset="0"/>
              </a:rPr>
              <a:t> </a:t>
            </a:r>
            <a:r>
              <a:rPr lang="fr-LU" sz="2000" dirty="0" err="1">
                <a:latin typeface="Garamond" panose="02020404030301010803" pitchFamily="18" charset="0"/>
              </a:rPr>
              <a:t>websites</a:t>
            </a:r>
            <a:r>
              <a:rPr lang="fr-LU" sz="2000" dirty="0">
                <a:latin typeface="Garamond" panose="02020404030301010803" pitchFamily="18" charset="0"/>
              </a:rPr>
              <a:t>, free of charge</a:t>
            </a:r>
          </a:p>
          <a:p>
            <a:pPr>
              <a:defRPr/>
            </a:pPr>
            <a:endParaRPr lang="fr-LU" sz="2000" dirty="0">
              <a:solidFill>
                <a:schemeClr val="bg2"/>
              </a:solidFill>
              <a:latin typeface="Garamond" panose="02020404030301010803" pitchFamily="18" charset="0"/>
            </a:endParaRPr>
          </a:p>
        </p:txBody>
      </p:sp>
      <p:sp>
        <p:nvSpPr>
          <p:cNvPr id="2867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20FE8D73-2B20-42F1-B245-C10932562534}" type="slidenum">
              <a:rPr lang="en-US" altLang="fr-FR" sz="1400">
                <a:solidFill>
                  <a:srgbClr val="FFFFFF"/>
                </a:solidFill>
                <a:latin typeface="Times New Roman" panose="02020603050405020304" pitchFamily="18" charset="0"/>
              </a:rPr>
              <a:pPr fontAlgn="base">
                <a:spcBef>
                  <a:spcPct val="0"/>
                </a:spcBef>
                <a:spcAft>
                  <a:spcPct val="0"/>
                </a:spcAft>
                <a:buNone/>
              </a:pPr>
              <a:t>27</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13475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0722" name="Espace réservé du contenu 2"/>
          <p:cNvSpPr>
            <a:spLocks noGrp="1" noChangeArrowheads="1"/>
          </p:cNvSpPr>
          <p:nvPr>
            <p:ph idx="1"/>
          </p:nvPr>
        </p:nvSpPr>
        <p:spPr>
          <a:xfrm>
            <a:off x="2208214" y="1143000"/>
            <a:ext cx="7920037" cy="5257800"/>
          </a:xfrm>
        </p:spPr>
        <p:txBody>
          <a:bodyPr/>
          <a:lstStyle/>
          <a:p>
            <a:endParaRPr lang="fr-LU" altLang="fr-FR" sz="2000" b="1">
              <a:latin typeface="Garamond" panose="02020404030301010803" pitchFamily="18" charset="0"/>
            </a:endParaRPr>
          </a:p>
          <a:p>
            <a:r>
              <a:rPr lang="fr-LU" altLang="fr-FR" sz="2000" b="1">
                <a:latin typeface="Garamond" panose="02020404030301010803" pitchFamily="18" charset="0"/>
              </a:rPr>
              <a:t>Amended</a:t>
            </a:r>
            <a:r>
              <a:rPr lang="fr-LU" altLang="fr-FR" sz="2000">
                <a:latin typeface="Garamond" panose="02020404030301010803" pitchFamily="18" charset="0"/>
              </a:rPr>
              <a:t> </a:t>
            </a:r>
            <a:r>
              <a:rPr lang="fr-LU" altLang="fr-FR" sz="2000" b="1">
                <a:latin typeface="Garamond" panose="02020404030301010803" pitchFamily="18" charset="0"/>
              </a:rPr>
              <a:t>Article 124</a:t>
            </a:r>
          </a:p>
          <a:p>
            <a:endParaRPr lang="fr-LU" altLang="fr-FR" sz="2000" b="1">
              <a:latin typeface="Garamond" panose="02020404030301010803" pitchFamily="18" charset="0"/>
            </a:endParaRPr>
          </a:p>
          <a:p>
            <a:r>
              <a:rPr lang="fr-LU" altLang="fr-FR" sz="2000">
                <a:latin typeface="Garamond" panose="02020404030301010803" pitchFamily="18" charset="0"/>
              </a:rPr>
              <a:t>Report of the management body to the members and the employees shall explain the implications of the cross-border merger on the future business and the management's strategic plan as well as the implications of the merger for members and employees</a:t>
            </a:r>
          </a:p>
          <a:p>
            <a:endParaRPr lang="fr-LU" altLang="fr-FR" sz="2000">
              <a:latin typeface="Garamond" panose="02020404030301010803" pitchFamily="18" charset="0"/>
            </a:endParaRPr>
          </a:p>
          <a:p>
            <a:r>
              <a:rPr lang="fr-LU" altLang="fr-FR" sz="2000">
                <a:latin typeface="Garamond" panose="02020404030301010803" pitchFamily="18" charset="0"/>
              </a:rPr>
              <a:t>Merging companies to decide about one or two separate reports</a:t>
            </a:r>
          </a:p>
          <a:p>
            <a:r>
              <a:rPr lang="fr-LU" altLang="fr-FR" sz="2000">
                <a:latin typeface="Garamond" panose="02020404030301010803" pitchFamily="18" charset="0"/>
              </a:rPr>
              <a:t>Report may be waived if all members of the merging companies agree</a:t>
            </a:r>
          </a:p>
          <a:p>
            <a:r>
              <a:rPr lang="fr-LU" altLang="fr-FR" sz="2000">
                <a:latin typeface="Garamond" panose="02020404030301010803" pitchFamily="18" charset="0"/>
              </a:rPr>
              <a:t>MS may exclude single-member companies</a:t>
            </a:r>
            <a:endParaRPr lang="fr-LU" altLang="fr-FR" sz="2000" b="1">
              <a:latin typeface="Garamond" panose="02020404030301010803" pitchFamily="18" charset="0"/>
            </a:endParaRPr>
          </a:p>
          <a:p>
            <a:endParaRPr lang="fr-LU" altLang="fr-FR" sz="2000" b="1">
              <a:latin typeface="Garamond" panose="02020404030301010803" pitchFamily="18" charset="0"/>
            </a:endParaRPr>
          </a:p>
          <a:p>
            <a:r>
              <a:rPr lang="fr-LU" altLang="fr-FR" sz="2000">
                <a:latin typeface="Garamond" panose="02020404030301010803" pitchFamily="18" charset="0"/>
              </a:rPr>
              <a:t>Representatives of the employees or the employees can express their opinion and members will be informed</a:t>
            </a:r>
          </a:p>
          <a:p>
            <a:endParaRPr lang="fr-LU" altLang="fr-FR" sz="2000">
              <a:latin typeface="Garamond" panose="02020404030301010803" pitchFamily="18" charset="0"/>
            </a:endParaRPr>
          </a:p>
        </p:txBody>
      </p:sp>
      <p:sp>
        <p:nvSpPr>
          <p:cNvPr id="3072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2AD6E0AE-7DB2-4683-82A6-FE54FAF299F3}" type="slidenum">
              <a:rPr lang="en-US" altLang="fr-FR" sz="1400">
                <a:solidFill>
                  <a:srgbClr val="FFFFFF"/>
                </a:solidFill>
                <a:latin typeface="Times New Roman" panose="02020603050405020304" pitchFamily="18" charset="0"/>
              </a:rPr>
              <a:pPr fontAlgn="base">
                <a:spcBef>
                  <a:spcPct val="0"/>
                </a:spcBef>
                <a:spcAft>
                  <a:spcPct val="0"/>
                </a:spcAft>
                <a:buNone/>
              </a:pPr>
              <a:t>28</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112491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2770" name="Espace réservé du contenu 2"/>
          <p:cNvSpPr>
            <a:spLocks noGrp="1" noChangeArrowheads="1"/>
          </p:cNvSpPr>
          <p:nvPr>
            <p:ph idx="1"/>
          </p:nvPr>
        </p:nvSpPr>
        <p:spPr>
          <a:xfrm>
            <a:off x="2208214" y="1143000"/>
            <a:ext cx="7920037" cy="5257800"/>
          </a:xfrm>
        </p:spPr>
        <p:txBody>
          <a:bodyPr/>
          <a:lstStyle/>
          <a:p>
            <a:endParaRPr lang="fr-LU" altLang="fr-FR" sz="2000" b="1">
              <a:latin typeface="Garamond" panose="02020404030301010803" pitchFamily="18" charset="0"/>
            </a:endParaRPr>
          </a:p>
          <a:p>
            <a:r>
              <a:rPr lang="fr-LU" altLang="fr-FR" sz="2000" b="1">
                <a:latin typeface="Garamond" panose="02020404030301010803" pitchFamily="18" charset="0"/>
              </a:rPr>
              <a:t>Amended Article 125</a:t>
            </a:r>
          </a:p>
          <a:p>
            <a:endParaRPr lang="fr-LU" altLang="fr-FR" sz="2000" b="1">
              <a:latin typeface="Garamond" panose="02020404030301010803" pitchFamily="18" charset="0"/>
            </a:endParaRPr>
          </a:p>
          <a:p>
            <a:r>
              <a:rPr lang="fr-LU" altLang="fr-FR" sz="2000">
                <a:latin typeface="Garamond" panose="02020404030301010803" pitchFamily="18" charset="0"/>
              </a:rPr>
              <a:t>Report to include the independent experts' opinion whether the cash compensation and the share exchange ratio are adequate and elements to be taken into account to value the companies</a:t>
            </a:r>
          </a:p>
          <a:p>
            <a:endParaRPr lang="fr-LU" altLang="fr-FR" sz="2000">
              <a:latin typeface="Garamond" panose="02020404030301010803" pitchFamily="18" charset="0"/>
            </a:endParaRPr>
          </a:p>
          <a:p>
            <a:r>
              <a:rPr lang="fr-LU" altLang="fr-FR" sz="2000">
                <a:latin typeface="Garamond" panose="02020404030301010803" pitchFamily="18" charset="0"/>
              </a:rPr>
              <a:t>Indication of the method(s) used to determine the cash compensation and/or at the share exchange ratio and whether methods are adequate</a:t>
            </a:r>
          </a:p>
          <a:p>
            <a:endParaRPr lang="fr-LU" altLang="fr-FR" sz="2000">
              <a:latin typeface="Garamond" panose="02020404030301010803" pitchFamily="18" charset="0"/>
            </a:endParaRPr>
          </a:p>
          <a:p>
            <a:r>
              <a:rPr lang="fr-LU" altLang="fr-FR" sz="2000">
                <a:latin typeface="Garamond" panose="02020404030301010803" pitchFamily="18" charset="0"/>
              </a:rPr>
              <a:t>Provide an opinon on the relative importance atributed to such methods and if the use of different methods by the merging companies was justified</a:t>
            </a:r>
          </a:p>
          <a:p>
            <a:endParaRPr lang="fr-LU" altLang="fr-FR" sz="2000">
              <a:latin typeface="Garamond" panose="02020404030301010803" pitchFamily="18" charset="0"/>
            </a:endParaRPr>
          </a:p>
          <a:p>
            <a:r>
              <a:rPr lang="fr-LU" altLang="fr-FR" sz="2000">
                <a:latin typeface="Garamond" panose="02020404030301010803" pitchFamily="18" charset="0"/>
              </a:rPr>
              <a:t>Description of valuation difficulties</a:t>
            </a:r>
          </a:p>
          <a:p>
            <a:endParaRPr lang="fr-LU" altLang="fr-FR" sz="2000">
              <a:latin typeface="Garamond" panose="02020404030301010803" pitchFamily="18" charset="0"/>
            </a:endParaRPr>
          </a:p>
          <a:p>
            <a:endParaRPr lang="fr-LU" altLang="fr-FR" sz="2000">
              <a:latin typeface="Garamond" panose="02020404030301010803" pitchFamily="18" charset="0"/>
            </a:endParaRPr>
          </a:p>
        </p:txBody>
      </p:sp>
      <p:sp>
        <p:nvSpPr>
          <p:cNvPr id="3277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C28EA6B5-BC06-4DEF-9B70-B5F28EF5C70B}" type="slidenum">
              <a:rPr lang="en-US" altLang="fr-FR" sz="1400">
                <a:solidFill>
                  <a:srgbClr val="FFFFFF"/>
                </a:solidFill>
                <a:latin typeface="Times New Roman" panose="02020603050405020304" pitchFamily="18" charset="0"/>
              </a:rPr>
              <a:pPr fontAlgn="base">
                <a:spcBef>
                  <a:spcPct val="0"/>
                </a:spcBef>
                <a:spcAft>
                  <a:spcPct val="0"/>
                </a:spcAft>
                <a:buNone/>
              </a:pPr>
              <a:t>29</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66781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FFA535D8-82A4-43AA-AD24-9100EBADDA11}"/>
              </a:ext>
            </a:extLst>
          </p:cNvPr>
          <p:cNvSpPr/>
          <p:nvPr/>
        </p:nvSpPr>
        <p:spPr>
          <a:xfrm>
            <a:off x="1306286" y="1349080"/>
            <a:ext cx="357392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Keynote Speech</a:t>
            </a:r>
            <a:endParaRPr lang="fr-BE" sz="4000" b="1" i="1" dirty="0">
              <a:solidFill>
                <a:srgbClr val="FFD900"/>
              </a:solidFill>
            </a:endParaRPr>
          </a:p>
        </p:txBody>
      </p:sp>
      <p:sp>
        <p:nvSpPr>
          <p:cNvPr id="11" name="Rectangle 10">
            <a:extLst>
              <a:ext uri="{FF2B5EF4-FFF2-40B4-BE49-F238E27FC236}">
                <a16:creationId xmlns:a16="http://schemas.microsoft.com/office/drawing/2014/main" id="{A5249202-1F04-4CC8-920F-923ADE541523}"/>
              </a:ext>
            </a:extLst>
          </p:cNvPr>
          <p:cNvSpPr/>
          <p:nvPr/>
        </p:nvSpPr>
        <p:spPr>
          <a:xfrm>
            <a:off x="2206624" y="2471406"/>
            <a:ext cx="8914702" cy="1138773"/>
          </a:xfrm>
          <a:prstGeom prst="rect">
            <a:avLst/>
          </a:prstGeom>
        </p:spPr>
        <p:txBody>
          <a:bodyPr wrap="square">
            <a:spAutoFit/>
          </a:bodyPr>
          <a:lstStyle/>
          <a:p>
            <a:pPr lvl="0">
              <a:spcAft>
                <a:spcPts val="1200"/>
              </a:spcAft>
              <a:buClr>
                <a:srgbClr val="014289"/>
              </a:buClr>
            </a:pPr>
            <a:r>
              <a:rPr lang="pt-PT" sz="3600" b="1" dirty="0">
                <a:solidFill>
                  <a:srgbClr val="014289"/>
                </a:solidFill>
                <a:cs typeface="Calibri" panose="020F0502020204030204" pitchFamily="34" charset="0"/>
              </a:rPr>
              <a:t>Koen Geens</a:t>
            </a:r>
            <a:r>
              <a:rPr lang="en-US" sz="2200" dirty="0">
                <a:ea typeface="Calibri" panose="020F0502020204030204" pitchFamily="34" charset="0"/>
                <a:cs typeface="Calibri" panose="020F0502020204030204" pitchFamily="34" charset="0"/>
              </a:rPr>
              <a:t>	</a:t>
            </a:r>
          </a:p>
          <a:p>
            <a:pPr lvl="1">
              <a:spcAft>
                <a:spcPts val="600"/>
              </a:spcAft>
              <a:buClr>
                <a:srgbClr val="014289"/>
              </a:buClr>
            </a:pPr>
            <a:r>
              <a:rPr lang="en-US" sz="2200" dirty="0">
                <a:ea typeface="Calibri" panose="020F0502020204030204" pitchFamily="34" charset="0"/>
                <a:cs typeface="Calibri" panose="020F0502020204030204" pitchFamily="34" charset="0"/>
              </a:rPr>
              <a:t>	Deputy Prime Minister and Minister of Justice, Belgium</a:t>
            </a:r>
            <a:endParaRPr lang="fr-BE" sz="2200" i="1" dirty="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DB73598-E065-4EA8-A8BB-B23B288F30EE}"/>
              </a:ext>
            </a:extLst>
          </p:cNvPr>
          <p:cNvSpPr/>
          <p:nvPr/>
        </p:nvSpPr>
        <p:spPr>
          <a:xfrm>
            <a:off x="3406969" y="4024619"/>
            <a:ext cx="6514011" cy="1200329"/>
          </a:xfrm>
          <a:prstGeom prst="rect">
            <a:avLst/>
          </a:prstGeom>
        </p:spPr>
        <p:txBody>
          <a:bodyPr wrap="square">
            <a:spAutoFit/>
          </a:bodyPr>
          <a:lstStyle/>
          <a:p>
            <a:pPr algn="ctr"/>
            <a:r>
              <a:rPr lang="en-GB" sz="3600" i="1" dirty="0">
                <a:solidFill>
                  <a:srgbClr val="014289"/>
                </a:solidFill>
                <a:cs typeface="Calibri" panose="020F0502020204030204" pitchFamily="34" charset="0"/>
              </a:rPr>
              <a:t>“The new Belgian Company Code in light of European evolutions”</a:t>
            </a:r>
            <a:endParaRPr lang="fr-BE" sz="3600" i="1" dirty="0">
              <a:solidFill>
                <a:srgbClr val="014289"/>
              </a:solidFill>
              <a:cs typeface="Calibri" panose="020F0502020204030204" pitchFamily="34" charset="0"/>
            </a:endParaRPr>
          </a:p>
        </p:txBody>
      </p:sp>
      <p:sp>
        <p:nvSpPr>
          <p:cNvPr id="8" name="Rectangle 7">
            <a:extLst>
              <a:ext uri="{FF2B5EF4-FFF2-40B4-BE49-F238E27FC236}">
                <a16:creationId xmlns:a16="http://schemas.microsoft.com/office/drawing/2014/main" id="{D5BC8905-CD7B-4D96-94BA-45781BB565BD}"/>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4190256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1746" name="Espace réservé du contenu 2">
            <a:extLst>
              <a:ext uri="{FF2B5EF4-FFF2-40B4-BE49-F238E27FC236}">
                <a16:creationId xmlns:a16="http://schemas.microsoft.com/office/drawing/2014/main" id="{3517063C-393F-8841-B1AC-5F397C0D64DB}"/>
              </a:ext>
            </a:extLst>
          </p:cNvPr>
          <p:cNvSpPr>
            <a:spLocks noGrp="1"/>
          </p:cNvSpPr>
          <p:nvPr>
            <p:ph idx="1"/>
          </p:nvPr>
        </p:nvSpPr>
        <p:spPr>
          <a:xfrm>
            <a:off x="2208214" y="1143000"/>
            <a:ext cx="7920037" cy="5257800"/>
          </a:xfrm>
        </p:spPr>
        <p:txBody>
          <a:bodyPr/>
          <a:lstStyle/>
          <a:p>
            <a:pPr marL="0" indent="0">
              <a:buNone/>
              <a:defRPr/>
            </a:pPr>
            <a:endParaRPr lang="fr-FR" altLang="fr-FR" sz="2000" b="1" dirty="0">
              <a:latin typeface="Garamond" panose="02020404030301010803" pitchFamily="18" charset="0"/>
            </a:endParaRPr>
          </a:p>
          <a:p>
            <a:pPr>
              <a:defRPr/>
            </a:pPr>
            <a:endParaRPr lang="fr-LU" sz="2000" b="1" dirty="0">
              <a:latin typeface="Garamond" panose="02020404030301010803" pitchFamily="18" charset="0"/>
            </a:endParaRPr>
          </a:p>
          <a:p>
            <a:pPr>
              <a:defRPr/>
            </a:pPr>
            <a:r>
              <a:rPr lang="fr-LU" sz="2000" b="1" dirty="0" err="1">
                <a:latin typeface="Garamond" panose="02020404030301010803" pitchFamily="18" charset="0"/>
              </a:rPr>
              <a:t>Amended</a:t>
            </a:r>
            <a:r>
              <a:rPr lang="fr-LU" sz="2000" dirty="0">
                <a:latin typeface="Garamond" panose="02020404030301010803" pitchFamily="18" charset="0"/>
              </a:rPr>
              <a:t> </a:t>
            </a:r>
            <a:r>
              <a:rPr lang="fr-LU" sz="2000" b="1" dirty="0">
                <a:latin typeface="Garamond" panose="02020404030301010803" pitchFamily="18" charset="0"/>
              </a:rPr>
              <a:t>Article 126</a:t>
            </a:r>
          </a:p>
          <a:p>
            <a:pPr>
              <a:defRPr/>
            </a:pPr>
            <a:endParaRPr lang="fr-LU" sz="2000" b="1" dirty="0">
              <a:latin typeface="Garamond" panose="02020404030301010803" pitchFamily="18" charset="0"/>
            </a:endParaRPr>
          </a:p>
          <a:p>
            <a:pPr>
              <a:defRPr/>
            </a:pPr>
            <a:r>
              <a:rPr lang="fr-LU" sz="2000" dirty="0">
                <a:latin typeface="Garamond" panose="02020404030301010803" pitchFamily="18" charset="0"/>
              </a:rPr>
              <a:t>No </a:t>
            </a:r>
            <a:r>
              <a:rPr lang="fr-LU" sz="2000" dirty="0" err="1">
                <a:latin typeface="Garamond" panose="02020404030301010803" pitchFamily="18" charset="0"/>
              </a:rPr>
              <a:t>rules</a:t>
            </a:r>
            <a:r>
              <a:rPr lang="fr-LU" sz="2000" dirty="0">
                <a:latin typeface="Garamond" panose="02020404030301010803" pitchFamily="18" charset="0"/>
              </a:rPr>
              <a:t> on </a:t>
            </a:r>
            <a:r>
              <a:rPr lang="fr-LU" sz="2000" dirty="0" err="1">
                <a:latin typeface="Garamond" panose="02020404030301010803" pitchFamily="18" charset="0"/>
              </a:rPr>
              <a:t>majority</a:t>
            </a:r>
            <a:r>
              <a:rPr lang="fr-LU" sz="2000" dirty="0">
                <a:latin typeface="Garamond" panose="02020404030301010803" pitchFamily="18" charset="0"/>
              </a:rPr>
              <a:t> (</a:t>
            </a:r>
            <a:r>
              <a:rPr lang="fr-LU" sz="2000" dirty="0" err="1">
                <a:latin typeface="Garamond" panose="02020404030301010803" pitchFamily="18" charset="0"/>
              </a:rPr>
              <a:t>contrary</a:t>
            </a:r>
            <a:r>
              <a:rPr lang="fr-LU" sz="2000" dirty="0">
                <a:latin typeface="Garamond" panose="02020404030301010803" pitchFamily="18" charset="0"/>
              </a:rPr>
              <a:t> to cross-border conversions and divisions)</a:t>
            </a:r>
          </a:p>
          <a:p>
            <a:pPr>
              <a:defRPr/>
            </a:pPr>
            <a:endParaRPr lang="fr-LU" sz="2000" dirty="0">
              <a:latin typeface="Garamond" panose="02020404030301010803" pitchFamily="18" charset="0"/>
            </a:endParaRPr>
          </a:p>
          <a:p>
            <a:pPr>
              <a:defRPr/>
            </a:pPr>
            <a:r>
              <a:rPr lang="fr-LU" sz="2000" dirty="0" err="1">
                <a:latin typeface="Garamond" panose="02020404030301010803" pitchFamily="18" charset="0"/>
              </a:rPr>
              <a:t>Approval</a:t>
            </a:r>
            <a:r>
              <a:rPr lang="fr-LU" sz="2000" dirty="0">
                <a:latin typeface="Garamond" panose="02020404030301010803" pitchFamily="18" charset="0"/>
              </a:rPr>
              <a:t> of the cross-border </a:t>
            </a:r>
            <a:r>
              <a:rPr lang="fr-LU" sz="2000" dirty="0" err="1">
                <a:latin typeface="Garamond" panose="02020404030301010803" pitchFamily="18" charset="0"/>
              </a:rPr>
              <a:t>merger</a:t>
            </a:r>
            <a:r>
              <a:rPr lang="fr-LU" sz="2000" dirty="0">
                <a:latin typeface="Garamond" panose="02020404030301010803" pitchFamily="18" charset="0"/>
              </a:rPr>
              <a:t> </a:t>
            </a:r>
            <a:r>
              <a:rPr lang="fr-LU" sz="2000" dirty="0" err="1">
                <a:latin typeface="Garamond" panose="02020404030301010803" pitchFamily="18" charset="0"/>
              </a:rPr>
              <a:t>cannot</a:t>
            </a:r>
            <a:r>
              <a:rPr lang="fr-LU" sz="2000" dirty="0">
                <a:latin typeface="Garamond" panose="02020404030301010803" pitchFamily="18" charset="0"/>
              </a:rPr>
              <a:t> </a:t>
            </a:r>
            <a:r>
              <a:rPr lang="fr-LU" sz="2000" dirty="0" err="1">
                <a:latin typeface="Garamond" panose="02020404030301010803" pitchFamily="18" charset="0"/>
              </a:rPr>
              <a:t>be</a:t>
            </a:r>
            <a:r>
              <a:rPr lang="fr-LU" sz="2000" dirty="0">
                <a:latin typeface="Garamond" panose="02020404030301010803" pitchFamily="18" charset="0"/>
              </a:rPr>
              <a:t> </a:t>
            </a:r>
            <a:r>
              <a:rPr lang="fr-LU" sz="2000" dirty="0" err="1">
                <a:latin typeface="Garamond" panose="02020404030301010803" pitchFamily="18" charset="0"/>
              </a:rPr>
              <a:t>challenged</a:t>
            </a:r>
            <a:r>
              <a:rPr lang="fr-LU" sz="2000" dirty="0">
                <a:latin typeface="Garamond" panose="02020404030301010803" pitchFamily="18" charset="0"/>
              </a:rPr>
              <a:t> </a:t>
            </a:r>
            <a:r>
              <a:rPr lang="fr-LU" sz="2000" dirty="0" err="1">
                <a:latin typeface="Garamond" panose="02020404030301010803" pitchFamily="18" charset="0"/>
              </a:rPr>
              <a:t>solely</a:t>
            </a:r>
            <a:r>
              <a:rPr lang="fr-LU" sz="2000" dirty="0">
                <a:latin typeface="Garamond" panose="02020404030301010803" pitchFamily="18" charset="0"/>
              </a:rPr>
              <a:t> on the </a:t>
            </a:r>
            <a:r>
              <a:rPr lang="fr-LU" sz="2000" dirty="0" err="1">
                <a:latin typeface="Garamond" panose="02020404030301010803" pitchFamily="18" charset="0"/>
              </a:rPr>
              <a:t>following</a:t>
            </a:r>
            <a:r>
              <a:rPr lang="fr-LU" sz="2000" dirty="0">
                <a:latin typeface="Garamond" panose="02020404030301010803" pitchFamily="18" charset="0"/>
              </a:rPr>
              <a:t> grounds</a:t>
            </a: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Share ratio and/or cash compensation has been </a:t>
            </a:r>
            <a:r>
              <a:rPr lang="fr-LU" sz="2000" dirty="0" err="1">
                <a:latin typeface="Garamond" panose="02020404030301010803" pitchFamily="18" charset="0"/>
              </a:rPr>
              <a:t>inadequately</a:t>
            </a:r>
            <a:r>
              <a:rPr lang="fr-LU" sz="2000" dirty="0">
                <a:latin typeface="Garamond" panose="02020404030301010803" pitchFamily="18" charset="0"/>
              </a:rPr>
              <a:t> set</a:t>
            </a: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Information on </a:t>
            </a:r>
            <a:r>
              <a:rPr lang="fr-LU" sz="2000" dirty="0" err="1">
                <a:latin typeface="Garamond" panose="02020404030301010803" pitchFamily="18" charset="0"/>
              </a:rPr>
              <a:t>those</a:t>
            </a:r>
            <a:r>
              <a:rPr lang="fr-LU" sz="2000" dirty="0">
                <a:latin typeface="Garamond" panose="02020404030301010803" pitchFamily="18" charset="0"/>
              </a:rPr>
              <a:t> </a:t>
            </a:r>
            <a:r>
              <a:rPr lang="fr-LU" sz="2000" dirty="0" err="1">
                <a:latin typeface="Garamond" panose="02020404030301010803" pitchFamily="18" charset="0"/>
              </a:rPr>
              <a:t>elements</a:t>
            </a:r>
            <a:r>
              <a:rPr lang="fr-LU" sz="2000" dirty="0">
                <a:latin typeface="Garamond" panose="02020404030301010803" pitchFamily="18" charset="0"/>
              </a:rPr>
              <a:t> </a:t>
            </a:r>
            <a:r>
              <a:rPr lang="fr-LU" sz="2000" dirty="0" err="1">
                <a:latin typeface="Garamond" panose="02020404030301010803" pitchFamily="18" charset="0"/>
              </a:rPr>
              <a:t>did</a:t>
            </a:r>
            <a:r>
              <a:rPr lang="fr-LU" sz="2000" dirty="0">
                <a:latin typeface="Garamond" panose="02020404030301010803" pitchFamily="18" charset="0"/>
              </a:rPr>
              <a:t> not </a:t>
            </a:r>
            <a:r>
              <a:rPr lang="fr-LU" sz="2000" dirty="0" err="1">
                <a:latin typeface="Garamond" panose="02020404030301010803" pitchFamily="18" charset="0"/>
              </a:rPr>
              <a:t>comply</a:t>
            </a:r>
            <a:r>
              <a:rPr lang="fr-LU" sz="2000" dirty="0">
                <a:latin typeface="Garamond" panose="02020404030301010803" pitchFamily="18" charset="0"/>
              </a:rPr>
              <a:t> </a:t>
            </a:r>
            <a:r>
              <a:rPr lang="fr-LU" sz="2000" dirty="0" err="1">
                <a:latin typeface="Garamond" panose="02020404030301010803" pitchFamily="18" charset="0"/>
              </a:rPr>
              <a:t>with</a:t>
            </a:r>
            <a:r>
              <a:rPr lang="fr-LU" sz="2000" dirty="0">
                <a:latin typeface="Garamond" panose="02020404030301010803" pitchFamily="18" charset="0"/>
              </a:rPr>
              <a:t> the </a:t>
            </a:r>
            <a:r>
              <a:rPr lang="fr-LU" sz="2000" dirty="0" err="1">
                <a:latin typeface="Garamond" panose="02020404030301010803" pitchFamily="18" charset="0"/>
              </a:rPr>
              <a:t>legal</a:t>
            </a:r>
            <a:r>
              <a:rPr lang="fr-LU" sz="2000" dirty="0">
                <a:latin typeface="Garamond" panose="02020404030301010803" pitchFamily="18" charset="0"/>
              </a:rPr>
              <a:t> </a:t>
            </a:r>
            <a:r>
              <a:rPr lang="fr-LU" sz="2000" dirty="0" err="1">
                <a:latin typeface="Garamond" panose="02020404030301010803" pitchFamily="18" charset="0"/>
              </a:rPr>
              <a:t>requirements</a:t>
            </a:r>
            <a:endParaRPr lang="fr-LU" sz="2000" dirty="0">
              <a:latin typeface="Garamond" panose="02020404030301010803" pitchFamily="18" charset="0"/>
            </a:endParaRPr>
          </a:p>
          <a:p>
            <a:pPr>
              <a:defRPr/>
            </a:pPr>
            <a:endParaRPr lang="fr-LU" sz="2000" dirty="0">
              <a:latin typeface="Garamond" panose="02020404030301010803" pitchFamily="18" charset="0"/>
            </a:endParaRPr>
          </a:p>
          <a:p>
            <a:pPr>
              <a:defRPr/>
            </a:pPr>
            <a:endParaRPr lang="fr-LU" sz="2000" dirty="0">
              <a:latin typeface="Garamond" panose="02020404030301010803" pitchFamily="18" charset="0"/>
            </a:endParaRPr>
          </a:p>
        </p:txBody>
      </p:sp>
      <p:sp>
        <p:nvSpPr>
          <p:cNvPr id="3481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F02EAB6D-22AD-4D47-8166-9B64693490B8}" type="slidenum">
              <a:rPr lang="en-US" altLang="fr-FR" sz="1400">
                <a:solidFill>
                  <a:srgbClr val="FFFFFF"/>
                </a:solidFill>
                <a:latin typeface="Times New Roman" panose="02020603050405020304" pitchFamily="18" charset="0"/>
              </a:rPr>
              <a:pPr fontAlgn="base">
                <a:spcBef>
                  <a:spcPct val="0"/>
                </a:spcBef>
                <a:spcAft>
                  <a:spcPct val="0"/>
                </a:spcAft>
                <a:buNone/>
              </a:pPr>
              <a:t>30</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360065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1746" name="Espace réservé du contenu 2">
            <a:extLst>
              <a:ext uri="{FF2B5EF4-FFF2-40B4-BE49-F238E27FC236}">
                <a16:creationId xmlns:a16="http://schemas.microsoft.com/office/drawing/2014/main" id="{3517063C-393F-8841-B1AC-5F397C0D64DB}"/>
              </a:ext>
            </a:extLst>
          </p:cNvPr>
          <p:cNvSpPr>
            <a:spLocks noGrp="1"/>
          </p:cNvSpPr>
          <p:nvPr>
            <p:ph idx="1"/>
          </p:nvPr>
        </p:nvSpPr>
        <p:spPr>
          <a:xfrm>
            <a:off x="2208214" y="1143000"/>
            <a:ext cx="7920037" cy="5257800"/>
          </a:xfrm>
        </p:spPr>
        <p:txBody>
          <a:bodyPr/>
          <a:lstStyle/>
          <a:p>
            <a:pPr marL="0" indent="0">
              <a:buNone/>
              <a:defRPr/>
            </a:pPr>
            <a:endParaRPr lang="fr-LU" sz="2000" b="1" dirty="0">
              <a:latin typeface="Garamond" panose="02020404030301010803" pitchFamily="18" charset="0"/>
            </a:endParaRPr>
          </a:p>
          <a:p>
            <a:pPr>
              <a:defRPr/>
            </a:pPr>
            <a:r>
              <a:rPr lang="fr-LU" sz="2000" b="1" dirty="0">
                <a:latin typeface="Garamond" panose="02020404030301010803" pitchFamily="18" charset="0"/>
              </a:rPr>
              <a:t>New Article 126a (Protection of </a:t>
            </a:r>
            <a:r>
              <a:rPr lang="fr-LU" sz="2000" b="1" dirty="0" err="1">
                <a:latin typeface="Garamond" panose="02020404030301010803" pitchFamily="18" charset="0"/>
              </a:rPr>
              <a:t>members</a:t>
            </a:r>
            <a:r>
              <a:rPr lang="fr-LU" sz="2000" b="1" dirty="0">
                <a:latin typeface="Garamond" panose="02020404030301010803" pitchFamily="18" charset="0"/>
              </a:rPr>
              <a:t>)</a:t>
            </a:r>
          </a:p>
          <a:p>
            <a:pPr>
              <a:defRPr/>
            </a:pPr>
            <a:endParaRPr lang="fr-LU" sz="2000" b="1" dirty="0">
              <a:latin typeface="Garamond" panose="02020404030301010803" pitchFamily="18" charset="0"/>
            </a:endParaRPr>
          </a:p>
          <a:p>
            <a:pPr>
              <a:defRPr/>
            </a:pPr>
            <a:r>
              <a:rPr lang="fr-LU" sz="2000" b="1" dirty="0" err="1">
                <a:latin typeface="Garamond" panose="02020404030301010803" pitchFamily="18" charset="0"/>
              </a:rPr>
              <a:t>Proposal</a:t>
            </a:r>
            <a:r>
              <a:rPr lang="fr-LU" sz="2000" dirty="0">
                <a:latin typeface="Garamond" panose="02020404030301010803" pitchFamily="18" charset="0"/>
              </a:rPr>
              <a:t> : exit right not </a:t>
            </a:r>
            <a:r>
              <a:rPr lang="fr-LU" sz="2000" dirty="0" err="1">
                <a:latin typeface="Garamond" panose="02020404030301010803" pitchFamily="18" charset="0"/>
              </a:rPr>
              <a:t>only</a:t>
            </a:r>
            <a:r>
              <a:rPr lang="fr-LU" sz="2000" dirty="0">
                <a:latin typeface="Garamond" panose="02020404030301010803" pitchFamily="18" charset="0"/>
              </a:rPr>
              <a:t> </a:t>
            </a:r>
            <a:r>
              <a:rPr lang="fr-LU" sz="2000" dirty="0" err="1">
                <a:latin typeface="Garamond" panose="02020404030301010803" pitchFamily="18" charset="0"/>
              </a:rPr>
              <a:t>granted</a:t>
            </a:r>
            <a:r>
              <a:rPr lang="fr-LU" sz="2000" dirty="0">
                <a:latin typeface="Garamond" panose="02020404030301010803" pitchFamily="18" charset="0"/>
              </a:rPr>
              <a:t> to the </a:t>
            </a:r>
            <a:r>
              <a:rPr lang="fr-LU" sz="2000" dirty="0" err="1">
                <a:latin typeface="Garamond" panose="02020404030301010803" pitchFamily="18" charset="0"/>
              </a:rPr>
              <a:t>members</a:t>
            </a:r>
            <a:r>
              <a:rPr lang="fr-LU" sz="2000" dirty="0">
                <a:latin typeface="Garamond" panose="02020404030301010803" pitchFamily="18" charset="0"/>
              </a:rPr>
              <a:t> of the </a:t>
            </a:r>
            <a:r>
              <a:rPr lang="fr-LU" sz="2000" dirty="0" err="1">
                <a:latin typeface="Garamond" panose="02020404030301010803" pitchFamily="18" charset="0"/>
              </a:rPr>
              <a:t>transferring</a:t>
            </a:r>
            <a:r>
              <a:rPr lang="fr-LU" sz="2000" dirty="0">
                <a:latin typeface="Garamond" panose="02020404030301010803" pitchFamily="18" charset="0"/>
              </a:rPr>
              <a:t> </a:t>
            </a:r>
            <a:r>
              <a:rPr lang="fr-LU" sz="2000" dirty="0" err="1">
                <a:latin typeface="Garamond" panose="02020404030301010803" pitchFamily="18" charset="0"/>
              </a:rPr>
              <a:t>company</a:t>
            </a:r>
            <a:r>
              <a:rPr lang="fr-LU" sz="2000" dirty="0">
                <a:latin typeface="Garamond" panose="02020404030301010803" pitchFamily="18" charset="0"/>
              </a:rPr>
              <a:t> (ex: Germany) but to the </a:t>
            </a:r>
            <a:r>
              <a:rPr lang="fr-LU" sz="2000" dirty="0" err="1">
                <a:latin typeface="Garamond" panose="02020404030301010803" pitchFamily="18" charset="0"/>
              </a:rPr>
              <a:t>members</a:t>
            </a:r>
            <a:r>
              <a:rPr lang="fr-LU" sz="2000" dirty="0">
                <a:latin typeface="Garamond" panose="02020404030301010803" pitchFamily="18" charset="0"/>
              </a:rPr>
              <a:t> of all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companies</a:t>
            </a:r>
            <a:endParaRPr lang="fr-LU" sz="2000" dirty="0">
              <a:latin typeface="Garamond" panose="02020404030301010803" pitchFamily="18" charset="0"/>
            </a:endParaRPr>
          </a:p>
          <a:p>
            <a:pPr>
              <a:defRPr/>
            </a:pPr>
            <a:endParaRPr lang="fr-LU" sz="2000" b="1" dirty="0">
              <a:latin typeface="Garamond" panose="02020404030301010803" pitchFamily="18" charset="0"/>
            </a:endParaRPr>
          </a:p>
          <a:p>
            <a:pPr>
              <a:defRPr/>
            </a:pPr>
            <a:r>
              <a:rPr lang="fr-LU" sz="2000" b="1" dirty="0">
                <a:latin typeface="Garamond" panose="02020404030301010803" pitchFamily="18" charset="0"/>
              </a:rPr>
              <a:t>Final</a:t>
            </a:r>
            <a:r>
              <a:rPr lang="fr-LU" sz="2000" dirty="0">
                <a:latin typeface="Garamond" panose="02020404030301010803" pitchFamily="18" charset="0"/>
              </a:rPr>
              <a:t>: exit right for </a:t>
            </a:r>
            <a:r>
              <a:rPr lang="fr-LU" sz="2000" dirty="0" err="1">
                <a:latin typeface="Garamond" panose="02020404030301010803" pitchFamily="18" charset="0"/>
              </a:rPr>
              <a:t>members</a:t>
            </a:r>
            <a:r>
              <a:rPr lang="fr-LU" sz="2000" dirty="0">
                <a:latin typeface="Garamond" panose="02020404030301010803" pitchFamily="18" charset="0"/>
              </a:rPr>
              <a:t> </a:t>
            </a:r>
            <a:r>
              <a:rPr lang="fr-LU" sz="2000" dirty="0" err="1">
                <a:latin typeface="Garamond" panose="02020404030301010803" pitchFamily="18" charset="0"/>
              </a:rPr>
              <a:t>who</a:t>
            </a:r>
            <a:r>
              <a:rPr lang="fr-LU" sz="2000" dirty="0">
                <a:latin typeface="Garamond" panose="02020404030301010803" pitchFamily="18" charset="0"/>
              </a:rPr>
              <a:t> </a:t>
            </a:r>
            <a:r>
              <a:rPr lang="fr-LU" sz="2000" dirty="0" err="1">
                <a:latin typeface="Garamond" panose="02020404030301010803" pitchFamily="18" charset="0"/>
              </a:rPr>
              <a:t>did</a:t>
            </a:r>
            <a:r>
              <a:rPr lang="fr-LU" sz="2000" dirty="0">
                <a:latin typeface="Garamond" panose="02020404030301010803" pitchFamily="18" charset="0"/>
              </a:rPr>
              <a:t> not vote for the the cross-border </a:t>
            </a:r>
            <a:r>
              <a:rPr lang="fr-LU" sz="2000" dirty="0" err="1">
                <a:latin typeface="Garamond" panose="02020404030301010803" pitchFamily="18" charset="0"/>
              </a:rPr>
              <a:t>merger</a:t>
            </a:r>
            <a:r>
              <a:rPr lang="fr-LU" sz="2000" dirty="0">
                <a:latin typeface="Garamond" panose="02020404030301010803" pitchFamily="18" charset="0"/>
              </a:rPr>
              <a:t> and </a:t>
            </a:r>
            <a:r>
              <a:rPr lang="fr-LU" sz="2000" dirty="0" err="1">
                <a:latin typeface="Garamond" panose="02020404030301010803" pitchFamily="18" charset="0"/>
              </a:rPr>
              <a:t>will</a:t>
            </a:r>
            <a:r>
              <a:rPr lang="fr-LU" sz="2000" dirty="0">
                <a:latin typeface="Garamond" panose="02020404030301010803" pitchFamily="18" charset="0"/>
              </a:rPr>
              <a:t> </a:t>
            </a:r>
            <a:r>
              <a:rPr lang="fr-LU" sz="2000" dirty="0" err="1">
                <a:latin typeface="Garamond" panose="02020404030301010803" pitchFamily="18" charset="0"/>
              </a:rPr>
              <a:t>be</a:t>
            </a:r>
            <a:r>
              <a:rPr lang="fr-LU" sz="2000" dirty="0">
                <a:latin typeface="Garamond" panose="02020404030301010803" pitchFamily="18" charset="0"/>
              </a:rPr>
              <a:t> </a:t>
            </a:r>
            <a:r>
              <a:rPr lang="fr-LU" sz="2000" dirty="0" err="1">
                <a:latin typeface="Garamond" panose="02020404030301010803" pitchFamily="18" charset="0"/>
              </a:rPr>
              <a:t>subject</a:t>
            </a:r>
            <a:r>
              <a:rPr lang="fr-LU" sz="2000" dirty="0">
                <a:latin typeface="Garamond" panose="02020404030301010803" pitchFamily="18" charset="0"/>
              </a:rPr>
              <a:t> to a new MS </a:t>
            </a:r>
            <a:r>
              <a:rPr lang="fr-LU" sz="2000" dirty="0" err="1">
                <a:latin typeface="Garamond" panose="02020404030301010803" pitchFamily="18" charset="0"/>
              </a:rPr>
              <a:t>law</a:t>
            </a:r>
            <a:r>
              <a:rPr lang="fr-LU" sz="2000" dirty="0">
                <a:latin typeface="Garamond" panose="02020404030301010803" pitchFamily="18" charset="0"/>
              </a:rPr>
              <a:t> (</a:t>
            </a:r>
            <a:r>
              <a:rPr lang="fr-LU" sz="2000" dirty="0" err="1">
                <a:latin typeface="Garamond" panose="02020404030301010803" pitchFamily="18" charset="0"/>
              </a:rPr>
              <a:t>absorbed</a:t>
            </a:r>
            <a:r>
              <a:rPr lang="fr-LU" sz="2000" dirty="0">
                <a:latin typeface="Garamond" panose="02020404030301010803" pitchFamily="18" charset="0"/>
              </a:rPr>
              <a:t> </a:t>
            </a:r>
            <a:r>
              <a:rPr lang="fr-LU" sz="2000" dirty="0" err="1">
                <a:latin typeface="Garamond" panose="02020404030301010803" pitchFamily="18" charset="0"/>
              </a:rPr>
              <a:t>company</a:t>
            </a:r>
            <a:r>
              <a:rPr lang="fr-LU" sz="2000" dirty="0">
                <a:latin typeface="Garamond" panose="02020404030301010803" pitchFamily="18" charset="0"/>
              </a:rPr>
              <a:t>)</a:t>
            </a: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MS </a:t>
            </a:r>
            <a:r>
              <a:rPr lang="fr-LU" sz="2000" dirty="0" err="1">
                <a:latin typeface="Garamond" panose="02020404030301010803" pitchFamily="18" charset="0"/>
              </a:rPr>
              <a:t>who</a:t>
            </a:r>
            <a:r>
              <a:rPr lang="fr-LU" sz="2000" dirty="0">
                <a:latin typeface="Garamond" panose="02020404030301010803" pitchFamily="18" charset="0"/>
              </a:rPr>
              <a:t> </a:t>
            </a:r>
            <a:r>
              <a:rPr lang="fr-LU" sz="2000" dirty="0" err="1">
                <a:latin typeface="Garamond" panose="02020404030301010803" pitchFamily="18" charset="0"/>
              </a:rPr>
              <a:t>did</a:t>
            </a:r>
            <a:r>
              <a:rPr lang="fr-LU" sz="2000" dirty="0">
                <a:latin typeface="Garamond" panose="02020404030301010803" pitchFamily="18" charset="0"/>
              </a:rPr>
              <a:t> not use the exit right </a:t>
            </a:r>
            <a:r>
              <a:rPr lang="fr-LU" sz="2000" dirty="0" err="1">
                <a:latin typeface="Garamond" panose="02020404030301010803" pitchFamily="18" charset="0"/>
              </a:rPr>
              <a:t>can</a:t>
            </a:r>
            <a:r>
              <a:rPr lang="fr-LU" sz="2000" dirty="0">
                <a:latin typeface="Garamond" panose="02020404030301010803" pitchFamily="18" charset="0"/>
              </a:rPr>
              <a:t> </a:t>
            </a:r>
            <a:r>
              <a:rPr lang="fr-LU" sz="2000" dirty="0" err="1">
                <a:latin typeface="Garamond" panose="02020404030301010803" pitchFamily="18" charset="0"/>
              </a:rPr>
              <a:t>request</a:t>
            </a:r>
            <a:r>
              <a:rPr lang="fr-LU" sz="2000" dirty="0">
                <a:latin typeface="Garamond" panose="02020404030301010803" pitchFamily="18" charset="0"/>
              </a:rPr>
              <a:t> a cash compensation in case the exchange ratio </a:t>
            </a:r>
            <a:r>
              <a:rPr lang="fr-LU" sz="2000" dirty="0" err="1">
                <a:latin typeface="Garamond" panose="02020404030301010803" pitchFamily="18" charset="0"/>
              </a:rPr>
              <a:t>is</a:t>
            </a:r>
            <a:r>
              <a:rPr lang="fr-LU" sz="2000" dirty="0">
                <a:latin typeface="Garamond" panose="02020404030301010803" pitchFamily="18" charset="0"/>
              </a:rPr>
              <a:t> </a:t>
            </a:r>
            <a:r>
              <a:rPr lang="fr-LU" sz="2000" dirty="0" err="1">
                <a:latin typeface="Garamond" panose="02020404030301010803" pitchFamily="18" charset="0"/>
              </a:rPr>
              <a:t>inadequate</a:t>
            </a:r>
            <a:endParaRPr lang="fr-LU" sz="2000" dirty="0">
              <a:latin typeface="Garamond" panose="02020404030301010803" pitchFamily="18" charset="0"/>
            </a:endParaRP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MS </a:t>
            </a:r>
            <a:r>
              <a:rPr lang="fr-LU" sz="2000" dirty="0" err="1">
                <a:latin typeface="Garamond" panose="02020404030301010803" pitchFamily="18" charset="0"/>
              </a:rPr>
              <a:t>may</a:t>
            </a:r>
            <a:r>
              <a:rPr lang="fr-LU" sz="2000" dirty="0">
                <a:latin typeface="Garamond" panose="02020404030301010803" pitchFamily="18" charset="0"/>
              </a:rPr>
              <a:t> </a:t>
            </a:r>
            <a:r>
              <a:rPr lang="fr-LU" sz="2000" dirty="0" err="1">
                <a:latin typeface="Garamond" panose="02020404030301010803" pitchFamily="18" charset="0"/>
              </a:rPr>
              <a:t>provide</a:t>
            </a:r>
            <a:r>
              <a:rPr lang="fr-LU" sz="2000" dirty="0">
                <a:latin typeface="Garamond" panose="02020404030301010803" pitchFamily="18" charset="0"/>
              </a:rPr>
              <a:t> </a:t>
            </a:r>
            <a:r>
              <a:rPr lang="fr-LU" sz="2000" dirty="0" err="1">
                <a:latin typeface="Garamond" panose="02020404030301010803" pitchFamily="18" charset="0"/>
              </a:rPr>
              <a:t>that</a:t>
            </a:r>
            <a:r>
              <a:rPr lang="fr-LU" sz="2000" dirty="0">
                <a:latin typeface="Garamond" panose="02020404030301010803" pitchFamily="18" charset="0"/>
              </a:rPr>
              <a:t> the </a:t>
            </a:r>
            <a:r>
              <a:rPr lang="fr-LU" sz="2000" dirty="0" err="1">
                <a:latin typeface="Garamond" panose="02020404030301010803" pitchFamily="18" charset="0"/>
              </a:rPr>
              <a:t>company</a:t>
            </a:r>
            <a:r>
              <a:rPr lang="fr-LU" sz="2000" dirty="0">
                <a:latin typeface="Garamond" panose="02020404030301010803" pitchFamily="18" charset="0"/>
              </a:rPr>
              <a:t> </a:t>
            </a:r>
            <a:r>
              <a:rPr lang="fr-LU" sz="2000" dirty="0" err="1">
                <a:latin typeface="Garamond" panose="02020404030301010803" pitchFamily="18" charset="0"/>
              </a:rPr>
              <a:t>resulting</a:t>
            </a:r>
            <a:r>
              <a:rPr lang="fr-LU" sz="2000" dirty="0">
                <a:latin typeface="Garamond" panose="02020404030301010803" pitchFamily="18" charset="0"/>
              </a:rPr>
              <a:t> </a:t>
            </a:r>
            <a:r>
              <a:rPr lang="fr-LU" sz="2000" dirty="0" err="1">
                <a:latin typeface="Garamond" panose="02020404030301010803" pitchFamily="18" charset="0"/>
              </a:rPr>
              <a:t>from</a:t>
            </a:r>
            <a:r>
              <a:rPr lang="fr-LU" sz="2000" dirty="0">
                <a:latin typeface="Garamond" panose="02020404030301010803" pitchFamily="18" charset="0"/>
              </a:rPr>
              <a:t> the cross-border </a:t>
            </a:r>
            <a:r>
              <a:rPr lang="fr-LU" sz="2000" dirty="0" err="1">
                <a:latin typeface="Garamond" panose="02020404030301010803" pitchFamily="18" charset="0"/>
              </a:rPr>
              <a:t>merger</a:t>
            </a:r>
            <a:r>
              <a:rPr lang="fr-LU" sz="2000" dirty="0">
                <a:latin typeface="Garamond" panose="02020404030301010803" pitchFamily="18" charset="0"/>
              </a:rPr>
              <a:t> </a:t>
            </a:r>
            <a:r>
              <a:rPr lang="fr-LU" sz="2000" dirty="0" err="1">
                <a:latin typeface="Garamond" panose="02020404030301010803" pitchFamily="18" charset="0"/>
              </a:rPr>
              <a:t>can</a:t>
            </a:r>
            <a:r>
              <a:rPr lang="fr-LU" sz="2000" dirty="0">
                <a:latin typeface="Garamond" panose="02020404030301010803" pitchFamily="18" charset="0"/>
              </a:rPr>
              <a:t> </a:t>
            </a:r>
            <a:r>
              <a:rPr lang="fr-LU" sz="2000" dirty="0" err="1">
                <a:latin typeface="Garamond" panose="02020404030301010803" pitchFamily="18" charset="0"/>
              </a:rPr>
              <a:t>provide</a:t>
            </a:r>
            <a:r>
              <a:rPr lang="fr-LU" sz="2000" dirty="0">
                <a:latin typeface="Garamond" panose="02020404030301010803" pitchFamily="18" charset="0"/>
              </a:rPr>
              <a:t> for </a:t>
            </a:r>
            <a:r>
              <a:rPr lang="fr-LU" sz="2000" dirty="0" err="1">
                <a:latin typeface="Garamond" panose="02020404030301010803" pitchFamily="18" charset="0"/>
              </a:rPr>
              <a:t>shares</a:t>
            </a:r>
            <a:r>
              <a:rPr lang="fr-LU" sz="2000" dirty="0">
                <a:latin typeface="Garamond" panose="02020404030301010803" pitchFamily="18" charset="0"/>
              </a:rPr>
              <a:t> or </a:t>
            </a:r>
            <a:r>
              <a:rPr lang="fr-LU" sz="2000" dirty="0" err="1">
                <a:latin typeface="Garamond" panose="02020404030301010803" pitchFamily="18" charset="0"/>
              </a:rPr>
              <a:t>other</a:t>
            </a:r>
            <a:r>
              <a:rPr lang="fr-LU" sz="2000" dirty="0">
                <a:latin typeface="Garamond" panose="02020404030301010803" pitchFamily="18" charset="0"/>
              </a:rPr>
              <a:t> compensation </a:t>
            </a:r>
            <a:r>
              <a:rPr lang="fr-LU" sz="2000" dirty="0" err="1">
                <a:latin typeface="Garamond" panose="02020404030301010803" pitchFamily="18" charset="0"/>
              </a:rPr>
              <a:t>instead</a:t>
            </a:r>
            <a:r>
              <a:rPr lang="fr-LU" sz="2000" dirty="0">
                <a:latin typeface="Garamond" panose="02020404030301010803" pitchFamily="18" charset="0"/>
              </a:rPr>
              <a:t> of a cash </a:t>
            </a:r>
            <a:r>
              <a:rPr lang="fr-LU" sz="2000" dirty="0" err="1">
                <a:latin typeface="Garamond" panose="02020404030301010803" pitchFamily="18" charset="0"/>
              </a:rPr>
              <a:t>payment</a:t>
            </a:r>
            <a:r>
              <a:rPr lang="fr-LU" sz="2000" dirty="0">
                <a:latin typeface="Garamond" panose="02020404030301010803" pitchFamily="18" charset="0"/>
              </a:rPr>
              <a:t> </a:t>
            </a:r>
          </a:p>
          <a:p>
            <a:pPr>
              <a:defRPr/>
            </a:pPr>
            <a:endParaRPr lang="fr-LU" sz="2000" dirty="0">
              <a:latin typeface="Garamond" panose="02020404030301010803" pitchFamily="18" charset="0"/>
            </a:endParaRPr>
          </a:p>
          <a:p>
            <a:pPr>
              <a:defRPr/>
            </a:pPr>
            <a:endParaRPr lang="fr-LU" sz="2000" dirty="0">
              <a:latin typeface="Garamond" panose="02020404030301010803" pitchFamily="18" charset="0"/>
            </a:endParaRPr>
          </a:p>
          <a:p>
            <a:pPr>
              <a:defRPr/>
            </a:pPr>
            <a:endParaRPr lang="fr-LU" sz="2000" dirty="0">
              <a:latin typeface="Garamond" panose="02020404030301010803" pitchFamily="18" charset="0"/>
            </a:endParaRPr>
          </a:p>
        </p:txBody>
      </p:sp>
      <p:sp>
        <p:nvSpPr>
          <p:cNvPr id="3686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3A4043CE-8C8A-4090-B095-77C11DF87AF9}" type="slidenum">
              <a:rPr lang="en-US" altLang="fr-FR" sz="1400">
                <a:solidFill>
                  <a:srgbClr val="FFFFFF"/>
                </a:solidFill>
                <a:latin typeface="Times New Roman" panose="02020603050405020304" pitchFamily="18" charset="0"/>
              </a:rPr>
              <a:pPr fontAlgn="base">
                <a:spcBef>
                  <a:spcPct val="0"/>
                </a:spcBef>
                <a:spcAft>
                  <a:spcPct val="0"/>
                </a:spcAft>
                <a:buNone/>
              </a:pPr>
              <a:t>31</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037620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2770" name="Espace réservé du contenu 2">
            <a:extLst>
              <a:ext uri="{FF2B5EF4-FFF2-40B4-BE49-F238E27FC236}">
                <a16:creationId xmlns:a16="http://schemas.microsoft.com/office/drawing/2014/main" id="{E6B5028B-5940-C443-83E4-009705E3EA75}"/>
              </a:ext>
            </a:extLst>
          </p:cNvPr>
          <p:cNvSpPr>
            <a:spLocks noGrp="1" noChangeArrowheads="1"/>
          </p:cNvSpPr>
          <p:nvPr>
            <p:ph idx="1"/>
          </p:nvPr>
        </p:nvSpPr>
        <p:spPr>
          <a:xfrm>
            <a:off x="2208214" y="1143000"/>
            <a:ext cx="7920037" cy="5257800"/>
          </a:xfrm>
        </p:spPr>
        <p:txBody>
          <a:bodyPr/>
          <a:lstStyle/>
          <a:p>
            <a:pPr>
              <a:defRPr/>
            </a:pPr>
            <a:endParaRPr lang="fr-LU" altLang="fr-FR" sz="2000" b="1" dirty="0">
              <a:latin typeface="Garamond" panose="02020404030301010803" pitchFamily="18" charset="0"/>
            </a:endParaRPr>
          </a:p>
          <a:p>
            <a:pPr marL="0" indent="0">
              <a:buNone/>
              <a:defRPr/>
            </a:pPr>
            <a:endParaRPr lang="fr-LU" altLang="fr-FR" sz="2000" b="1" dirty="0">
              <a:latin typeface="Garamond" panose="02020404030301010803" pitchFamily="18" charset="0"/>
            </a:endParaRPr>
          </a:p>
          <a:p>
            <a:pPr>
              <a:defRPr/>
            </a:pPr>
            <a:r>
              <a:rPr lang="fr-LU" altLang="fr-FR" sz="2000" b="1" dirty="0">
                <a:latin typeface="Garamond" panose="02020404030301010803" pitchFamily="18" charset="0"/>
              </a:rPr>
              <a:t>New Article 126b (Protection of </a:t>
            </a:r>
            <a:r>
              <a:rPr lang="fr-LU" altLang="fr-FR" sz="2000" b="1" dirty="0" err="1">
                <a:latin typeface="Garamond" panose="02020404030301010803" pitchFamily="18" charset="0"/>
              </a:rPr>
              <a:t>creditors</a:t>
            </a:r>
            <a:r>
              <a:rPr lang="fr-LU" altLang="fr-FR" sz="2000" b="1" dirty="0">
                <a:latin typeface="Garamond" panose="02020404030301010803" pitchFamily="18" charset="0"/>
              </a:rPr>
              <a:t>)</a:t>
            </a:r>
            <a:r>
              <a:rPr lang="fr-LU" altLang="fr-FR" sz="2000" dirty="0">
                <a:latin typeface="Garamond" panose="02020404030301010803" pitchFamily="18" charset="0"/>
              </a:rPr>
              <a:t> </a:t>
            </a:r>
          </a:p>
          <a:p>
            <a:pPr>
              <a:defRPr/>
            </a:pPr>
            <a:endParaRPr lang="fr-LU" altLang="fr-FR" sz="2000" dirty="0">
              <a:latin typeface="Garamond" panose="02020404030301010803" pitchFamily="18" charset="0"/>
            </a:endParaRPr>
          </a:p>
          <a:p>
            <a:pPr>
              <a:defRPr/>
            </a:pPr>
            <a:r>
              <a:rPr lang="fr-LU" altLang="fr-FR" sz="2000" dirty="0">
                <a:latin typeface="Garamond" panose="02020404030301010803" pitchFamily="18" charset="0"/>
              </a:rPr>
              <a:t>Right of </a:t>
            </a:r>
            <a:r>
              <a:rPr lang="fr-LU" altLang="fr-FR" sz="2000" dirty="0" err="1">
                <a:latin typeface="Garamond" panose="02020404030301010803" pitchFamily="18" charset="0"/>
              </a:rPr>
              <a:t>creditors</a:t>
            </a:r>
            <a:r>
              <a:rPr lang="fr-LU" altLang="fr-FR" sz="2000" dirty="0">
                <a:latin typeface="Garamond" panose="02020404030301010803" pitchFamily="18" charset="0"/>
              </a:rPr>
              <a:t> to </a:t>
            </a:r>
            <a:r>
              <a:rPr lang="fr-LU" altLang="fr-FR" sz="2000" dirty="0" err="1">
                <a:latin typeface="Garamond" panose="02020404030301010803" pitchFamily="18" charset="0"/>
              </a:rPr>
              <a:t>apply</a:t>
            </a:r>
            <a:r>
              <a:rPr lang="fr-LU" altLang="fr-FR" sz="2000" dirty="0">
                <a:latin typeface="Garamond" panose="02020404030301010803" pitchFamily="18" charset="0"/>
              </a:rPr>
              <a:t> </a:t>
            </a:r>
            <a:r>
              <a:rPr lang="fr-LU" altLang="fr-FR" sz="2000" b="1" dirty="0" err="1">
                <a:latin typeface="Garamond" panose="02020404030301010803" pitchFamily="18" charset="0"/>
              </a:rPr>
              <a:t>within</a:t>
            </a:r>
            <a:r>
              <a:rPr lang="fr-LU" altLang="fr-FR" sz="2000" b="1" dirty="0">
                <a:latin typeface="Garamond" panose="02020404030301010803" pitchFamily="18" charset="0"/>
              </a:rPr>
              <a:t> </a:t>
            </a:r>
            <a:r>
              <a:rPr lang="fr-LU" altLang="fr-FR" sz="2000" b="1" dirty="0" err="1">
                <a:latin typeface="Garamond" panose="02020404030301010803" pitchFamily="18" charset="0"/>
              </a:rPr>
              <a:t>three</a:t>
            </a:r>
            <a:r>
              <a:rPr lang="fr-LU" altLang="fr-FR" sz="2000" b="1" dirty="0">
                <a:latin typeface="Garamond" panose="02020404030301010803" pitchFamily="18" charset="0"/>
              </a:rPr>
              <a:t> </a:t>
            </a:r>
            <a:r>
              <a:rPr lang="fr-LU" altLang="fr-FR" sz="2000" b="1" dirty="0" err="1">
                <a:latin typeface="Garamond" panose="02020404030301010803" pitchFamily="18" charset="0"/>
              </a:rPr>
              <a:t>months</a:t>
            </a:r>
            <a:r>
              <a:rPr lang="fr-LU" altLang="fr-FR" sz="2000" b="1" dirty="0">
                <a:latin typeface="Garamond" panose="02020404030301010803" pitchFamily="18" charset="0"/>
              </a:rPr>
              <a:t> </a:t>
            </a:r>
            <a:r>
              <a:rPr lang="fr-LU" altLang="fr-FR" sz="2000" dirty="0">
                <a:latin typeface="Garamond" panose="02020404030301010803" pitchFamily="18" charset="0"/>
              </a:rPr>
              <a:t>of the publication of the </a:t>
            </a:r>
            <a:r>
              <a:rPr lang="fr-LU" altLang="fr-FR" sz="2000" dirty="0" err="1">
                <a:latin typeface="Garamond" panose="02020404030301010803" pitchFamily="18" charset="0"/>
              </a:rPr>
              <a:t>common</a:t>
            </a:r>
            <a:r>
              <a:rPr lang="fr-LU" altLang="fr-FR" sz="2000" dirty="0">
                <a:latin typeface="Garamond" panose="02020404030301010803" pitchFamily="18" charset="0"/>
              </a:rPr>
              <a:t> </a:t>
            </a:r>
            <a:r>
              <a:rPr lang="fr-LU" altLang="fr-FR" sz="2000" dirty="0" err="1">
                <a:latin typeface="Garamond" panose="02020404030301010803" pitchFamily="18" charset="0"/>
              </a:rPr>
              <a:t>draft</a:t>
            </a:r>
            <a:r>
              <a:rPr lang="fr-LU" altLang="fr-FR" sz="2000" dirty="0">
                <a:latin typeface="Garamond" panose="02020404030301010803" pitchFamily="18" charset="0"/>
              </a:rPr>
              <a:t> </a:t>
            </a:r>
            <a:r>
              <a:rPr lang="fr-LU" altLang="fr-FR" sz="2000" dirty="0" err="1">
                <a:latin typeface="Garamond" panose="02020404030301010803" pitchFamily="18" charset="0"/>
              </a:rPr>
              <a:t>terms</a:t>
            </a:r>
            <a:r>
              <a:rPr lang="fr-LU" altLang="fr-FR" sz="2000" dirty="0">
                <a:latin typeface="Garamond" panose="02020404030301010803" pitchFamily="18" charset="0"/>
              </a:rPr>
              <a:t> for </a:t>
            </a:r>
            <a:r>
              <a:rPr lang="fr-LU" altLang="fr-FR" sz="2000" b="1" dirty="0" err="1">
                <a:latin typeface="Garamond" panose="02020404030301010803" pitchFamily="18" charset="0"/>
              </a:rPr>
              <a:t>adequate</a:t>
            </a:r>
            <a:r>
              <a:rPr lang="fr-LU" altLang="fr-FR" sz="2000" b="1" dirty="0">
                <a:latin typeface="Garamond" panose="02020404030301010803" pitchFamily="18" charset="0"/>
              </a:rPr>
              <a:t> </a:t>
            </a:r>
            <a:r>
              <a:rPr lang="fr-LU" altLang="fr-FR" sz="2000" b="1" dirty="0" err="1">
                <a:latin typeface="Garamond" panose="02020404030301010803" pitchFamily="18" charset="0"/>
              </a:rPr>
              <a:t>safeguards</a:t>
            </a:r>
            <a:r>
              <a:rPr lang="fr-LU" altLang="fr-FR" sz="2000" b="1" dirty="0">
                <a:latin typeface="Garamond" panose="02020404030301010803" pitchFamily="18" charset="0"/>
              </a:rPr>
              <a:t> </a:t>
            </a:r>
            <a:r>
              <a:rPr lang="fr-LU" altLang="fr-FR" sz="2000" dirty="0" err="1">
                <a:latin typeface="Garamond" panose="02020404030301010803" pitchFamily="18" charset="0"/>
              </a:rPr>
              <a:t>provided</a:t>
            </a:r>
            <a:r>
              <a:rPr lang="fr-LU" altLang="fr-FR" sz="2000" dirty="0">
                <a:latin typeface="Garamond" panose="02020404030301010803" pitchFamily="18" charset="0"/>
              </a:rPr>
              <a:t> </a:t>
            </a:r>
            <a:r>
              <a:rPr lang="fr-LU" altLang="fr-FR" sz="2000" dirty="0" err="1">
                <a:latin typeface="Garamond" panose="02020404030301010803" pitchFamily="18" charset="0"/>
              </a:rPr>
              <a:t>that</a:t>
            </a:r>
            <a:r>
              <a:rPr lang="fr-LU" altLang="fr-FR" sz="2000" dirty="0">
                <a:latin typeface="Garamond" panose="02020404030301010803" pitchFamily="18" charset="0"/>
              </a:rPr>
              <a:t> </a:t>
            </a:r>
            <a:r>
              <a:rPr lang="fr-LU" altLang="fr-FR" sz="2000" dirty="0" err="1">
                <a:latin typeface="Garamond" panose="02020404030301010803" pitchFamily="18" charset="0"/>
              </a:rPr>
              <a:t>they</a:t>
            </a:r>
            <a:r>
              <a:rPr lang="fr-LU" altLang="fr-FR" sz="2000" dirty="0">
                <a:latin typeface="Garamond" panose="02020404030301010803" pitchFamily="18" charset="0"/>
              </a:rPr>
              <a:t> </a:t>
            </a:r>
            <a:r>
              <a:rPr lang="fr-LU" altLang="fr-FR" sz="2000" dirty="0" err="1">
                <a:latin typeface="Garamond" panose="02020404030301010803" pitchFamily="18" charset="0"/>
              </a:rPr>
              <a:t>can</a:t>
            </a:r>
            <a:r>
              <a:rPr lang="fr-LU" altLang="fr-FR" sz="2000" dirty="0">
                <a:latin typeface="Garamond" panose="02020404030301010803" pitchFamily="18" charset="0"/>
              </a:rPr>
              <a:t> </a:t>
            </a:r>
            <a:r>
              <a:rPr lang="fr-LU" altLang="fr-FR" sz="2000" dirty="0" err="1">
                <a:latin typeface="Garamond" panose="02020404030301010803" pitchFamily="18" charset="0"/>
              </a:rPr>
              <a:t>credibly</a:t>
            </a:r>
            <a:r>
              <a:rPr lang="fr-LU" altLang="fr-FR" sz="2000" dirty="0">
                <a:latin typeface="Garamond" panose="02020404030301010803" pitchFamily="18" charset="0"/>
              </a:rPr>
              <a:t> </a:t>
            </a:r>
            <a:r>
              <a:rPr lang="fr-LU" altLang="fr-FR" sz="2000" dirty="0" err="1">
                <a:latin typeface="Garamond" panose="02020404030301010803" pitchFamily="18" charset="0"/>
              </a:rPr>
              <a:t>demonstrate</a:t>
            </a:r>
            <a:r>
              <a:rPr lang="fr-LU" altLang="fr-FR" sz="2000" dirty="0">
                <a:latin typeface="Garamond" panose="02020404030301010803" pitchFamily="18" charset="0"/>
              </a:rPr>
              <a:t> </a:t>
            </a:r>
            <a:r>
              <a:rPr lang="fr-LU" altLang="fr-FR" sz="2000" dirty="0" err="1">
                <a:latin typeface="Garamond" panose="02020404030301010803" pitchFamily="18" charset="0"/>
              </a:rPr>
              <a:t>that</a:t>
            </a:r>
            <a:r>
              <a:rPr lang="fr-LU" altLang="fr-FR" sz="2000" dirty="0">
                <a:latin typeface="Garamond" panose="02020404030301010803" pitchFamily="18" charset="0"/>
              </a:rPr>
              <a:t> the satisfaction of </a:t>
            </a:r>
            <a:r>
              <a:rPr lang="fr-LU" altLang="fr-FR" sz="2000" dirty="0" err="1">
                <a:latin typeface="Garamond" panose="02020404030301010803" pitchFamily="18" charset="0"/>
              </a:rPr>
              <a:t>their</a:t>
            </a:r>
            <a:r>
              <a:rPr lang="fr-LU" altLang="fr-FR" sz="2000" dirty="0">
                <a:latin typeface="Garamond" panose="02020404030301010803" pitchFamily="18" charset="0"/>
              </a:rPr>
              <a:t> claim </a:t>
            </a:r>
            <a:r>
              <a:rPr lang="fr-LU" altLang="fr-FR" sz="2000" dirty="0" err="1">
                <a:latin typeface="Garamond" panose="02020404030301010803" pitchFamily="18" charset="0"/>
              </a:rPr>
              <a:t>is</a:t>
            </a:r>
            <a:r>
              <a:rPr lang="fr-LU" altLang="fr-FR" sz="2000" dirty="0">
                <a:latin typeface="Garamond" panose="02020404030301010803" pitchFamily="18" charset="0"/>
              </a:rPr>
              <a:t> at </a:t>
            </a:r>
            <a:r>
              <a:rPr lang="fr-LU" altLang="fr-FR" sz="2000" dirty="0" err="1">
                <a:latin typeface="Garamond" panose="02020404030301010803" pitchFamily="18" charset="0"/>
              </a:rPr>
              <a:t>stake</a:t>
            </a:r>
            <a:r>
              <a:rPr lang="fr-LU" altLang="fr-FR" sz="2000" dirty="0">
                <a:latin typeface="Garamond" panose="02020404030301010803" pitchFamily="18" charset="0"/>
              </a:rPr>
              <a:t> and </a:t>
            </a:r>
            <a:r>
              <a:rPr lang="fr-LU" altLang="fr-FR" sz="2000" dirty="0" err="1">
                <a:latin typeface="Garamond" panose="02020404030301010803" pitchFamily="18" charset="0"/>
              </a:rPr>
              <a:t>that</a:t>
            </a:r>
            <a:r>
              <a:rPr lang="fr-LU" altLang="fr-FR" sz="2000" dirty="0">
                <a:latin typeface="Garamond" panose="02020404030301010803" pitchFamily="18" charset="0"/>
              </a:rPr>
              <a:t> no </a:t>
            </a:r>
            <a:r>
              <a:rPr lang="fr-LU" altLang="fr-FR" sz="2000" dirty="0" err="1">
                <a:latin typeface="Garamond" panose="02020404030301010803" pitchFamily="18" charset="0"/>
              </a:rPr>
              <a:t>adequate</a:t>
            </a:r>
            <a:r>
              <a:rPr lang="fr-LU" altLang="fr-FR" sz="2000" dirty="0">
                <a:latin typeface="Garamond" panose="02020404030301010803" pitchFamily="18" charset="0"/>
              </a:rPr>
              <a:t> </a:t>
            </a:r>
            <a:r>
              <a:rPr lang="fr-LU" altLang="fr-FR" sz="2000" dirty="0" err="1">
                <a:latin typeface="Garamond" panose="02020404030301010803" pitchFamily="18" charset="0"/>
              </a:rPr>
              <a:t>safeguard</a:t>
            </a:r>
            <a:r>
              <a:rPr lang="fr-LU" altLang="fr-FR" sz="2000" dirty="0">
                <a:latin typeface="Garamond" panose="02020404030301010803" pitchFamily="18" charset="0"/>
              </a:rPr>
              <a:t> have been </a:t>
            </a:r>
            <a:r>
              <a:rPr lang="fr-LU" altLang="fr-FR" sz="2000" dirty="0" err="1">
                <a:latin typeface="Garamond" panose="02020404030301010803" pitchFamily="18" charset="0"/>
              </a:rPr>
              <a:t>obtained</a:t>
            </a:r>
            <a:r>
              <a:rPr lang="fr-LU" altLang="fr-FR" sz="2000" dirty="0">
                <a:latin typeface="Garamond" panose="02020404030301010803" pitchFamily="18" charset="0"/>
              </a:rPr>
              <a:t> </a:t>
            </a:r>
            <a:r>
              <a:rPr lang="fr-LU" altLang="fr-FR" sz="2000" dirty="0" err="1">
                <a:latin typeface="Garamond" panose="02020404030301010803" pitchFamily="18" charset="0"/>
              </a:rPr>
              <a:t>from</a:t>
            </a:r>
            <a:r>
              <a:rPr lang="fr-LU" altLang="fr-FR" sz="2000" dirty="0">
                <a:latin typeface="Garamond" panose="02020404030301010803" pitchFamily="18" charset="0"/>
              </a:rPr>
              <a:t> the </a:t>
            </a:r>
            <a:r>
              <a:rPr lang="fr-LU" altLang="fr-FR" sz="2000" dirty="0" err="1">
                <a:latin typeface="Garamond" panose="02020404030301010803" pitchFamily="18" charset="0"/>
              </a:rPr>
              <a:t>merging</a:t>
            </a:r>
            <a:r>
              <a:rPr lang="fr-LU" altLang="fr-FR" sz="2000" dirty="0">
                <a:latin typeface="Garamond" panose="02020404030301010803" pitchFamily="18" charset="0"/>
              </a:rPr>
              <a:t> </a:t>
            </a:r>
            <a:r>
              <a:rPr lang="fr-LU" altLang="fr-FR" sz="2000" dirty="0" err="1">
                <a:latin typeface="Garamond" panose="02020404030301010803" pitchFamily="18" charset="0"/>
              </a:rPr>
              <a:t>companies</a:t>
            </a: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r>
              <a:rPr lang="fr-LU" altLang="fr-FR" sz="2000" dirty="0">
                <a:latin typeface="Garamond" panose="02020404030301010803" pitchFamily="18" charset="0"/>
              </a:rPr>
              <a:t>MS </a:t>
            </a:r>
            <a:r>
              <a:rPr lang="fr-LU" altLang="fr-FR" sz="2000" dirty="0" err="1">
                <a:latin typeface="Garamond" panose="02020404030301010803" pitchFamily="18" charset="0"/>
              </a:rPr>
              <a:t>may</a:t>
            </a:r>
            <a:r>
              <a:rPr lang="fr-LU" altLang="fr-FR" sz="2000" dirty="0">
                <a:latin typeface="Garamond" panose="02020404030301010803" pitchFamily="18" charset="0"/>
              </a:rPr>
              <a:t> </a:t>
            </a:r>
            <a:r>
              <a:rPr lang="fr-LU" altLang="fr-FR" sz="2000" dirty="0" err="1">
                <a:latin typeface="Garamond" panose="02020404030301010803" pitchFamily="18" charset="0"/>
              </a:rPr>
              <a:t>require</a:t>
            </a:r>
            <a:r>
              <a:rPr lang="fr-LU" altLang="fr-FR" sz="2000" dirty="0">
                <a:latin typeface="Garamond" panose="02020404030301010803" pitchFamily="18" charset="0"/>
              </a:rPr>
              <a:t> management or administrative </a:t>
            </a:r>
            <a:r>
              <a:rPr lang="fr-LU" altLang="fr-FR" sz="2000" dirty="0" err="1">
                <a:latin typeface="Garamond" panose="02020404030301010803" pitchFamily="18" charset="0"/>
              </a:rPr>
              <a:t>organ</a:t>
            </a:r>
            <a:r>
              <a:rPr lang="fr-LU" altLang="fr-FR" sz="2000" dirty="0">
                <a:latin typeface="Garamond" panose="02020404030301010803" pitchFamily="18" charset="0"/>
              </a:rPr>
              <a:t> of the </a:t>
            </a:r>
            <a:r>
              <a:rPr lang="fr-LU" altLang="fr-FR" sz="2000" dirty="0" err="1">
                <a:latin typeface="Garamond" panose="02020404030301010803" pitchFamily="18" charset="0"/>
              </a:rPr>
              <a:t>merging</a:t>
            </a:r>
            <a:r>
              <a:rPr lang="fr-LU" altLang="fr-FR" sz="2000" dirty="0">
                <a:latin typeface="Garamond" panose="02020404030301010803" pitchFamily="18" charset="0"/>
              </a:rPr>
              <a:t> </a:t>
            </a:r>
            <a:r>
              <a:rPr lang="fr-LU" altLang="fr-FR" sz="2000" dirty="0" err="1">
                <a:latin typeface="Garamond" panose="02020404030301010803" pitchFamily="18" charset="0"/>
              </a:rPr>
              <a:t>company</a:t>
            </a:r>
            <a:r>
              <a:rPr lang="fr-LU" altLang="fr-FR" sz="2000" dirty="0">
                <a:latin typeface="Garamond" panose="02020404030301010803" pitchFamily="18" charset="0"/>
              </a:rPr>
              <a:t> to </a:t>
            </a:r>
            <a:r>
              <a:rPr lang="fr-LU" altLang="fr-FR" sz="2000" dirty="0" err="1">
                <a:latin typeface="Garamond" panose="02020404030301010803" pitchFamily="18" charset="0"/>
              </a:rPr>
              <a:t>make</a:t>
            </a:r>
            <a:r>
              <a:rPr lang="fr-LU" altLang="fr-FR" sz="2000" dirty="0">
                <a:latin typeface="Garamond" panose="02020404030301010803" pitchFamily="18" charset="0"/>
              </a:rPr>
              <a:t> a </a:t>
            </a:r>
            <a:r>
              <a:rPr lang="fr-LU" altLang="fr-FR" sz="2000" b="1" dirty="0" err="1">
                <a:latin typeface="Garamond" panose="02020404030301010803" pitchFamily="18" charset="0"/>
              </a:rPr>
              <a:t>declaration</a:t>
            </a:r>
            <a:r>
              <a:rPr lang="fr-LU" altLang="fr-FR" sz="2000" dirty="0">
                <a:latin typeface="Garamond" panose="02020404030301010803" pitchFamily="18" charset="0"/>
              </a:rPr>
              <a:t> </a:t>
            </a:r>
            <a:r>
              <a:rPr lang="fr-LU" altLang="fr-FR" sz="2000" dirty="0" err="1">
                <a:latin typeface="Garamond" panose="02020404030301010803" pitchFamily="18" charset="0"/>
              </a:rPr>
              <a:t>stating</a:t>
            </a:r>
            <a:r>
              <a:rPr lang="fr-LU" altLang="fr-FR" sz="2000" dirty="0">
                <a:latin typeface="Garamond" panose="02020404030301010803" pitchFamily="18" charset="0"/>
              </a:rPr>
              <a:t> </a:t>
            </a:r>
            <a:r>
              <a:rPr lang="fr-LU" altLang="fr-FR" sz="2000" dirty="0" err="1">
                <a:latin typeface="Garamond" panose="02020404030301010803" pitchFamily="18" charset="0"/>
              </a:rPr>
              <a:t>that</a:t>
            </a:r>
            <a:r>
              <a:rPr lang="fr-LU" altLang="fr-FR" sz="2000" dirty="0">
                <a:latin typeface="Garamond" panose="02020404030301010803" pitchFamily="18" charset="0"/>
              </a:rPr>
              <a:t> </a:t>
            </a:r>
            <a:r>
              <a:rPr lang="fr-LU" altLang="fr-FR" sz="2000" dirty="0" err="1">
                <a:latin typeface="Garamond" panose="02020404030301010803" pitchFamily="18" charset="0"/>
              </a:rPr>
              <a:t>they</a:t>
            </a:r>
            <a:r>
              <a:rPr lang="fr-LU" altLang="fr-FR" sz="2000" dirty="0">
                <a:latin typeface="Garamond" panose="02020404030301010803" pitchFamily="18" charset="0"/>
              </a:rPr>
              <a:t> are not </a:t>
            </a:r>
            <a:r>
              <a:rPr lang="fr-LU" altLang="fr-FR" sz="2000" dirty="0" err="1">
                <a:latin typeface="Garamond" panose="02020404030301010803" pitchFamily="18" charset="0"/>
              </a:rPr>
              <a:t>aware</a:t>
            </a:r>
            <a:r>
              <a:rPr lang="fr-LU" altLang="fr-FR" sz="2000" dirty="0">
                <a:latin typeface="Garamond" panose="02020404030301010803" pitchFamily="18" charset="0"/>
              </a:rPr>
              <a:t> of </a:t>
            </a:r>
            <a:r>
              <a:rPr lang="fr-LU" altLang="fr-FR" sz="2000" dirty="0" err="1">
                <a:latin typeface="Garamond" panose="02020404030301010803" pitchFamily="18" charset="0"/>
              </a:rPr>
              <a:t>any</a:t>
            </a:r>
            <a:r>
              <a:rPr lang="fr-LU" altLang="fr-FR" sz="2000" dirty="0">
                <a:latin typeface="Garamond" panose="02020404030301010803" pitchFamily="18" charset="0"/>
              </a:rPr>
              <a:t> </a:t>
            </a:r>
            <a:r>
              <a:rPr lang="fr-LU" altLang="fr-FR" sz="2000" dirty="0" err="1">
                <a:latin typeface="Garamond" panose="02020404030301010803" pitchFamily="18" charset="0"/>
              </a:rPr>
              <a:t>reason</a:t>
            </a:r>
            <a:r>
              <a:rPr lang="fr-LU" altLang="fr-FR" sz="2000" dirty="0">
                <a:latin typeface="Garamond" panose="02020404030301010803" pitchFamily="18" charset="0"/>
              </a:rPr>
              <a:t> </a:t>
            </a:r>
            <a:r>
              <a:rPr lang="fr-LU" altLang="fr-FR" sz="2000" dirty="0" err="1">
                <a:latin typeface="Garamond" panose="02020404030301010803" pitchFamily="18" charset="0"/>
              </a:rPr>
              <a:t>why</a:t>
            </a:r>
            <a:r>
              <a:rPr lang="fr-LU" altLang="fr-FR" sz="2000" dirty="0">
                <a:latin typeface="Garamond" panose="02020404030301010803" pitchFamily="18" charset="0"/>
              </a:rPr>
              <a:t> the </a:t>
            </a:r>
            <a:r>
              <a:rPr lang="fr-LU" altLang="fr-FR" sz="2000" dirty="0" err="1">
                <a:latin typeface="Garamond" panose="02020404030301010803" pitchFamily="18" charset="0"/>
              </a:rPr>
              <a:t>company</a:t>
            </a:r>
            <a:r>
              <a:rPr lang="fr-LU" altLang="fr-FR" sz="2000" dirty="0">
                <a:latin typeface="Garamond" panose="02020404030301010803" pitchFamily="18" charset="0"/>
              </a:rPr>
              <a:t> </a:t>
            </a:r>
            <a:r>
              <a:rPr lang="fr-LU" altLang="fr-FR" sz="2000" dirty="0" err="1">
                <a:latin typeface="Garamond" panose="02020404030301010803" pitchFamily="18" charset="0"/>
              </a:rPr>
              <a:t>resulting</a:t>
            </a:r>
            <a:r>
              <a:rPr lang="fr-LU" altLang="fr-FR" sz="2000" dirty="0">
                <a:latin typeface="Garamond" panose="02020404030301010803" pitchFamily="18" charset="0"/>
              </a:rPr>
              <a:t> </a:t>
            </a:r>
            <a:r>
              <a:rPr lang="fr-LU" altLang="fr-FR" sz="2000" dirty="0" err="1">
                <a:latin typeface="Garamond" panose="02020404030301010803" pitchFamily="18" charset="0"/>
              </a:rPr>
              <a:t>from</a:t>
            </a:r>
            <a:r>
              <a:rPr lang="fr-LU" altLang="fr-FR" sz="2000" dirty="0">
                <a:latin typeface="Garamond" panose="02020404030301010803" pitchFamily="18" charset="0"/>
              </a:rPr>
              <a:t> the </a:t>
            </a:r>
            <a:r>
              <a:rPr lang="fr-LU" altLang="fr-FR" sz="2000" dirty="0" err="1">
                <a:latin typeface="Garamond" panose="02020404030301010803" pitchFamily="18" charset="0"/>
              </a:rPr>
              <a:t>merger</a:t>
            </a:r>
            <a:r>
              <a:rPr lang="fr-LU" altLang="fr-FR" sz="2000" dirty="0">
                <a:latin typeface="Garamond" panose="02020404030301010803" pitchFamily="18" charset="0"/>
              </a:rPr>
              <a:t> </a:t>
            </a:r>
            <a:r>
              <a:rPr lang="fr-LU" altLang="fr-FR" sz="2000" dirty="0" err="1">
                <a:latin typeface="Garamond" panose="02020404030301010803" pitchFamily="18" charset="0"/>
              </a:rPr>
              <a:t>should</a:t>
            </a:r>
            <a:r>
              <a:rPr lang="fr-LU" altLang="fr-FR" sz="2000" dirty="0">
                <a:latin typeface="Garamond" panose="02020404030301010803" pitchFamily="18" charset="0"/>
              </a:rPr>
              <a:t> not </a:t>
            </a:r>
            <a:r>
              <a:rPr lang="fr-LU" altLang="fr-FR" sz="2000" dirty="0" err="1">
                <a:latin typeface="Garamond" panose="02020404030301010803" pitchFamily="18" charset="0"/>
              </a:rPr>
              <a:t>be</a:t>
            </a:r>
            <a:r>
              <a:rPr lang="fr-LU" altLang="fr-FR" sz="2000" dirty="0">
                <a:latin typeface="Garamond" panose="02020404030301010803" pitchFamily="18" charset="0"/>
              </a:rPr>
              <a:t> able to </a:t>
            </a:r>
            <a:r>
              <a:rPr lang="fr-LU" altLang="fr-FR" sz="2000" dirty="0" err="1">
                <a:latin typeface="Garamond" panose="02020404030301010803" pitchFamily="18" charset="0"/>
              </a:rPr>
              <a:t>meet</a:t>
            </a:r>
            <a:r>
              <a:rPr lang="fr-LU" altLang="fr-FR" sz="2000" dirty="0">
                <a:latin typeface="Garamond" panose="02020404030301010803" pitchFamily="18" charset="0"/>
              </a:rPr>
              <a:t> </a:t>
            </a:r>
            <a:r>
              <a:rPr lang="fr-LU" altLang="fr-FR" sz="2000" dirty="0" err="1">
                <a:latin typeface="Garamond" panose="02020404030301010803" pitchFamily="18" charset="0"/>
              </a:rPr>
              <a:t>its</a:t>
            </a:r>
            <a:r>
              <a:rPr lang="fr-LU" altLang="fr-FR" sz="2000" dirty="0">
                <a:latin typeface="Garamond" panose="02020404030301010803" pitchFamily="18" charset="0"/>
              </a:rPr>
              <a:t> </a:t>
            </a:r>
            <a:r>
              <a:rPr lang="fr-LU" altLang="fr-FR" sz="2000" dirty="0" err="1">
                <a:latin typeface="Garamond" panose="02020404030301010803" pitchFamily="18" charset="0"/>
              </a:rPr>
              <a:t>liabilities</a:t>
            </a: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p:txBody>
      </p:sp>
      <p:sp>
        <p:nvSpPr>
          <p:cNvPr id="3891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A89D3E6C-3451-4BA3-A6FB-E2CA289686AB}" type="slidenum">
              <a:rPr lang="en-US" altLang="fr-FR" sz="1400">
                <a:solidFill>
                  <a:srgbClr val="FFFFFF"/>
                </a:solidFill>
                <a:latin typeface="Times New Roman" panose="02020603050405020304" pitchFamily="18" charset="0"/>
              </a:rPr>
              <a:pPr fontAlgn="base">
                <a:spcBef>
                  <a:spcPct val="0"/>
                </a:spcBef>
                <a:spcAft>
                  <a:spcPct val="0"/>
                </a:spcAft>
                <a:buNone/>
              </a:pPr>
              <a:t>32</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587028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4818" name="Espace réservé du contenu 2">
            <a:extLst>
              <a:ext uri="{FF2B5EF4-FFF2-40B4-BE49-F238E27FC236}">
                <a16:creationId xmlns:a16="http://schemas.microsoft.com/office/drawing/2014/main" id="{7F88378A-44A9-E646-8390-BC849B577780}"/>
              </a:ext>
            </a:extLst>
          </p:cNvPr>
          <p:cNvSpPr>
            <a:spLocks noGrp="1" noChangeArrowheads="1"/>
          </p:cNvSpPr>
          <p:nvPr>
            <p:ph idx="1"/>
          </p:nvPr>
        </p:nvSpPr>
        <p:spPr>
          <a:xfrm>
            <a:off x="2208214" y="1143000"/>
            <a:ext cx="7920037" cy="5257800"/>
          </a:xfrm>
        </p:spPr>
        <p:txBody>
          <a:bodyPr/>
          <a:lstStyle/>
          <a:p>
            <a:pPr marL="0" indent="0">
              <a:buNone/>
              <a:defRPr/>
            </a:pPr>
            <a:endParaRPr lang="fr-LU" altLang="fr-FR" sz="2000" dirty="0">
              <a:latin typeface="Garamond" panose="02020404030301010803" pitchFamily="18" charset="0"/>
            </a:endParaRPr>
          </a:p>
          <a:p>
            <a:pPr>
              <a:defRPr/>
            </a:pPr>
            <a:r>
              <a:rPr lang="fr-LU" altLang="fr-FR" sz="2000" b="1" dirty="0" err="1">
                <a:latin typeface="Garamond" panose="02020404030301010803" pitchFamily="18" charset="0"/>
              </a:rPr>
              <a:t>Amended</a:t>
            </a:r>
            <a:r>
              <a:rPr lang="fr-LU" altLang="fr-FR" sz="2000" b="1" dirty="0">
                <a:latin typeface="Garamond" panose="02020404030301010803" pitchFamily="18" charset="0"/>
              </a:rPr>
              <a:t> Article 127 (</a:t>
            </a:r>
            <a:r>
              <a:rPr lang="fr-LU" altLang="fr-FR" sz="2000" b="1" dirty="0" err="1">
                <a:latin typeface="Garamond" panose="02020404030301010803" pitchFamily="18" charset="0"/>
              </a:rPr>
              <a:t>Pre-merger</a:t>
            </a:r>
            <a:r>
              <a:rPr lang="fr-LU" altLang="fr-FR" sz="2000" b="1" dirty="0">
                <a:latin typeface="Garamond" panose="02020404030301010803" pitchFamily="18" charset="0"/>
              </a:rPr>
              <a:t> </a:t>
            </a:r>
            <a:r>
              <a:rPr lang="fr-LU" altLang="fr-FR" sz="2000" b="1" dirty="0" err="1">
                <a:latin typeface="Garamond" panose="02020404030301010803" pitchFamily="18" charset="0"/>
              </a:rPr>
              <a:t>certificate</a:t>
            </a:r>
            <a:r>
              <a:rPr lang="fr-LU" altLang="fr-FR" sz="2000" b="1" dirty="0">
                <a:latin typeface="Garamond" panose="02020404030301010803" pitchFamily="18" charset="0"/>
              </a:rPr>
              <a:t>)</a:t>
            </a:r>
            <a:endParaRPr lang="fr-LU" altLang="fr-FR" sz="2000" dirty="0">
              <a:latin typeface="Garamond" panose="02020404030301010803" pitchFamily="18" charset="0"/>
            </a:endParaRPr>
          </a:p>
          <a:p>
            <a:pPr>
              <a:defRPr/>
            </a:pPr>
            <a:endParaRPr lang="fr-LU" sz="2000" dirty="0">
              <a:latin typeface="Garamond" panose="02020404030301010803" pitchFamily="18" charset="0"/>
            </a:endParaRPr>
          </a:p>
          <a:p>
            <a:pPr>
              <a:defRPr/>
            </a:pPr>
            <a:r>
              <a:rPr lang="fr-LU" sz="2000" dirty="0" err="1">
                <a:latin typeface="Garamond" panose="02020404030301010803" pitchFamily="18" charset="0"/>
              </a:rPr>
              <a:t>Pre-merger</a:t>
            </a:r>
            <a:r>
              <a:rPr lang="fr-LU" sz="2000" dirty="0">
                <a:latin typeface="Garamond" panose="02020404030301010803" pitchFamily="18" charset="0"/>
              </a:rPr>
              <a:t> </a:t>
            </a:r>
            <a:r>
              <a:rPr lang="fr-LU" sz="2000" dirty="0" err="1">
                <a:latin typeface="Garamond" panose="02020404030301010803" pitchFamily="18" charset="0"/>
              </a:rPr>
              <a:t>certificate</a:t>
            </a:r>
            <a:r>
              <a:rPr lang="fr-LU" sz="2000" dirty="0">
                <a:latin typeface="Garamond" panose="02020404030301010803" pitchFamily="18" charset="0"/>
              </a:rPr>
              <a:t> </a:t>
            </a:r>
            <a:r>
              <a:rPr lang="fr-LU" sz="2000" dirty="0" err="1">
                <a:latin typeface="Garamond" panose="02020404030301010803" pitchFamily="18" charset="0"/>
              </a:rPr>
              <a:t>attesting</a:t>
            </a:r>
            <a:r>
              <a:rPr lang="fr-LU" sz="2000" dirty="0">
                <a:latin typeface="Garamond" panose="02020404030301010803" pitchFamily="18" charset="0"/>
              </a:rPr>
              <a:t> compliance </a:t>
            </a:r>
            <a:r>
              <a:rPr lang="fr-LU" sz="2000" dirty="0" err="1">
                <a:latin typeface="Garamond" panose="02020404030301010803" pitchFamily="18" charset="0"/>
              </a:rPr>
              <a:t>with</a:t>
            </a:r>
            <a:r>
              <a:rPr lang="fr-LU" sz="2000" dirty="0">
                <a:latin typeface="Garamond" panose="02020404030301010803" pitchFamily="18" charset="0"/>
              </a:rPr>
              <a:t> all the relevant conditions and the </a:t>
            </a:r>
            <a:r>
              <a:rPr lang="fr-LU" sz="2000" dirty="0" err="1">
                <a:latin typeface="Garamond" panose="02020404030301010803" pitchFamily="18" charset="0"/>
              </a:rPr>
              <a:t>proper</a:t>
            </a:r>
            <a:r>
              <a:rPr lang="fr-LU" sz="2000" dirty="0">
                <a:latin typeface="Garamond" panose="02020404030301010803" pitchFamily="18" charset="0"/>
              </a:rPr>
              <a:t> </a:t>
            </a:r>
            <a:r>
              <a:rPr lang="fr-LU" sz="2000" dirty="0" err="1">
                <a:latin typeface="Garamond" panose="02020404030301010803" pitchFamily="18" charset="0"/>
              </a:rPr>
              <a:t>completion</a:t>
            </a:r>
            <a:r>
              <a:rPr lang="fr-LU" sz="2000" dirty="0">
                <a:latin typeface="Garamond" panose="02020404030301010803" pitchFamily="18" charset="0"/>
              </a:rPr>
              <a:t> of all </a:t>
            </a:r>
            <a:r>
              <a:rPr lang="fr-LU" sz="2000" dirty="0" err="1">
                <a:latin typeface="Garamond" panose="02020404030301010803" pitchFamily="18" charset="0"/>
              </a:rPr>
              <a:t>procedures</a:t>
            </a:r>
            <a:r>
              <a:rPr lang="fr-LU" sz="2000" dirty="0">
                <a:latin typeface="Garamond" panose="02020404030301010803" pitchFamily="18" charset="0"/>
              </a:rPr>
              <a:t> and </a:t>
            </a:r>
            <a:r>
              <a:rPr lang="fr-LU" sz="2000" dirty="0" err="1">
                <a:latin typeface="Garamond" panose="02020404030301010803" pitchFamily="18" charset="0"/>
              </a:rPr>
              <a:t>formalities</a:t>
            </a:r>
            <a:r>
              <a:rPr lang="fr-LU" sz="2000" dirty="0">
                <a:latin typeface="Garamond" panose="02020404030301010803" pitchFamily="18" charset="0"/>
              </a:rPr>
              <a:t> in the </a:t>
            </a:r>
            <a:r>
              <a:rPr lang="fr-LU" sz="2000" dirty="0" err="1">
                <a:latin typeface="Garamond" panose="02020404030301010803" pitchFamily="18" charset="0"/>
              </a:rPr>
              <a:t>Member</a:t>
            </a:r>
            <a:r>
              <a:rPr lang="fr-LU" sz="2000" dirty="0">
                <a:latin typeface="Garamond" panose="02020404030301010803" pitchFamily="18" charset="0"/>
              </a:rPr>
              <a:t> State of the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company</a:t>
            </a:r>
            <a:r>
              <a:rPr lang="fr-LU" sz="2000" dirty="0">
                <a:latin typeface="Garamond" panose="02020404030301010803" pitchFamily="18" charset="0"/>
              </a:rPr>
              <a:t> </a:t>
            </a:r>
          </a:p>
          <a:p>
            <a:pPr>
              <a:defRPr/>
            </a:pPr>
            <a:endParaRPr lang="fr-LU" altLang="fr-FR" sz="2000" dirty="0">
              <a:latin typeface="Garamond" panose="02020404030301010803" pitchFamily="18" charset="0"/>
            </a:endParaRPr>
          </a:p>
          <a:p>
            <a:pPr>
              <a:defRPr/>
            </a:pPr>
            <a:r>
              <a:rPr lang="fr-LU" sz="2000" dirty="0" err="1">
                <a:latin typeface="Garamond" panose="02020404030301010803" pitchFamily="18" charset="0"/>
              </a:rPr>
              <a:t>Pre-merger</a:t>
            </a:r>
            <a:r>
              <a:rPr lang="fr-LU" sz="2000" dirty="0">
                <a:latin typeface="Garamond" panose="02020404030301010803" pitchFamily="18" charset="0"/>
              </a:rPr>
              <a:t> </a:t>
            </a:r>
            <a:r>
              <a:rPr lang="fr-LU" sz="2000" dirty="0" err="1">
                <a:latin typeface="Garamond" panose="02020404030301010803" pitchFamily="18" charset="0"/>
              </a:rPr>
              <a:t>certificate</a:t>
            </a:r>
            <a:r>
              <a:rPr lang="fr-LU" sz="2000" dirty="0">
                <a:latin typeface="Garamond" panose="02020404030301010803" pitchFamily="18" charset="0"/>
              </a:rPr>
              <a:t> to </a:t>
            </a:r>
            <a:r>
              <a:rPr lang="fr-LU" sz="2000" dirty="0" err="1">
                <a:latin typeface="Garamond" panose="02020404030301010803" pitchFamily="18" charset="0"/>
              </a:rPr>
              <a:t>be</a:t>
            </a:r>
            <a:r>
              <a:rPr lang="fr-LU" sz="2000" dirty="0">
                <a:latin typeface="Garamond" panose="02020404030301010803" pitchFamily="18" charset="0"/>
              </a:rPr>
              <a:t> </a:t>
            </a:r>
            <a:r>
              <a:rPr lang="fr-LU" sz="2000" dirty="0" err="1">
                <a:latin typeface="Garamond" panose="02020404030301010803" pitchFamily="18" charset="0"/>
              </a:rPr>
              <a:t>accepted</a:t>
            </a:r>
            <a:r>
              <a:rPr lang="fr-LU" sz="2000" dirty="0">
                <a:latin typeface="Garamond" panose="02020404030301010803" pitchFamily="18" charset="0"/>
              </a:rPr>
              <a:t> by the </a:t>
            </a:r>
            <a:r>
              <a:rPr lang="fr-LU" sz="2000" dirty="0" err="1">
                <a:latin typeface="Garamond" panose="02020404030301010803" pitchFamily="18" charset="0"/>
              </a:rPr>
              <a:t>competent</a:t>
            </a:r>
            <a:r>
              <a:rPr lang="fr-LU" sz="2000" dirty="0">
                <a:latin typeface="Garamond" panose="02020404030301010803" pitchFamily="18" charset="0"/>
              </a:rPr>
              <a:t> national </a:t>
            </a:r>
            <a:r>
              <a:rPr lang="fr-LU" sz="2000" dirty="0" err="1">
                <a:latin typeface="Garamond" panose="02020404030301010803" pitchFamily="18" charset="0"/>
              </a:rPr>
              <a:t>authority</a:t>
            </a:r>
            <a:r>
              <a:rPr lang="fr-LU" sz="2000" dirty="0">
                <a:latin typeface="Garamond" panose="02020404030301010803" pitchFamily="18" charset="0"/>
              </a:rPr>
              <a:t> as </a:t>
            </a:r>
            <a:r>
              <a:rPr lang="fr-LU" sz="2000" b="1" dirty="0">
                <a:latin typeface="Garamond" panose="02020404030301010803" pitchFamily="18" charset="0"/>
              </a:rPr>
              <a:t>conclusive </a:t>
            </a:r>
            <a:r>
              <a:rPr lang="fr-LU" sz="2000" b="1" dirty="0" err="1">
                <a:latin typeface="Garamond" panose="02020404030301010803" pitchFamily="18" charset="0"/>
              </a:rPr>
              <a:t>evidence</a:t>
            </a:r>
            <a:r>
              <a:rPr lang="fr-LU" sz="2000" b="1" dirty="0">
                <a:latin typeface="Garamond" panose="02020404030301010803" pitchFamily="18" charset="0"/>
              </a:rPr>
              <a:t> </a:t>
            </a:r>
            <a:r>
              <a:rPr lang="fr-LU" sz="2000" dirty="0">
                <a:latin typeface="Garamond" panose="02020404030301010803" pitchFamily="18" charset="0"/>
              </a:rPr>
              <a:t>of the </a:t>
            </a:r>
            <a:r>
              <a:rPr lang="fr-LU" sz="2000" dirty="0" err="1">
                <a:latin typeface="Garamond" panose="02020404030301010803" pitchFamily="18" charset="0"/>
              </a:rPr>
              <a:t>proper</a:t>
            </a:r>
            <a:r>
              <a:rPr lang="fr-LU" sz="2000" dirty="0">
                <a:latin typeface="Garamond" panose="02020404030301010803" pitchFamily="18" charset="0"/>
              </a:rPr>
              <a:t> </a:t>
            </a:r>
            <a:r>
              <a:rPr lang="fr-LU" sz="2000" dirty="0" err="1">
                <a:latin typeface="Garamond" panose="02020404030301010803" pitchFamily="18" charset="0"/>
              </a:rPr>
              <a:t>completion</a:t>
            </a:r>
            <a:r>
              <a:rPr lang="fr-LU" sz="2000" dirty="0">
                <a:latin typeface="Garamond" panose="02020404030301010803" pitchFamily="18" charset="0"/>
              </a:rPr>
              <a:t> of the </a:t>
            </a:r>
            <a:r>
              <a:rPr lang="fr-LU" sz="2000" dirty="0" err="1">
                <a:latin typeface="Garamond" panose="02020404030301010803" pitchFamily="18" charset="0"/>
              </a:rPr>
              <a:t>pre-merger</a:t>
            </a:r>
            <a:r>
              <a:rPr lang="fr-LU" sz="2000" dirty="0">
                <a:latin typeface="Garamond" panose="02020404030301010803" pitchFamily="18" charset="0"/>
              </a:rPr>
              <a:t> </a:t>
            </a:r>
            <a:r>
              <a:rPr lang="fr-LU" sz="2000" dirty="0" err="1">
                <a:latin typeface="Garamond" panose="02020404030301010803" pitchFamily="18" charset="0"/>
              </a:rPr>
              <a:t>acts</a:t>
            </a:r>
            <a:r>
              <a:rPr lang="fr-LU" sz="2000" dirty="0">
                <a:latin typeface="Garamond" panose="02020404030301010803" pitchFamily="18" charset="0"/>
              </a:rPr>
              <a:t> and </a:t>
            </a:r>
            <a:r>
              <a:rPr lang="fr-LU" sz="2000" dirty="0" err="1">
                <a:latin typeface="Garamond" panose="02020404030301010803" pitchFamily="18" charset="0"/>
              </a:rPr>
              <a:t>formalities</a:t>
            </a:r>
            <a:r>
              <a:rPr lang="fr-LU" sz="2000" dirty="0">
                <a:latin typeface="Garamond" panose="02020404030301010803" pitchFamily="18" charset="0"/>
              </a:rPr>
              <a:t> in the respective MS: </a:t>
            </a:r>
            <a:r>
              <a:rPr lang="fr-LU" sz="2000" b="1" dirty="0" err="1">
                <a:latin typeface="Garamond" panose="02020404030301010803" pitchFamily="18" charset="0"/>
              </a:rPr>
              <a:t>significant</a:t>
            </a:r>
            <a:r>
              <a:rPr lang="fr-LU" sz="2000" b="1" dirty="0">
                <a:latin typeface="Garamond" panose="02020404030301010803" pitchFamily="18" charset="0"/>
              </a:rPr>
              <a:t> </a:t>
            </a:r>
            <a:r>
              <a:rPr lang="fr-LU" sz="2000" b="1" dirty="0" err="1">
                <a:latin typeface="Garamond" panose="02020404030301010803" pitchFamily="18" charset="0"/>
              </a:rPr>
              <a:t>improvement</a:t>
            </a:r>
            <a:r>
              <a:rPr lang="fr-LU" sz="2000" b="1" dirty="0">
                <a:latin typeface="Garamond" panose="02020404030301010803" pitchFamily="18" charset="0"/>
              </a:rPr>
              <a:t> </a:t>
            </a:r>
            <a:r>
              <a:rPr lang="fr-LU" sz="2000" dirty="0" err="1">
                <a:latin typeface="Garamond" panose="02020404030301010803" pitchFamily="18" charset="0"/>
              </a:rPr>
              <a:t>because</a:t>
            </a:r>
            <a:r>
              <a:rPr lang="fr-LU" sz="2000" dirty="0">
                <a:latin typeface="Garamond" panose="02020404030301010803" pitchFamily="18" charset="0"/>
              </a:rPr>
              <a:t> in </a:t>
            </a:r>
            <a:r>
              <a:rPr lang="fr-LU" sz="2000" dirty="0" err="1">
                <a:latin typeface="Garamond" panose="02020404030301010803" pitchFamily="18" charset="0"/>
              </a:rPr>
              <a:t>some</a:t>
            </a:r>
            <a:r>
              <a:rPr lang="fr-LU" sz="2000" dirty="0">
                <a:latin typeface="Garamond" panose="02020404030301010803" pitchFamily="18" charset="0"/>
              </a:rPr>
              <a:t> MS, national </a:t>
            </a:r>
            <a:r>
              <a:rPr lang="fr-LU" sz="2000" dirty="0" err="1">
                <a:latin typeface="Garamond" panose="02020404030301010803" pitchFamily="18" charset="0"/>
              </a:rPr>
              <a:t>competent</a:t>
            </a:r>
            <a:r>
              <a:rPr lang="fr-LU" sz="2000" dirty="0">
                <a:latin typeface="Garamond" panose="02020404030301010803" pitchFamily="18" charset="0"/>
              </a:rPr>
              <a:t> </a:t>
            </a:r>
            <a:r>
              <a:rPr lang="fr-LU" sz="2000" dirty="0" err="1">
                <a:latin typeface="Garamond" panose="02020404030301010803" pitchFamily="18" charset="0"/>
              </a:rPr>
              <a:t>authorities</a:t>
            </a:r>
            <a:r>
              <a:rPr lang="fr-LU" sz="2000" dirty="0">
                <a:latin typeface="Garamond" panose="02020404030301010803" pitchFamily="18" charset="0"/>
              </a:rPr>
              <a:t> </a:t>
            </a:r>
            <a:r>
              <a:rPr lang="fr-LU" sz="2000" dirty="0" err="1">
                <a:latin typeface="Garamond" panose="02020404030301010803" pitchFamily="18" charset="0"/>
              </a:rPr>
              <a:t>checked</a:t>
            </a:r>
            <a:r>
              <a:rPr lang="fr-LU" sz="2000" dirty="0">
                <a:latin typeface="Garamond" panose="02020404030301010803" pitchFamily="18" charset="0"/>
              </a:rPr>
              <a:t> compliance of all </a:t>
            </a:r>
            <a:r>
              <a:rPr lang="fr-LU" sz="2000" dirty="0" err="1">
                <a:latin typeface="Garamond" panose="02020404030301010803" pitchFamily="18" charset="0"/>
              </a:rPr>
              <a:t>merging</a:t>
            </a:r>
            <a:r>
              <a:rPr lang="fr-LU" sz="2000" dirty="0">
                <a:latin typeface="Garamond" panose="02020404030301010803" pitchFamily="18" charset="0"/>
              </a:rPr>
              <a:t> </a:t>
            </a:r>
            <a:r>
              <a:rPr lang="fr-LU" sz="2000" dirty="0" err="1">
                <a:latin typeface="Garamond" panose="02020404030301010803" pitchFamily="18" charset="0"/>
              </a:rPr>
              <a:t>companies</a:t>
            </a:r>
            <a:r>
              <a:rPr lang="fr-LU" sz="2000" dirty="0">
                <a:latin typeface="Garamond" panose="02020404030301010803" pitchFamily="18" charset="0"/>
              </a:rPr>
              <a:t> </a:t>
            </a:r>
            <a:r>
              <a:rPr lang="fr-LU" sz="2000" dirty="0" err="1">
                <a:latin typeface="Garamond" panose="02020404030301010803" pitchFamily="18" charset="0"/>
              </a:rPr>
              <a:t>with</a:t>
            </a:r>
            <a:r>
              <a:rPr lang="fr-LU" sz="2000" dirty="0">
                <a:latin typeface="Garamond" panose="02020404030301010803" pitchFamily="18" charset="0"/>
              </a:rPr>
              <a:t> all </a:t>
            </a:r>
            <a:r>
              <a:rPr lang="fr-LU" sz="2000" dirty="0" err="1">
                <a:latin typeface="Garamond" panose="02020404030301010803" pitchFamily="18" charset="0"/>
              </a:rPr>
              <a:t>requirements</a:t>
            </a:r>
            <a:r>
              <a:rPr lang="fr-LU" sz="2000" dirty="0">
                <a:latin typeface="Garamond" panose="02020404030301010803" pitchFamily="18" charset="0"/>
              </a:rPr>
              <a:t> of the national </a:t>
            </a:r>
            <a:r>
              <a:rPr lang="fr-LU" sz="2000" dirty="0" err="1">
                <a:latin typeface="Garamond" panose="02020404030301010803" pitchFamily="18" charset="0"/>
              </a:rPr>
              <a:t>law</a:t>
            </a:r>
            <a:r>
              <a:rPr lang="fr-LU" sz="2000" dirty="0">
                <a:latin typeface="Garamond" panose="02020404030301010803" pitchFamily="18" charset="0"/>
              </a:rPr>
              <a:t> of </a:t>
            </a:r>
            <a:r>
              <a:rPr lang="fr-LU" sz="2000" dirty="0" err="1">
                <a:latin typeface="Garamond" panose="02020404030301010803" pitchFamily="18" charset="0"/>
              </a:rPr>
              <a:t>their</a:t>
            </a:r>
            <a:r>
              <a:rPr lang="fr-LU" sz="2000" dirty="0">
                <a:latin typeface="Garamond" panose="02020404030301010803" pitchFamily="18" charset="0"/>
              </a:rPr>
              <a:t> MS</a:t>
            </a:r>
            <a:endParaRPr lang="fr-LU" altLang="fr-FR" sz="2000" dirty="0">
              <a:latin typeface="Garamond" panose="02020404030301010803" pitchFamily="18" charset="0"/>
            </a:endParaRPr>
          </a:p>
          <a:p>
            <a:pPr>
              <a:defRPr/>
            </a:pPr>
            <a:endParaRPr lang="fr-LU" sz="2000" dirty="0">
              <a:latin typeface="Garamond" panose="02020404030301010803" pitchFamily="18" charset="0"/>
            </a:endParaRPr>
          </a:p>
          <a:p>
            <a:pPr>
              <a:defRPr/>
            </a:pPr>
            <a:r>
              <a:rPr lang="fr-LU" sz="2000" dirty="0">
                <a:latin typeface="Garamond" panose="02020404030301010803" pitchFamily="18" charset="0"/>
              </a:rPr>
              <a:t>No harmonisation of </a:t>
            </a:r>
            <a:r>
              <a:rPr lang="fr-LU" sz="2000" dirty="0" err="1">
                <a:latin typeface="Garamond" panose="02020404030301010803" pitchFamily="18" charset="0"/>
              </a:rPr>
              <a:t>form</a:t>
            </a:r>
            <a:r>
              <a:rPr lang="fr-LU" sz="2000" dirty="0">
                <a:latin typeface="Garamond" panose="02020404030301010803" pitchFamily="18" charset="0"/>
              </a:rPr>
              <a:t> and content of the </a:t>
            </a:r>
            <a:r>
              <a:rPr lang="fr-LU" sz="2000" dirty="0" err="1">
                <a:latin typeface="Garamond" panose="02020404030301010803" pitchFamily="18" charset="0"/>
              </a:rPr>
              <a:t>pre-merger</a:t>
            </a:r>
            <a:r>
              <a:rPr lang="fr-LU" sz="2000" dirty="0">
                <a:latin typeface="Garamond" panose="02020404030301010803" pitchFamily="18" charset="0"/>
              </a:rPr>
              <a:t> </a:t>
            </a:r>
            <a:r>
              <a:rPr lang="fr-LU" sz="2000" dirty="0" err="1">
                <a:latin typeface="Garamond" panose="02020404030301010803" pitchFamily="18" charset="0"/>
              </a:rPr>
              <a:t>certificate</a:t>
            </a:r>
            <a:endParaRPr lang="fr-LU" sz="2000" dirty="0">
              <a:latin typeface="Garamond" panose="02020404030301010803" pitchFamily="18" charset="0"/>
            </a:endParaRPr>
          </a:p>
          <a:p>
            <a:pPr>
              <a:defRPr/>
            </a:pPr>
            <a:endParaRPr lang="fr-LU" altLang="fr-FR" sz="2000" b="1" i="1" dirty="0">
              <a:latin typeface="Garamond" panose="02020404030301010803" pitchFamily="18" charset="0"/>
            </a:endParaRPr>
          </a:p>
          <a:p>
            <a:pPr>
              <a:defRPr/>
            </a:pPr>
            <a:endParaRPr lang="fr-LU" altLang="fr-FR" sz="2000" dirty="0">
              <a:latin typeface="Garamond" panose="02020404030301010803" pitchFamily="18" charset="0"/>
            </a:endParaRPr>
          </a:p>
        </p:txBody>
      </p:sp>
      <p:sp>
        <p:nvSpPr>
          <p:cNvPr id="4096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767C0210-7793-4836-B240-6E4CDD2B5804}" type="slidenum">
              <a:rPr lang="en-US" altLang="fr-FR" sz="1400">
                <a:solidFill>
                  <a:srgbClr val="FFFFFF"/>
                </a:solidFill>
                <a:latin typeface="Times New Roman" panose="02020603050405020304" pitchFamily="18" charset="0"/>
              </a:rPr>
              <a:pPr fontAlgn="base">
                <a:spcBef>
                  <a:spcPct val="0"/>
                </a:spcBef>
                <a:spcAft>
                  <a:spcPct val="0"/>
                </a:spcAft>
                <a:buNone/>
              </a:pPr>
              <a:t>33</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320686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4818" name="Espace réservé du contenu 2">
            <a:extLst>
              <a:ext uri="{FF2B5EF4-FFF2-40B4-BE49-F238E27FC236}">
                <a16:creationId xmlns:a16="http://schemas.microsoft.com/office/drawing/2014/main" id="{7F88378A-44A9-E646-8390-BC849B577780}"/>
              </a:ext>
            </a:extLst>
          </p:cNvPr>
          <p:cNvSpPr>
            <a:spLocks noGrp="1" noChangeArrowheads="1"/>
          </p:cNvSpPr>
          <p:nvPr>
            <p:ph idx="1"/>
          </p:nvPr>
        </p:nvSpPr>
        <p:spPr>
          <a:xfrm>
            <a:off x="2208214" y="1143000"/>
            <a:ext cx="7920037" cy="5257800"/>
          </a:xfrm>
        </p:spPr>
        <p:txBody>
          <a:bodyPr/>
          <a:lstStyle/>
          <a:p>
            <a:pPr marL="0" indent="0">
              <a:buNone/>
              <a:defRPr/>
            </a:pPr>
            <a:endParaRPr lang="fr-LU" altLang="fr-FR" sz="2000" dirty="0">
              <a:latin typeface="Garamond" panose="02020404030301010803" pitchFamily="18" charset="0"/>
            </a:endParaRPr>
          </a:p>
          <a:p>
            <a:pPr>
              <a:defRPr/>
            </a:pPr>
            <a:endParaRPr lang="fr-LU" altLang="fr-FR" sz="2000" b="1" dirty="0">
              <a:latin typeface="Garamond" panose="02020404030301010803" pitchFamily="18" charset="0"/>
            </a:endParaRPr>
          </a:p>
          <a:p>
            <a:pPr>
              <a:defRPr/>
            </a:pPr>
            <a:r>
              <a:rPr lang="fr-LU" altLang="fr-FR" sz="2000" b="1" dirty="0">
                <a:latin typeface="Garamond" panose="02020404030301010803" pitchFamily="18" charset="0"/>
              </a:rPr>
              <a:t>Article 127 (8)</a:t>
            </a: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r>
              <a:rPr lang="fr-LU" altLang="fr-FR" sz="2000" dirty="0">
                <a:latin typeface="Garamond" panose="02020404030301010803" pitchFamily="18" charset="0"/>
              </a:rPr>
              <a:t>If </a:t>
            </a:r>
            <a:r>
              <a:rPr lang="fr-LU" altLang="fr-FR" sz="2000" dirty="0" err="1">
                <a:latin typeface="Garamond" panose="02020404030301010803" pitchFamily="18" charset="0"/>
              </a:rPr>
              <a:t>competent</a:t>
            </a:r>
            <a:r>
              <a:rPr lang="fr-LU" altLang="fr-FR" sz="2000" dirty="0">
                <a:latin typeface="Garamond" panose="02020404030301010803" pitchFamily="18" charset="0"/>
              </a:rPr>
              <a:t> </a:t>
            </a:r>
            <a:r>
              <a:rPr lang="fr-LU" altLang="fr-FR" sz="2000" dirty="0" err="1">
                <a:latin typeface="Garamond" panose="02020404030301010803" pitchFamily="18" charset="0"/>
              </a:rPr>
              <a:t>authority</a:t>
            </a:r>
            <a:r>
              <a:rPr lang="fr-LU" altLang="fr-FR" sz="2000" dirty="0">
                <a:latin typeface="Garamond" panose="02020404030301010803" pitchFamily="18" charset="0"/>
              </a:rPr>
              <a:t> has </a:t>
            </a:r>
            <a:r>
              <a:rPr lang="fr-LU" altLang="fr-FR" sz="2000" b="1" dirty="0" err="1">
                <a:latin typeface="Garamond" panose="02020404030301010803" pitchFamily="18" charset="0"/>
              </a:rPr>
              <a:t>serious</a:t>
            </a:r>
            <a:r>
              <a:rPr lang="fr-LU" altLang="fr-FR" sz="2000" b="1" dirty="0">
                <a:latin typeface="Garamond" panose="02020404030301010803" pitchFamily="18" charset="0"/>
              </a:rPr>
              <a:t> </a:t>
            </a:r>
            <a:r>
              <a:rPr lang="fr-LU" altLang="fr-FR" sz="2000" b="1" dirty="0" err="1">
                <a:latin typeface="Garamond" panose="02020404030301010803" pitchFamily="18" charset="0"/>
              </a:rPr>
              <a:t>doubts</a:t>
            </a:r>
            <a:r>
              <a:rPr lang="fr-LU" altLang="fr-FR" sz="2000" dirty="0">
                <a:latin typeface="Garamond" panose="02020404030301010803" pitchFamily="18" charset="0"/>
              </a:rPr>
              <a:t>, </a:t>
            </a:r>
            <a:r>
              <a:rPr lang="fr-LU" altLang="fr-FR" sz="2000" dirty="0" err="1">
                <a:latin typeface="Garamond" panose="02020404030301010803" pitchFamily="18" charset="0"/>
              </a:rPr>
              <a:t>that</a:t>
            </a:r>
            <a:r>
              <a:rPr lang="fr-LU" altLang="fr-FR" sz="2000" dirty="0">
                <a:latin typeface="Garamond" panose="02020404030301010803" pitchFamily="18" charset="0"/>
              </a:rPr>
              <a:t> the cross-border </a:t>
            </a:r>
            <a:r>
              <a:rPr lang="fr-LU" altLang="fr-FR" sz="2000" dirty="0" err="1">
                <a:latin typeface="Garamond" panose="02020404030301010803" pitchFamily="18" charset="0"/>
              </a:rPr>
              <a:t>mreger</a:t>
            </a:r>
            <a:r>
              <a:rPr lang="fr-LU" altLang="fr-FR" sz="2000" dirty="0">
                <a:latin typeface="Garamond" panose="02020404030301010803" pitchFamily="18" charset="0"/>
              </a:rPr>
              <a:t>  </a:t>
            </a:r>
            <a:r>
              <a:rPr lang="fr-LU" altLang="fr-FR" sz="2000" dirty="0" err="1">
                <a:latin typeface="Garamond" panose="02020404030301010803" pitchFamily="18" charset="0"/>
              </a:rPr>
              <a:t>is</a:t>
            </a:r>
            <a:r>
              <a:rPr lang="fr-LU" altLang="fr-FR" sz="2000" dirty="0">
                <a:latin typeface="Garamond" panose="02020404030301010803" pitchFamily="18" charset="0"/>
              </a:rPr>
              <a:t> set up for abusive or </a:t>
            </a:r>
            <a:r>
              <a:rPr lang="fr-LU" altLang="fr-FR" sz="2000" dirty="0" err="1">
                <a:latin typeface="Garamond" panose="02020404030301010803" pitchFamily="18" charset="0"/>
              </a:rPr>
              <a:t>fraudulent</a:t>
            </a:r>
            <a:r>
              <a:rPr lang="fr-LU" altLang="fr-FR" sz="2000" dirty="0">
                <a:latin typeface="Garamond" panose="02020404030301010803" pitchFamily="18" charset="0"/>
              </a:rPr>
              <a:t> </a:t>
            </a:r>
            <a:r>
              <a:rPr lang="fr-LU" altLang="fr-FR" sz="2000" dirty="0" err="1">
                <a:latin typeface="Garamond" panose="02020404030301010803" pitchFamily="18" charset="0"/>
              </a:rPr>
              <a:t>purpose</a:t>
            </a:r>
            <a:r>
              <a:rPr lang="fr-LU" altLang="fr-FR" sz="2000" dirty="0">
                <a:latin typeface="Garamond" panose="02020404030301010803" pitchFamily="18" charset="0"/>
              </a:rPr>
              <a:t> </a:t>
            </a:r>
            <a:r>
              <a:rPr lang="fr-LU" altLang="fr-FR" sz="2000" dirty="0" err="1">
                <a:latin typeface="Garamond" panose="02020404030301010803" pitchFamily="18" charset="0"/>
              </a:rPr>
              <a:t>leading</a:t>
            </a:r>
            <a:r>
              <a:rPr lang="fr-LU" altLang="fr-FR" sz="2000" dirty="0">
                <a:latin typeface="Garamond" panose="02020404030301010803" pitchFamily="18" charset="0"/>
              </a:rPr>
              <a:t> or </a:t>
            </a:r>
            <a:r>
              <a:rPr lang="fr-LU" altLang="fr-FR" sz="2000" dirty="0" err="1">
                <a:latin typeface="Garamond" panose="02020404030301010803" pitchFamily="18" charset="0"/>
              </a:rPr>
              <a:t>aimed</a:t>
            </a:r>
            <a:r>
              <a:rPr lang="fr-LU" altLang="fr-FR" sz="2000" dirty="0">
                <a:latin typeface="Garamond" panose="02020404030301010803" pitchFamily="18" charset="0"/>
              </a:rPr>
              <a:t> to lead to the </a:t>
            </a:r>
            <a:r>
              <a:rPr lang="fr-LU" altLang="fr-FR" sz="2000" dirty="0" err="1">
                <a:latin typeface="Garamond" panose="02020404030301010803" pitchFamily="18" charset="0"/>
              </a:rPr>
              <a:t>evasion</a:t>
            </a:r>
            <a:r>
              <a:rPr lang="fr-LU" altLang="fr-FR" sz="2000" dirty="0">
                <a:latin typeface="Garamond" panose="02020404030301010803" pitchFamily="18" charset="0"/>
              </a:rPr>
              <a:t> of </a:t>
            </a:r>
            <a:r>
              <a:rPr lang="fr-LU" altLang="fr-FR" sz="2000" dirty="0" err="1">
                <a:latin typeface="Garamond" panose="02020404030301010803" pitchFamily="18" charset="0"/>
              </a:rPr>
              <a:t>circumvention</a:t>
            </a:r>
            <a:r>
              <a:rPr lang="fr-LU" altLang="fr-FR" sz="2000" dirty="0">
                <a:latin typeface="Garamond" panose="02020404030301010803" pitchFamily="18" charset="0"/>
              </a:rPr>
              <a:t> of national or EU </a:t>
            </a:r>
            <a:r>
              <a:rPr lang="fr-LU" altLang="fr-FR" sz="2000" dirty="0" err="1">
                <a:latin typeface="Garamond" panose="02020404030301010803" pitchFamily="18" charset="0"/>
              </a:rPr>
              <a:t>law</a:t>
            </a:r>
            <a:r>
              <a:rPr lang="fr-LU" altLang="fr-FR" sz="2000" dirty="0">
                <a:latin typeface="Garamond" panose="02020404030301010803" pitchFamily="18" charset="0"/>
              </a:rPr>
              <a:t>, or for </a:t>
            </a:r>
            <a:r>
              <a:rPr lang="fr-LU" altLang="fr-FR" sz="2000" dirty="0" err="1">
                <a:latin typeface="Garamond" panose="02020404030301010803" pitchFamily="18" charset="0"/>
              </a:rPr>
              <a:t>criminal</a:t>
            </a:r>
            <a:r>
              <a:rPr lang="fr-LU" altLang="fr-FR" sz="2000" dirty="0">
                <a:latin typeface="Garamond" panose="02020404030301010803" pitchFamily="18" charset="0"/>
              </a:rPr>
              <a:t> </a:t>
            </a:r>
            <a:r>
              <a:rPr lang="fr-LU" altLang="fr-FR" sz="2000" dirty="0" err="1">
                <a:latin typeface="Garamond" panose="02020404030301010803" pitchFamily="18" charset="0"/>
              </a:rPr>
              <a:t>purposes</a:t>
            </a:r>
            <a:r>
              <a:rPr lang="fr-LU" altLang="fr-FR" sz="2000" dirty="0">
                <a:latin typeface="Garamond" panose="02020404030301010803" pitchFamily="18" charset="0"/>
              </a:rPr>
              <a:t> </a:t>
            </a:r>
          </a:p>
          <a:p>
            <a:pPr>
              <a:defRPr/>
            </a:pPr>
            <a:endParaRPr lang="fr-LU" altLang="fr-FR" sz="2000" dirty="0">
              <a:latin typeface="Garamond" panose="02020404030301010803" pitchFamily="18" charset="0"/>
            </a:endParaRPr>
          </a:p>
          <a:p>
            <a:pPr>
              <a:defRPr/>
            </a:pPr>
            <a:r>
              <a:rPr lang="fr-LU" altLang="fr-FR" sz="2000" dirty="0">
                <a:latin typeface="Garamond" panose="02020404030301010803" pitchFamily="18" charset="0"/>
              </a:rPr>
              <a:t>If </a:t>
            </a:r>
            <a:r>
              <a:rPr lang="fr-LU" altLang="fr-FR" sz="2000" b="1" dirty="0" err="1">
                <a:latin typeface="Garamond" panose="02020404030301010803" pitchFamily="18" charset="0"/>
              </a:rPr>
              <a:t>serious</a:t>
            </a:r>
            <a:r>
              <a:rPr lang="fr-LU" altLang="fr-FR" sz="2000" b="1" dirty="0">
                <a:latin typeface="Garamond" panose="02020404030301010803" pitchFamily="18" charset="0"/>
              </a:rPr>
              <a:t> </a:t>
            </a:r>
            <a:r>
              <a:rPr lang="fr-LU" altLang="fr-FR" sz="2000" b="1" dirty="0" err="1">
                <a:latin typeface="Garamond" panose="02020404030301010803" pitchFamily="18" charset="0"/>
              </a:rPr>
              <a:t>doubt</a:t>
            </a:r>
            <a:r>
              <a:rPr lang="fr-LU" altLang="fr-FR" sz="2000" dirty="0">
                <a:latin typeface="Garamond" panose="02020404030301010803" pitchFamily="18" charset="0"/>
              </a:rPr>
              <a:t>, </a:t>
            </a:r>
            <a:r>
              <a:rPr lang="fr-LU" altLang="fr-FR" sz="2000" dirty="0" err="1">
                <a:latin typeface="Garamond" panose="02020404030301010803" pitchFamily="18" charset="0"/>
              </a:rPr>
              <a:t>competent</a:t>
            </a:r>
            <a:r>
              <a:rPr lang="fr-LU" altLang="fr-FR" sz="2000" dirty="0">
                <a:latin typeface="Garamond" panose="02020404030301010803" pitchFamily="18" charset="0"/>
              </a:rPr>
              <a:t> </a:t>
            </a:r>
            <a:r>
              <a:rPr lang="fr-LU" altLang="fr-FR" sz="2000" dirty="0" err="1">
                <a:latin typeface="Garamond" panose="02020404030301010803" pitchFamily="18" charset="0"/>
              </a:rPr>
              <a:t>authority</a:t>
            </a:r>
            <a:r>
              <a:rPr lang="fr-LU" altLang="fr-FR" sz="2000" dirty="0">
                <a:latin typeface="Garamond" panose="02020404030301010803" pitchFamily="18" charset="0"/>
              </a:rPr>
              <a:t> </a:t>
            </a:r>
            <a:r>
              <a:rPr lang="fr-LU" altLang="fr-FR" sz="2000" dirty="0" err="1">
                <a:latin typeface="Garamond" panose="02020404030301010803" pitchFamily="18" charset="0"/>
              </a:rPr>
              <a:t>shall</a:t>
            </a:r>
            <a:r>
              <a:rPr lang="fr-LU" altLang="fr-FR" sz="2000" dirty="0">
                <a:latin typeface="Garamond" panose="02020404030301010803" pitchFamily="18" charset="0"/>
              </a:rPr>
              <a:t> </a:t>
            </a:r>
            <a:r>
              <a:rPr lang="fr-LU" altLang="fr-FR" sz="2000" dirty="0" err="1">
                <a:latin typeface="Garamond" panose="02020404030301010803" pitchFamily="18" charset="0"/>
              </a:rPr>
              <a:t>take</a:t>
            </a:r>
            <a:r>
              <a:rPr lang="fr-LU" altLang="fr-FR" sz="2000" dirty="0">
                <a:latin typeface="Garamond" panose="02020404030301010803" pitchFamily="18" charset="0"/>
              </a:rPr>
              <a:t> </a:t>
            </a:r>
            <a:r>
              <a:rPr lang="fr-LU" altLang="fr-FR" sz="2000" dirty="0" err="1">
                <a:latin typeface="Garamond" panose="02020404030301010803" pitchFamily="18" charset="0"/>
              </a:rPr>
              <a:t>into</a:t>
            </a:r>
            <a:r>
              <a:rPr lang="fr-LU" altLang="fr-FR" sz="2000" dirty="0">
                <a:latin typeface="Garamond" panose="02020404030301010803" pitchFamily="18" charset="0"/>
              </a:rPr>
              <a:t> </a:t>
            </a:r>
            <a:r>
              <a:rPr lang="fr-LU" altLang="fr-FR" sz="2000" dirty="0" err="1">
                <a:latin typeface="Garamond" panose="02020404030301010803" pitchFamily="18" charset="0"/>
              </a:rPr>
              <a:t>account</a:t>
            </a:r>
            <a:r>
              <a:rPr lang="fr-LU" altLang="fr-FR" sz="2000" dirty="0">
                <a:latin typeface="Garamond" panose="02020404030301010803" pitchFamily="18" charset="0"/>
              </a:rPr>
              <a:t> relevant </a:t>
            </a:r>
            <a:r>
              <a:rPr lang="fr-LU" altLang="fr-FR" sz="2000" dirty="0" err="1">
                <a:latin typeface="Garamond" panose="02020404030301010803" pitchFamily="18" charset="0"/>
              </a:rPr>
              <a:t>facts</a:t>
            </a:r>
            <a:r>
              <a:rPr lang="fr-LU" altLang="fr-FR" sz="2000" dirty="0">
                <a:latin typeface="Garamond" panose="02020404030301010803" pitchFamily="18" charset="0"/>
              </a:rPr>
              <a:t> and </a:t>
            </a:r>
            <a:r>
              <a:rPr lang="fr-LU" altLang="fr-FR" sz="2000" dirty="0" err="1">
                <a:latin typeface="Garamond" panose="02020404030301010803" pitchFamily="18" charset="0"/>
              </a:rPr>
              <a:t>circumstances</a:t>
            </a:r>
            <a:r>
              <a:rPr lang="fr-LU" altLang="fr-FR" sz="2000" dirty="0">
                <a:latin typeface="Garamond" panose="02020404030301010803" pitchFamily="18" charset="0"/>
              </a:rPr>
              <a:t> (</a:t>
            </a:r>
            <a:r>
              <a:rPr lang="fr-LU" altLang="fr-FR" sz="2000" dirty="0" err="1">
                <a:latin typeface="Garamond" panose="02020404030301010803" pitchFamily="18" charset="0"/>
              </a:rPr>
              <a:t>ie</a:t>
            </a:r>
            <a:r>
              <a:rPr lang="fr-LU" altLang="fr-FR" sz="2000" dirty="0">
                <a:latin typeface="Garamond" panose="02020404030301010803" pitchFamily="18" charset="0"/>
              </a:rPr>
              <a:t> </a:t>
            </a:r>
            <a:r>
              <a:rPr lang="fr-LU" altLang="fr-FR" sz="2000" dirty="0" err="1">
                <a:latin typeface="Garamond" panose="02020404030301010803" pitchFamily="18" charset="0"/>
              </a:rPr>
              <a:t>investigate</a:t>
            </a:r>
            <a:r>
              <a:rPr lang="fr-LU" altLang="fr-FR" sz="2000" dirty="0">
                <a:latin typeface="Garamond" panose="02020404030301010803" pitchFamily="18" charset="0"/>
              </a:rPr>
              <a:t>)</a:t>
            </a:r>
          </a:p>
          <a:p>
            <a:pPr marL="0" indent="0">
              <a:buNone/>
              <a:defRPr/>
            </a:pP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Scrutiny</a:t>
            </a:r>
            <a:r>
              <a:rPr lang="fr-LU" altLang="fr-FR" sz="2000" dirty="0">
                <a:latin typeface="Garamond" panose="02020404030301010803" pitchFamily="18" charset="0"/>
              </a:rPr>
              <a:t> to last </a:t>
            </a:r>
            <a:r>
              <a:rPr lang="fr-LU" altLang="fr-FR" sz="2000" b="1" dirty="0">
                <a:latin typeface="Garamond" panose="02020404030301010803" pitchFamily="18" charset="0"/>
              </a:rPr>
              <a:t>6 </a:t>
            </a:r>
            <a:r>
              <a:rPr lang="fr-LU" altLang="fr-FR" sz="2000" b="1" dirty="0" err="1">
                <a:latin typeface="Garamond" panose="02020404030301010803" pitchFamily="18" charset="0"/>
              </a:rPr>
              <a:t>months</a:t>
            </a:r>
            <a:r>
              <a:rPr lang="fr-LU" altLang="fr-FR" sz="2000" b="1" dirty="0">
                <a:latin typeface="Garamond" panose="02020404030301010803" pitchFamily="18" charset="0"/>
              </a:rPr>
              <a:t> </a:t>
            </a:r>
            <a:r>
              <a:rPr lang="fr-LU" altLang="fr-FR" sz="2000" dirty="0">
                <a:latin typeface="Garamond" panose="02020404030301010803" pitchFamily="18" charset="0"/>
              </a:rPr>
              <a:t>maximum in case of </a:t>
            </a:r>
            <a:r>
              <a:rPr lang="fr-LU" altLang="fr-FR" sz="2000" b="1" dirty="0" err="1">
                <a:latin typeface="Garamond" panose="02020404030301010803" pitchFamily="18" charset="0"/>
              </a:rPr>
              <a:t>serious</a:t>
            </a:r>
            <a:r>
              <a:rPr lang="fr-LU" altLang="fr-FR" sz="2000" b="1" dirty="0">
                <a:latin typeface="Garamond" panose="02020404030301010803" pitchFamily="18" charset="0"/>
              </a:rPr>
              <a:t> </a:t>
            </a:r>
            <a:r>
              <a:rPr lang="fr-LU" altLang="fr-FR" sz="2000" b="1" dirty="0" err="1">
                <a:latin typeface="Garamond" panose="02020404030301010803" pitchFamily="18" charset="0"/>
              </a:rPr>
              <a:t>doubts</a:t>
            </a:r>
            <a:endParaRPr lang="fr-LU" altLang="fr-FR" sz="2000" b="1" dirty="0">
              <a:latin typeface="Garamond" panose="02020404030301010803" pitchFamily="18" charset="0"/>
            </a:endParaRPr>
          </a:p>
          <a:p>
            <a:pPr>
              <a:defRPr/>
            </a:pPr>
            <a:endParaRPr lang="fr-LU" altLang="fr-FR" sz="2000" dirty="0">
              <a:latin typeface="Garamond" panose="02020404030301010803" pitchFamily="18" charset="0"/>
            </a:endParaRPr>
          </a:p>
        </p:txBody>
      </p:sp>
      <p:sp>
        <p:nvSpPr>
          <p:cNvPr id="4301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3C25093C-D773-4889-8805-A8D9CA7C4129}" type="slidenum">
              <a:rPr lang="en-US" altLang="fr-FR" sz="1400">
                <a:solidFill>
                  <a:srgbClr val="FFFFFF"/>
                </a:solidFill>
                <a:latin typeface="Times New Roman" panose="02020603050405020304" pitchFamily="18" charset="0"/>
              </a:rPr>
              <a:pPr fontAlgn="base">
                <a:spcBef>
                  <a:spcPct val="0"/>
                </a:spcBef>
                <a:spcAft>
                  <a:spcPct val="0"/>
                </a:spcAft>
                <a:buNone/>
              </a:pPr>
              <a:t>34</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72171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36866" name="Espace réservé du contenu 2">
            <a:extLst>
              <a:ext uri="{FF2B5EF4-FFF2-40B4-BE49-F238E27FC236}">
                <a16:creationId xmlns:a16="http://schemas.microsoft.com/office/drawing/2014/main" id="{2CC75B07-5BF7-C849-A604-3F4D0E31F0C6}"/>
              </a:ext>
            </a:extLst>
          </p:cNvPr>
          <p:cNvSpPr>
            <a:spLocks noGrp="1" noChangeArrowheads="1"/>
          </p:cNvSpPr>
          <p:nvPr>
            <p:ph idx="1"/>
          </p:nvPr>
        </p:nvSpPr>
        <p:spPr>
          <a:xfrm>
            <a:off x="2208214" y="1143000"/>
            <a:ext cx="7920037" cy="5257800"/>
          </a:xfrm>
        </p:spPr>
        <p:txBody>
          <a:bodyPr/>
          <a:lstStyle/>
          <a:p>
            <a:pPr marL="0" indent="0">
              <a:buNone/>
              <a:defRPr/>
            </a:pPr>
            <a:endParaRPr lang="fr-LU" altLang="fr-FR" sz="2000" b="1" dirty="0">
              <a:latin typeface="Garamond" panose="02020404030301010803" pitchFamily="18" charset="0"/>
            </a:endParaRPr>
          </a:p>
          <a:p>
            <a:pPr>
              <a:defRPr/>
            </a:pPr>
            <a:endParaRPr lang="fr-LU" altLang="fr-FR" sz="2000" b="1" dirty="0">
              <a:latin typeface="Garamond" panose="02020404030301010803" pitchFamily="18" charset="0"/>
            </a:endParaRPr>
          </a:p>
          <a:p>
            <a:pPr>
              <a:defRPr/>
            </a:pPr>
            <a:endParaRPr lang="fr-LU" altLang="fr-FR" sz="2000" b="1" dirty="0">
              <a:latin typeface="Garamond" panose="02020404030301010803" pitchFamily="18" charset="0"/>
            </a:endParaRPr>
          </a:p>
          <a:p>
            <a:pPr>
              <a:defRPr/>
            </a:pPr>
            <a:r>
              <a:rPr lang="fr-LU" altLang="fr-FR" sz="2000" b="1" dirty="0" err="1">
                <a:latin typeface="Garamond" panose="02020404030301010803" pitchFamily="18" charset="0"/>
              </a:rPr>
              <a:t>Amended</a:t>
            </a:r>
            <a:r>
              <a:rPr lang="fr-LU" altLang="fr-FR" sz="2000" b="1" dirty="0">
                <a:latin typeface="Garamond" panose="02020404030301010803" pitchFamily="18" charset="0"/>
              </a:rPr>
              <a:t> Article 131</a:t>
            </a:r>
          </a:p>
          <a:p>
            <a:pPr>
              <a:defRPr/>
            </a:pP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Assets</a:t>
            </a:r>
            <a:r>
              <a:rPr lang="fr-LU" altLang="fr-FR" sz="2000" dirty="0">
                <a:latin typeface="Garamond" panose="02020404030301010803" pitchFamily="18" charset="0"/>
              </a:rPr>
              <a:t> and </a:t>
            </a:r>
            <a:r>
              <a:rPr lang="fr-LU" altLang="fr-FR" sz="2000" dirty="0" err="1">
                <a:latin typeface="Garamond" panose="02020404030301010803" pitchFamily="18" charset="0"/>
              </a:rPr>
              <a:t>liabilities</a:t>
            </a:r>
            <a:r>
              <a:rPr lang="fr-LU" altLang="fr-FR" sz="2000" dirty="0">
                <a:latin typeface="Garamond" panose="02020404030301010803" pitchFamily="18" charset="0"/>
              </a:rPr>
              <a:t> of the </a:t>
            </a:r>
            <a:r>
              <a:rPr lang="fr-LU" altLang="fr-FR" sz="2000" dirty="0" err="1">
                <a:latin typeface="Garamond" panose="02020404030301010803" pitchFamily="18" charset="0"/>
              </a:rPr>
              <a:t>company</a:t>
            </a:r>
            <a:r>
              <a:rPr lang="fr-LU" altLang="fr-FR" sz="2000" dirty="0">
                <a:latin typeface="Garamond" panose="02020404030301010803" pitchFamily="18" charset="0"/>
              </a:rPr>
              <a:t> </a:t>
            </a:r>
            <a:r>
              <a:rPr lang="fr-LU" altLang="fr-FR" sz="2000" dirty="0" err="1">
                <a:latin typeface="Garamond" panose="02020404030301010803" pitchFamily="18" charset="0"/>
              </a:rPr>
              <a:t>being</a:t>
            </a:r>
            <a:r>
              <a:rPr lang="fr-LU" altLang="fr-FR" sz="2000" dirty="0">
                <a:latin typeface="Garamond" panose="02020404030301010803" pitchFamily="18" charset="0"/>
              </a:rPr>
              <a:t> </a:t>
            </a:r>
            <a:r>
              <a:rPr lang="fr-LU" altLang="fr-FR" sz="2000" dirty="0" err="1">
                <a:latin typeface="Garamond" panose="02020404030301010803" pitchFamily="18" charset="0"/>
              </a:rPr>
              <a:t>acquired</a:t>
            </a:r>
            <a:r>
              <a:rPr lang="fr-LU" altLang="fr-FR" sz="2000" dirty="0">
                <a:latin typeface="Garamond" panose="02020404030301010803" pitchFamily="18" charset="0"/>
              </a:rPr>
              <a:t> or of the </a:t>
            </a:r>
            <a:r>
              <a:rPr lang="fr-LU" altLang="fr-FR" sz="2000" dirty="0" err="1">
                <a:latin typeface="Garamond" panose="02020404030301010803" pitchFamily="18" charset="0"/>
              </a:rPr>
              <a:t>merging</a:t>
            </a:r>
            <a:r>
              <a:rPr lang="fr-LU" altLang="fr-FR" sz="2000" dirty="0">
                <a:latin typeface="Garamond" panose="02020404030301010803" pitchFamily="18" charset="0"/>
              </a:rPr>
              <a:t> </a:t>
            </a:r>
            <a:r>
              <a:rPr lang="fr-LU" altLang="fr-FR" sz="2000" dirty="0" err="1">
                <a:latin typeface="Garamond" panose="02020404030301010803" pitchFamily="18" charset="0"/>
              </a:rPr>
              <a:t>companies</a:t>
            </a:r>
            <a:r>
              <a:rPr lang="fr-LU" altLang="fr-FR" sz="2000" dirty="0">
                <a:latin typeface="Garamond" panose="02020404030301010803" pitchFamily="18" charset="0"/>
              </a:rPr>
              <a:t> </a:t>
            </a:r>
            <a:r>
              <a:rPr lang="fr-LU" altLang="fr-FR" sz="2000" dirty="0" err="1">
                <a:latin typeface="Garamond" panose="02020404030301010803" pitchFamily="18" charset="0"/>
              </a:rPr>
              <a:t>include</a:t>
            </a:r>
            <a:r>
              <a:rPr lang="fr-LU" altLang="fr-FR" sz="2000" dirty="0">
                <a:latin typeface="Garamond" panose="02020404030301010803" pitchFamily="18" charset="0"/>
              </a:rPr>
              <a:t> all </a:t>
            </a:r>
            <a:r>
              <a:rPr lang="fr-LU" altLang="fr-FR" sz="2000" dirty="0" err="1">
                <a:latin typeface="Garamond" panose="02020404030301010803" pitchFamily="18" charset="0"/>
              </a:rPr>
              <a:t>their</a:t>
            </a:r>
            <a:r>
              <a:rPr lang="fr-LU" altLang="fr-FR" sz="2000" dirty="0">
                <a:latin typeface="Garamond" panose="02020404030301010803" pitchFamily="18" charset="0"/>
              </a:rPr>
              <a:t> </a:t>
            </a:r>
            <a:r>
              <a:rPr lang="fr-LU" altLang="fr-FR" sz="2000" dirty="0" err="1">
                <a:latin typeface="Garamond" panose="02020404030301010803" pitchFamily="18" charset="0"/>
              </a:rPr>
              <a:t>contracts</a:t>
            </a:r>
            <a:r>
              <a:rPr lang="fr-LU" altLang="fr-FR" sz="2000" dirty="0">
                <a:latin typeface="Garamond" panose="02020404030301010803" pitchFamily="18" charset="0"/>
              </a:rPr>
              <a:t>, </a:t>
            </a:r>
            <a:r>
              <a:rPr lang="fr-LU" altLang="fr-FR" sz="2000" dirty="0" err="1">
                <a:latin typeface="Garamond" panose="02020404030301010803" pitchFamily="18" charset="0"/>
              </a:rPr>
              <a:t>credits</a:t>
            </a:r>
            <a:r>
              <a:rPr lang="fr-LU" altLang="fr-FR" sz="2000" dirty="0">
                <a:latin typeface="Garamond" panose="02020404030301010803" pitchFamily="18" charset="0"/>
              </a:rPr>
              <a:t>, </a:t>
            </a:r>
            <a:r>
              <a:rPr lang="fr-LU" altLang="fr-FR" sz="2000" dirty="0" err="1">
                <a:latin typeface="Garamond" panose="02020404030301010803" pitchFamily="18" charset="0"/>
              </a:rPr>
              <a:t>rights</a:t>
            </a:r>
            <a:r>
              <a:rPr lang="fr-LU" altLang="fr-FR" sz="2000" dirty="0">
                <a:latin typeface="Garamond" panose="02020404030301010803" pitchFamily="18" charset="0"/>
              </a:rPr>
              <a:t> and obligations.</a:t>
            </a:r>
          </a:p>
          <a:p>
            <a:pPr>
              <a:defRPr/>
            </a:pPr>
            <a:endParaRPr lang="fr-LU" altLang="fr-FR" sz="2000" dirty="0">
              <a:latin typeface="Garamond" panose="02020404030301010803" pitchFamily="18" charset="0"/>
            </a:endParaRPr>
          </a:p>
          <a:p>
            <a:pPr>
              <a:defRPr/>
            </a:pPr>
            <a:r>
              <a:rPr lang="fr-LU" altLang="fr-FR" sz="2000" b="1" dirty="0" err="1">
                <a:latin typeface="Garamond" panose="02020404030301010803" pitchFamily="18" charset="0"/>
              </a:rPr>
              <a:t>Amended</a:t>
            </a:r>
            <a:r>
              <a:rPr lang="fr-LU" altLang="fr-FR" sz="2000" b="1" dirty="0">
                <a:latin typeface="Garamond" panose="02020404030301010803" pitchFamily="18" charset="0"/>
              </a:rPr>
              <a:t> article 132 </a:t>
            </a:r>
            <a:r>
              <a:rPr lang="fr-LU" altLang="fr-FR" sz="2000" b="1" i="1" dirty="0">
                <a:latin typeface="Garamond" panose="02020404030301010803" pitchFamily="18" charset="0"/>
              </a:rPr>
              <a:t>(</a:t>
            </a:r>
            <a:r>
              <a:rPr lang="fr-LU" altLang="fr-FR" sz="2000" b="1" i="1" dirty="0" err="1">
                <a:latin typeface="Garamond" panose="02020404030301010803" pitchFamily="18" charset="0"/>
              </a:rPr>
              <a:t>intra-group</a:t>
            </a:r>
            <a:r>
              <a:rPr lang="fr-LU" altLang="fr-FR" sz="2000" b="1" i="1" dirty="0">
                <a:latin typeface="Garamond" panose="02020404030301010803" pitchFamily="18" charset="0"/>
              </a:rPr>
              <a:t> transactions)</a:t>
            </a:r>
          </a:p>
          <a:p>
            <a:pPr>
              <a:defRPr/>
            </a:pPr>
            <a:endParaRPr lang="fr-LU" altLang="fr-FR" sz="2000" dirty="0">
              <a:latin typeface="Garamond" panose="02020404030301010803" pitchFamily="18" charset="0"/>
            </a:endParaRPr>
          </a:p>
          <a:p>
            <a:pPr>
              <a:defRPr/>
            </a:pPr>
            <a:r>
              <a:rPr lang="fr-LU" altLang="fr-FR" sz="2000" dirty="0" err="1">
                <a:latin typeface="Garamond" panose="02020404030301010803" pitchFamily="18" charset="0"/>
              </a:rPr>
              <a:t>Simplified</a:t>
            </a:r>
            <a:r>
              <a:rPr lang="fr-LU" altLang="fr-FR" sz="2000" dirty="0">
                <a:latin typeface="Garamond" panose="02020404030301010803" pitchFamily="18" charset="0"/>
              </a:rPr>
              <a:t> </a:t>
            </a:r>
            <a:r>
              <a:rPr lang="fr-LU" altLang="fr-FR" sz="2000" dirty="0" err="1">
                <a:latin typeface="Garamond" panose="02020404030301010803" pitchFamily="18" charset="0"/>
              </a:rPr>
              <a:t>formalities</a:t>
            </a:r>
            <a:r>
              <a:rPr lang="fr-LU" altLang="fr-FR" sz="2000" dirty="0">
                <a:latin typeface="Garamond" panose="02020404030301010803" pitchFamily="18" charset="0"/>
              </a:rPr>
              <a:t> in case the cross-border </a:t>
            </a:r>
            <a:r>
              <a:rPr lang="fr-LU" altLang="fr-FR" sz="2000" dirty="0" err="1">
                <a:latin typeface="Garamond" panose="02020404030301010803" pitchFamily="18" charset="0"/>
              </a:rPr>
              <a:t>merger</a:t>
            </a:r>
            <a:r>
              <a:rPr lang="fr-LU" altLang="fr-FR" sz="2000" dirty="0">
                <a:latin typeface="Garamond" panose="02020404030301010803" pitchFamily="18" charset="0"/>
              </a:rPr>
              <a:t> in case of </a:t>
            </a:r>
            <a:r>
              <a:rPr lang="fr-LU" altLang="fr-FR" sz="2000" dirty="0" err="1">
                <a:latin typeface="Garamond" panose="02020404030301010803" pitchFamily="18" charset="0"/>
              </a:rPr>
              <a:t>wholly-owned</a:t>
            </a:r>
            <a:r>
              <a:rPr lang="fr-LU" altLang="fr-FR" sz="2000" dirty="0">
                <a:latin typeface="Garamond" panose="02020404030301010803" pitchFamily="18" charset="0"/>
              </a:rPr>
              <a:t> </a:t>
            </a:r>
            <a:r>
              <a:rPr lang="fr-LU" altLang="fr-FR" sz="2000" dirty="0" err="1">
                <a:latin typeface="Garamond" panose="02020404030301010803" pitchFamily="18" charset="0"/>
              </a:rPr>
              <a:t>subsidiaries</a:t>
            </a: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endParaRPr lang="fr-LU" altLang="fr-FR" sz="2000" dirty="0">
              <a:latin typeface="Garamond" panose="02020404030301010803" pitchFamily="18" charset="0"/>
            </a:endParaRPr>
          </a:p>
        </p:txBody>
      </p:sp>
      <p:sp>
        <p:nvSpPr>
          <p:cNvPr id="4505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B865694B-68DA-49B0-9E1B-BAB234F48953}" type="slidenum">
              <a:rPr lang="en-US" altLang="fr-FR" sz="1400">
                <a:solidFill>
                  <a:srgbClr val="FFFFFF"/>
                </a:solidFill>
                <a:latin typeface="Times New Roman" panose="02020603050405020304" pitchFamily="18" charset="0"/>
              </a:rPr>
              <a:pPr fontAlgn="base">
                <a:spcBef>
                  <a:spcPct val="0"/>
                </a:spcBef>
                <a:spcAft>
                  <a:spcPct val="0"/>
                </a:spcAft>
                <a:buNone/>
              </a:pPr>
              <a:t>35</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366286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47106" name="Espace réservé du contenu 2"/>
          <p:cNvSpPr>
            <a:spLocks noGrp="1" noChangeArrowheads="1"/>
          </p:cNvSpPr>
          <p:nvPr>
            <p:ph idx="1"/>
          </p:nvPr>
        </p:nvSpPr>
        <p:spPr>
          <a:xfrm>
            <a:off x="2208214" y="1143000"/>
            <a:ext cx="7920037" cy="5257800"/>
          </a:xfrm>
        </p:spPr>
        <p:txBody>
          <a:bodyPr/>
          <a:lstStyle/>
          <a:p>
            <a:endParaRPr lang="fr-LU" altLang="fr-FR" sz="2000" b="1">
              <a:latin typeface="Garamond" panose="02020404030301010803" pitchFamily="18" charset="0"/>
            </a:endParaRPr>
          </a:p>
          <a:p>
            <a:r>
              <a:rPr lang="fr-LU" altLang="fr-FR" sz="2000" b="1">
                <a:latin typeface="Garamond" panose="02020404030301010803" pitchFamily="18" charset="0"/>
              </a:rPr>
              <a:t>New Article 126c (Employees’ information and consultation)</a:t>
            </a:r>
            <a:r>
              <a:rPr lang="fr-LU" altLang="fr-FR" sz="2000">
                <a:latin typeface="Garamond" panose="02020404030301010803" pitchFamily="18" charset="0"/>
              </a:rPr>
              <a:t>: </a:t>
            </a:r>
            <a:endParaRPr lang="fr-LU" altLang="fr-FR" sz="2000" b="1">
              <a:latin typeface="Garamond" panose="02020404030301010803" pitchFamily="18" charset="0"/>
            </a:endParaRPr>
          </a:p>
          <a:p>
            <a:endParaRPr lang="fr-LU" altLang="fr-FR" sz="2000" b="1">
              <a:latin typeface="Garamond" panose="02020404030301010803" pitchFamily="18" charset="0"/>
            </a:endParaRPr>
          </a:p>
          <a:p>
            <a:r>
              <a:rPr lang="fr-LU" altLang="fr-FR" sz="2000" b="1">
                <a:latin typeface="Garamond" panose="02020404030301010803" pitchFamily="18" charset="0"/>
              </a:rPr>
              <a:t>Article 133 paragraph 7 </a:t>
            </a:r>
            <a:r>
              <a:rPr lang="fr-LU" altLang="fr-FR" sz="2000" b="1" i="1">
                <a:latin typeface="Garamond" panose="02020404030301010803" pitchFamily="18" charset="0"/>
              </a:rPr>
              <a:t>(perpetuation clause)</a:t>
            </a:r>
            <a:r>
              <a:rPr lang="fr-LU" altLang="fr-FR" sz="2000" b="1">
                <a:latin typeface="Garamond" panose="02020404030301010803" pitchFamily="18" charset="0"/>
              </a:rPr>
              <a:t> </a:t>
            </a:r>
          </a:p>
          <a:p>
            <a:endParaRPr lang="fr-LU" altLang="fr-FR" sz="2000">
              <a:latin typeface="Garamond" panose="02020404030301010803" pitchFamily="18" charset="0"/>
            </a:endParaRPr>
          </a:p>
          <a:p>
            <a:r>
              <a:rPr lang="fr-LU" altLang="fr-FR" sz="2000">
                <a:latin typeface="Garamond" panose="02020404030301010803" pitchFamily="18" charset="0"/>
              </a:rPr>
              <a:t>Rules on employee representation in the absorbing company do not apply if absorbed company has crossed the four fifths (4/5) threshold of employees within six months prior to the publication of the draft terms of the cross-border merger </a:t>
            </a:r>
          </a:p>
          <a:p>
            <a:endParaRPr lang="fr-LU" altLang="fr-FR" sz="2000">
              <a:latin typeface="Garamond" panose="02020404030301010803" pitchFamily="18" charset="0"/>
            </a:endParaRPr>
          </a:p>
          <a:p>
            <a:r>
              <a:rPr lang="fr-LU" altLang="fr-FR" sz="2000">
                <a:latin typeface="Garamond" panose="02020404030301010803" pitchFamily="18" charset="0"/>
              </a:rPr>
              <a:t>During 4 years (</a:t>
            </a:r>
            <a:r>
              <a:rPr lang="fr-LU" altLang="fr-FR" sz="2000" i="1">
                <a:latin typeface="Garamond" panose="02020404030301010803" pitchFamily="18" charset="0"/>
              </a:rPr>
              <a:t>previously 3 years</a:t>
            </a:r>
            <a:r>
              <a:rPr lang="fr-LU" altLang="fr-FR" sz="2000">
                <a:latin typeface="Garamond" panose="02020404030301010803" pitchFamily="18" charset="0"/>
              </a:rPr>
              <a:t>) following the cross-border merger, the company is not able to perform a subsequent merger which would result in undermining the system of employee participation but also a subsequent domestic and cross-border operations (i.e., divisions and conversions)</a:t>
            </a:r>
          </a:p>
        </p:txBody>
      </p:sp>
      <p:sp>
        <p:nvSpPr>
          <p:cNvPr id="4710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83796ABF-048C-4CD6-A199-9E84D3B253D9}" type="slidenum">
              <a:rPr lang="en-US" altLang="fr-FR" sz="1400">
                <a:solidFill>
                  <a:srgbClr val="FFFFFF"/>
                </a:solidFill>
                <a:latin typeface="Times New Roman" panose="02020603050405020304" pitchFamily="18" charset="0"/>
              </a:rPr>
              <a:pPr fontAlgn="base">
                <a:spcBef>
                  <a:spcPct val="0"/>
                </a:spcBef>
                <a:spcAft>
                  <a:spcPct val="0"/>
                </a:spcAft>
                <a:buNone/>
              </a:pPr>
              <a:t>36</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135990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noChangeArrowheads="1"/>
          </p:cNvSpPr>
          <p:nvPr>
            <p:ph type="title"/>
          </p:nvPr>
        </p:nvSpPr>
        <p:spPr>
          <a:xfrm>
            <a:off x="2208213" y="908050"/>
            <a:ext cx="7772400" cy="700088"/>
          </a:xfrm>
        </p:spPr>
        <p:txBody>
          <a:bodyPr/>
          <a:lstStyle/>
          <a:p>
            <a:endParaRPr lang="fr-FR" altLang="fr-FR" sz="2400" b="1">
              <a:latin typeface="Garamond" panose="02020404030301010803" pitchFamily="18" charset="0"/>
            </a:endParaRPr>
          </a:p>
        </p:txBody>
      </p:sp>
      <p:sp>
        <p:nvSpPr>
          <p:cNvPr id="49154" name="Espace réservé du contenu 2"/>
          <p:cNvSpPr>
            <a:spLocks noGrp="1" noChangeArrowheads="1"/>
          </p:cNvSpPr>
          <p:nvPr>
            <p:ph idx="1"/>
          </p:nvPr>
        </p:nvSpPr>
        <p:spPr>
          <a:xfrm>
            <a:off x="2208214" y="1143000"/>
            <a:ext cx="7920037" cy="5257800"/>
          </a:xfrm>
        </p:spPr>
        <p:txBody>
          <a:bodyPr/>
          <a:lstStyle/>
          <a:p>
            <a:endParaRPr lang="fr-LU" altLang="fr-FR" sz="2000">
              <a:latin typeface="Garamond" panose="02020404030301010803" pitchFamily="18" charset="0"/>
            </a:endParaRPr>
          </a:p>
          <a:p>
            <a:endParaRPr lang="fr-LU" altLang="fr-FR" sz="2000">
              <a:latin typeface="Garamond" panose="02020404030301010803" pitchFamily="18" charset="0"/>
            </a:endParaRPr>
          </a:p>
          <a:p>
            <a:r>
              <a:rPr lang="fr-LU" altLang="fr-FR" sz="2000" b="1">
                <a:latin typeface="Garamond" panose="02020404030301010803" pitchFamily="18" charset="0"/>
              </a:rPr>
              <a:t>New Article 133a</a:t>
            </a:r>
          </a:p>
          <a:p>
            <a:endParaRPr lang="fr-LU" altLang="fr-FR" sz="2000">
              <a:latin typeface="Garamond" panose="02020404030301010803" pitchFamily="18" charset="0"/>
            </a:endParaRPr>
          </a:p>
          <a:p>
            <a:r>
              <a:rPr lang="fr-LU" altLang="fr-FR" sz="2000">
                <a:latin typeface="Garamond" panose="02020404030301010803" pitchFamily="18" charset="0"/>
              </a:rPr>
              <a:t>MS to lay down rules governing the civil liability of the independent expert</a:t>
            </a:r>
          </a:p>
          <a:p>
            <a:endParaRPr lang="fr-LU" altLang="fr-FR" sz="2000">
              <a:latin typeface="Garamond" panose="02020404030301010803" pitchFamily="18" charset="0"/>
            </a:endParaRPr>
          </a:p>
          <a:p>
            <a:r>
              <a:rPr lang="fr-LU" altLang="fr-FR" sz="2000">
                <a:latin typeface="Garamond" panose="02020404030301010803" pitchFamily="18" charset="0"/>
              </a:rPr>
              <a:t>MS to have rules in place to ensure that the expert is independent and has no conflict of interest and that the expert’s opinion is impartial, objective and given with a wiew to providing assistance to the competent authority</a:t>
            </a:r>
          </a:p>
        </p:txBody>
      </p:sp>
      <p:sp>
        <p:nvSpPr>
          <p:cNvPr id="4915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ACAB7B34-DCDD-40B4-A116-A75F7A16D01F}" type="slidenum">
              <a:rPr lang="en-US" altLang="fr-FR" sz="1400">
                <a:solidFill>
                  <a:srgbClr val="FFFFFF"/>
                </a:solidFill>
                <a:latin typeface="Times New Roman" panose="02020603050405020304" pitchFamily="18" charset="0"/>
              </a:rPr>
              <a:pPr fontAlgn="base">
                <a:spcBef>
                  <a:spcPct val="0"/>
                </a:spcBef>
                <a:spcAft>
                  <a:spcPct val="0"/>
                </a:spcAft>
                <a:buNone/>
              </a:pPr>
              <a:t>37</a:t>
            </a:fld>
            <a:endParaRPr lang="en-US" altLang="fr-FR" sz="1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904017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p:cNvSpPr>
            <a:spLocks noGrp="1" noChangeArrowheads="1"/>
          </p:cNvSpPr>
          <p:nvPr>
            <p:ph type="title"/>
          </p:nvPr>
        </p:nvSpPr>
        <p:spPr/>
        <p:txBody>
          <a:bodyPr/>
          <a:lstStyle/>
          <a:p>
            <a:endParaRPr lang="fr-FR" altLang="fr-FR" smtClean="0"/>
          </a:p>
        </p:txBody>
      </p:sp>
      <p:sp>
        <p:nvSpPr>
          <p:cNvPr id="51202" name="Espace réservé du contenu 2"/>
          <p:cNvSpPr>
            <a:spLocks noGrp="1" noChangeArrowheads="1"/>
          </p:cNvSpPr>
          <p:nvPr>
            <p:ph idx="1"/>
          </p:nvPr>
        </p:nvSpPr>
        <p:spPr/>
        <p:txBody>
          <a:bodyPr/>
          <a:lstStyle/>
          <a:p>
            <a:pPr algn="ctr">
              <a:buFontTx/>
              <a:buNone/>
            </a:pPr>
            <a:endParaRPr lang="en-US" altLang="fr-FR" sz="2400" b="1">
              <a:solidFill>
                <a:schemeClr val="bg2"/>
              </a:solidFill>
              <a:latin typeface="Garamond" panose="02020404030301010803" pitchFamily="18" charset="0"/>
            </a:endParaRPr>
          </a:p>
          <a:p>
            <a:pPr algn="ctr">
              <a:buFontTx/>
              <a:buNone/>
            </a:pPr>
            <a:endParaRPr lang="en-US" altLang="fr-FR" sz="2400" b="1">
              <a:solidFill>
                <a:schemeClr val="bg2"/>
              </a:solidFill>
              <a:latin typeface="Garamond" panose="02020404030301010803" pitchFamily="18" charset="0"/>
            </a:endParaRPr>
          </a:p>
          <a:p>
            <a:pPr algn="ctr">
              <a:buFontTx/>
              <a:buNone/>
            </a:pPr>
            <a:endParaRPr lang="en-US" altLang="fr-FR" sz="2400" b="1">
              <a:solidFill>
                <a:schemeClr val="bg2"/>
              </a:solidFill>
              <a:latin typeface="Garamond" panose="02020404030301010803" pitchFamily="18" charset="0"/>
            </a:endParaRPr>
          </a:p>
          <a:p>
            <a:pPr algn="ctr">
              <a:buFontTx/>
              <a:buNone/>
            </a:pPr>
            <a:endParaRPr lang="en-US" altLang="fr-FR" sz="2400" b="1">
              <a:solidFill>
                <a:schemeClr val="bg2"/>
              </a:solidFill>
              <a:latin typeface="Garamond" panose="02020404030301010803" pitchFamily="18" charset="0"/>
            </a:endParaRPr>
          </a:p>
          <a:p>
            <a:pPr algn="ctr">
              <a:buFontTx/>
              <a:buNone/>
            </a:pPr>
            <a:r>
              <a:rPr lang="en-US" altLang="fr-FR" sz="2800" b="1">
                <a:solidFill>
                  <a:srgbClr val="000099"/>
                </a:solidFill>
                <a:latin typeface="Garamond" panose="02020404030301010803" pitchFamily="18" charset="0"/>
              </a:rPr>
              <a:t>Conclusion</a:t>
            </a:r>
            <a:endParaRPr lang="fr-FR" altLang="fr-FR" sz="2800" b="1">
              <a:solidFill>
                <a:srgbClr val="000099"/>
              </a:solidFill>
              <a:latin typeface="Garamond" panose="02020404030301010803" pitchFamily="18" charset="0"/>
            </a:endParaRPr>
          </a:p>
        </p:txBody>
      </p:sp>
      <p:sp>
        <p:nvSpPr>
          <p:cNvPr id="5120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r>
              <a:rPr lang="en-US" altLang="fr-FR" sz="1400">
                <a:solidFill>
                  <a:srgbClr val="FFFFFF"/>
                </a:solidFill>
                <a:latin typeface="Times New Roman" panose="02020603050405020304" pitchFamily="18" charset="0"/>
              </a:rPr>
              <a:t>19</a:t>
            </a:r>
          </a:p>
        </p:txBody>
      </p:sp>
    </p:spTree>
    <p:extLst>
      <p:ext uri="{BB962C8B-B14F-4D97-AF65-F5344CB8AC3E}">
        <p14:creationId xmlns:p14="http://schemas.microsoft.com/office/powerpoint/2010/main" val="47089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noChangeArrowheads="1"/>
          </p:cNvSpPr>
          <p:nvPr>
            <p:ph type="title"/>
          </p:nvPr>
        </p:nvSpPr>
        <p:spPr>
          <a:xfrm>
            <a:off x="2208213" y="908050"/>
            <a:ext cx="7772400" cy="700088"/>
          </a:xfrm>
        </p:spPr>
        <p:txBody>
          <a:bodyPr/>
          <a:lstStyle/>
          <a:p>
            <a:endParaRPr lang="fr-FR" altLang="fr-FR" smtClean="0"/>
          </a:p>
        </p:txBody>
      </p:sp>
      <p:sp>
        <p:nvSpPr>
          <p:cNvPr id="37890" name="Espace réservé du contenu 2">
            <a:extLst>
              <a:ext uri="{FF2B5EF4-FFF2-40B4-BE49-F238E27FC236}">
                <a16:creationId xmlns:a16="http://schemas.microsoft.com/office/drawing/2014/main" id="{2E48F665-B859-FC41-9F48-05DB8512DD56}"/>
              </a:ext>
            </a:extLst>
          </p:cNvPr>
          <p:cNvSpPr>
            <a:spLocks noGrp="1" noChangeArrowheads="1"/>
          </p:cNvSpPr>
          <p:nvPr>
            <p:ph idx="1"/>
          </p:nvPr>
        </p:nvSpPr>
        <p:spPr>
          <a:xfrm>
            <a:off x="2209801" y="1600200"/>
            <a:ext cx="8062913" cy="4114800"/>
          </a:xfrm>
        </p:spPr>
        <p:txBody>
          <a:bodyPr/>
          <a:lstStyle/>
          <a:p>
            <a:pPr marL="0" indent="0">
              <a:buNone/>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r>
              <a:rPr lang="fr-FR" altLang="fr-FR" sz="2000" dirty="0" err="1">
                <a:latin typeface="Garamond" panose="02020404030301010803" pitchFamily="18" charset="0"/>
              </a:rPr>
              <a:t>Very</a:t>
            </a:r>
            <a:r>
              <a:rPr lang="fr-FR" altLang="fr-FR" sz="2000" dirty="0">
                <a:latin typeface="Garamond" panose="02020404030301010803" pitchFamily="18" charset="0"/>
              </a:rPr>
              <a:t> </a:t>
            </a:r>
            <a:r>
              <a:rPr lang="fr-FR" altLang="fr-FR" sz="2000" dirty="0" err="1">
                <a:latin typeface="Garamond" panose="02020404030301010803" pitchFamily="18" charset="0"/>
              </a:rPr>
              <a:t>substantial</a:t>
            </a:r>
            <a:r>
              <a:rPr lang="fr-FR" altLang="fr-FR" sz="2000" dirty="0">
                <a:latin typeface="Garamond" panose="02020404030301010803" pitchFamily="18" charset="0"/>
              </a:rPr>
              <a:t> harmonisation of cross-border </a:t>
            </a:r>
            <a:r>
              <a:rPr lang="fr-FR" altLang="fr-FR" sz="2000" dirty="0" err="1">
                <a:latin typeface="Garamond" panose="02020404030301010803" pitchFamily="18" charset="0"/>
              </a:rPr>
              <a:t>mergers</a:t>
            </a:r>
            <a:endParaRPr lang="fr-FR" altLang="fr-FR" sz="2000" dirty="0">
              <a:latin typeface="Garamond" panose="02020404030301010803" pitchFamily="18" charset="0"/>
            </a:endParaRPr>
          </a:p>
          <a:p>
            <a:pPr>
              <a:defRPr/>
            </a:pPr>
            <a:endParaRPr lang="fr-LU" altLang="fr-FR" sz="2000" dirty="0">
              <a:latin typeface="Garamond" panose="02020404030301010803" pitchFamily="18" charset="0"/>
            </a:endParaRPr>
          </a:p>
          <a:p>
            <a:pPr>
              <a:defRPr/>
            </a:pPr>
            <a:r>
              <a:rPr lang="fr-LU" altLang="fr-FR" sz="2000" dirty="0">
                <a:latin typeface="Garamond" panose="02020404030301010803" pitchFamily="18" charset="0"/>
              </a:rPr>
              <a:t>Cross-border </a:t>
            </a:r>
            <a:r>
              <a:rPr lang="fr-LU" altLang="fr-FR" sz="2000" dirty="0" err="1">
                <a:latin typeface="Garamond" panose="02020404030301010803" pitchFamily="18" charset="0"/>
              </a:rPr>
              <a:t>mergers</a:t>
            </a:r>
            <a:r>
              <a:rPr lang="fr-LU" altLang="fr-FR" sz="2000" dirty="0">
                <a:latin typeface="Garamond" panose="02020404030301010803" pitchFamily="18" charset="0"/>
              </a:rPr>
              <a:t> are more restrictive </a:t>
            </a:r>
            <a:r>
              <a:rPr lang="fr-LU" altLang="fr-FR" sz="2000" dirty="0" err="1">
                <a:latin typeface="Garamond" panose="02020404030301010803" pitchFamily="18" charset="0"/>
              </a:rPr>
              <a:t>after</a:t>
            </a:r>
            <a:r>
              <a:rPr lang="fr-LU" altLang="fr-FR" sz="2000" dirty="0">
                <a:latin typeface="Garamond" panose="02020404030301010803" pitchFamily="18" charset="0"/>
              </a:rPr>
              <a:t> the </a:t>
            </a:r>
            <a:r>
              <a:rPr lang="fr-LU" altLang="fr-FR" sz="2000" dirty="0" err="1">
                <a:latin typeface="Garamond" panose="02020404030301010803" pitchFamily="18" charset="0"/>
              </a:rPr>
              <a:t>Company</a:t>
            </a:r>
            <a:r>
              <a:rPr lang="fr-LU" altLang="fr-FR" sz="2000" dirty="0">
                <a:latin typeface="Garamond" panose="02020404030301010803" pitchFamily="18" charset="0"/>
              </a:rPr>
              <a:t> Law Package but directive </a:t>
            </a:r>
            <a:r>
              <a:rPr lang="fr-LU" altLang="fr-FR" sz="2000" dirty="0" err="1">
                <a:latin typeface="Garamond" panose="02020404030301010803" pitchFamily="18" charset="0"/>
              </a:rPr>
              <a:t>adopted</a:t>
            </a:r>
            <a:r>
              <a:rPr lang="fr-LU" altLang="fr-FR" sz="2000" dirty="0">
                <a:latin typeface="Garamond" panose="02020404030301010803" pitchFamily="18" charset="0"/>
              </a:rPr>
              <a:t> in 2019 in a </a:t>
            </a:r>
            <a:r>
              <a:rPr lang="fr-LU" altLang="fr-FR" sz="2000" dirty="0" err="1">
                <a:latin typeface="Garamond" panose="02020404030301010803" pitchFamily="18" charset="0"/>
              </a:rPr>
              <a:t>very</a:t>
            </a:r>
            <a:r>
              <a:rPr lang="fr-LU" altLang="fr-FR" sz="2000" dirty="0">
                <a:latin typeface="Garamond" panose="02020404030301010803" pitchFamily="18" charset="0"/>
              </a:rPr>
              <a:t> </a:t>
            </a:r>
            <a:r>
              <a:rPr lang="fr-LU" altLang="fr-FR" sz="2000" dirty="0" err="1">
                <a:latin typeface="Garamond" panose="02020404030301010803" pitchFamily="18" charset="0"/>
              </a:rPr>
              <a:t>different</a:t>
            </a:r>
            <a:r>
              <a:rPr lang="fr-LU" altLang="fr-FR" sz="2000" dirty="0">
                <a:latin typeface="Garamond" panose="02020404030301010803" pitchFamily="18" charset="0"/>
              </a:rPr>
              <a:t> </a:t>
            </a:r>
            <a:r>
              <a:rPr lang="fr-LU" altLang="fr-FR" sz="2000" dirty="0" err="1">
                <a:latin typeface="Garamond" panose="02020404030301010803" pitchFamily="18" charset="0"/>
              </a:rPr>
              <a:t>context</a:t>
            </a:r>
            <a:r>
              <a:rPr lang="fr-LU" altLang="fr-FR" sz="2000" dirty="0">
                <a:latin typeface="Garamond" panose="02020404030301010803" pitchFamily="18" charset="0"/>
              </a:rPr>
              <a:t> </a:t>
            </a:r>
            <a:r>
              <a:rPr lang="fr-LU" altLang="fr-FR" sz="2000" dirty="0" err="1">
                <a:latin typeface="Garamond" panose="02020404030301010803" pitchFamily="18" charset="0"/>
              </a:rPr>
              <a:t>than</a:t>
            </a:r>
            <a:r>
              <a:rPr lang="fr-LU" altLang="fr-FR" sz="2000" dirty="0">
                <a:latin typeface="Garamond" panose="02020404030301010803" pitchFamily="18" charset="0"/>
              </a:rPr>
              <a:t> in 2005</a:t>
            </a:r>
          </a:p>
          <a:p>
            <a:pPr>
              <a:defRPr/>
            </a:pPr>
            <a:endParaRPr lang="fr-FR" altLang="fr-FR" sz="2000" dirty="0">
              <a:latin typeface="Garamond" panose="02020404030301010803" pitchFamily="18" charset="0"/>
            </a:endParaRPr>
          </a:p>
          <a:p>
            <a:pPr>
              <a:defRPr/>
            </a:pPr>
            <a:r>
              <a:rPr lang="fr-FR" altLang="fr-FR" sz="2000" dirty="0" err="1">
                <a:latin typeface="Garamond" panose="02020404030301010803" pitchFamily="18" charset="0"/>
              </a:rPr>
              <a:t>Third</a:t>
            </a:r>
            <a:r>
              <a:rPr lang="fr-FR" altLang="fr-FR" sz="2000" dirty="0">
                <a:latin typeface="Garamond" panose="02020404030301010803" pitchFamily="18" charset="0"/>
              </a:rPr>
              <a:t>-country cross-border </a:t>
            </a:r>
            <a:r>
              <a:rPr lang="fr-FR" altLang="fr-FR" sz="2000" dirty="0" err="1">
                <a:latin typeface="Garamond" panose="02020404030301010803" pitchFamily="18" charset="0"/>
              </a:rPr>
              <a:t>mergers</a:t>
            </a:r>
            <a:r>
              <a:rPr lang="fr-FR" altLang="fr-FR" sz="2000" dirty="0">
                <a:latin typeface="Garamond" panose="02020404030301010803" pitchFamily="18" charset="0"/>
              </a:rPr>
              <a:t> </a:t>
            </a:r>
            <a:r>
              <a:rPr lang="fr-FR" altLang="fr-FR" sz="2000" dirty="0" err="1">
                <a:latin typeface="Garamond" panose="02020404030301010803" pitchFamily="18" charset="0"/>
              </a:rPr>
              <a:t>might</a:t>
            </a:r>
            <a:r>
              <a:rPr lang="fr-FR" altLang="fr-FR" sz="2000" dirty="0">
                <a:latin typeface="Garamond" panose="02020404030301010803" pitchFamily="18" charset="0"/>
              </a:rPr>
              <a:t> </a:t>
            </a:r>
            <a:r>
              <a:rPr lang="fr-FR" altLang="fr-FR" sz="2000" dirty="0" err="1">
                <a:latin typeface="Garamond" panose="02020404030301010803" pitchFamily="18" charset="0"/>
              </a:rPr>
              <a:t>be</a:t>
            </a:r>
            <a:r>
              <a:rPr lang="fr-FR" altLang="fr-FR" sz="2000" dirty="0">
                <a:latin typeface="Garamond" panose="02020404030301010803" pitchFamily="18" charset="0"/>
              </a:rPr>
              <a:t> </a:t>
            </a:r>
            <a:r>
              <a:rPr lang="fr-FR" altLang="fr-FR" sz="2000" dirty="0" err="1">
                <a:latin typeface="Garamond" panose="02020404030301010803" pitchFamily="18" charset="0"/>
              </a:rPr>
              <a:t>easier</a:t>
            </a:r>
            <a:r>
              <a:rPr lang="fr-FR" altLang="fr-FR" sz="2000" dirty="0">
                <a:latin typeface="Garamond" panose="02020404030301010803" pitchFamily="18" charset="0"/>
              </a:rPr>
              <a:t> </a:t>
            </a:r>
            <a:r>
              <a:rPr lang="fr-FR" altLang="fr-FR" sz="2000" dirty="0" err="1">
                <a:latin typeface="Garamond" panose="02020404030301010803" pitchFamily="18" charset="0"/>
              </a:rPr>
              <a:t>than</a:t>
            </a:r>
            <a:r>
              <a:rPr lang="fr-FR" altLang="fr-FR" sz="2000" dirty="0">
                <a:latin typeface="Garamond" panose="02020404030301010803" pitchFamily="18" charset="0"/>
              </a:rPr>
              <a:t> intra-EU cross-border </a:t>
            </a:r>
            <a:r>
              <a:rPr lang="fr-FR" altLang="fr-FR" sz="2000" dirty="0" err="1">
                <a:latin typeface="Garamond" panose="02020404030301010803" pitchFamily="18" charset="0"/>
              </a:rPr>
              <a:t>mergers</a:t>
            </a:r>
            <a:r>
              <a:rPr lang="fr-FR" altLang="fr-FR" sz="2000" dirty="0">
                <a:latin typeface="Garamond" panose="02020404030301010803" pitchFamily="18" charset="0"/>
              </a:rPr>
              <a:t> </a:t>
            </a:r>
            <a:r>
              <a:rPr lang="fr-FR" altLang="fr-FR" sz="2000" dirty="0" err="1">
                <a:latin typeface="Garamond" panose="02020404030301010803" pitchFamily="18" charset="0"/>
              </a:rPr>
              <a:t>depending</a:t>
            </a:r>
            <a:r>
              <a:rPr lang="fr-FR" altLang="fr-FR" sz="2000" dirty="0">
                <a:latin typeface="Garamond" panose="02020404030301010803" pitchFamily="18" charset="0"/>
              </a:rPr>
              <a:t> on the MS and the </a:t>
            </a:r>
            <a:r>
              <a:rPr lang="fr-FR" altLang="fr-FR" sz="2000" dirty="0" err="1">
                <a:latin typeface="Garamond" panose="02020404030301010803" pitchFamily="18" charset="0"/>
              </a:rPr>
              <a:t>third</a:t>
            </a:r>
            <a:r>
              <a:rPr lang="fr-FR" altLang="fr-FR" sz="2000" dirty="0">
                <a:latin typeface="Garamond" panose="02020404030301010803" pitchFamily="18" charset="0"/>
              </a:rPr>
              <a:t> country </a:t>
            </a:r>
            <a:r>
              <a:rPr lang="fr-FR" altLang="fr-FR" sz="2000" dirty="0" err="1">
                <a:latin typeface="Garamond" panose="02020404030301010803" pitchFamily="18" charset="0"/>
              </a:rPr>
              <a:t>legislation</a:t>
            </a: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r>
              <a:rPr lang="fr-FR" altLang="fr-FR" sz="2000" dirty="0" err="1">
                <a:latin typeface="Garamond" panose="02020404030301010803" pitchFamily="18" charset="0"/>
              </a:rPr>
              <a:t>Increase</a:t>
            </a:r>
            <a:r>
              <a:rPr lang="fr-FR" altLang="fr-FR" sz="2000" dirty="0">
                <a:latin typeface="Garamond" panose="02020404030301010803" pitchFamily="18" charset="0"/>
              </a:rPr>
              <a:t> in cross-border </a:t>
            </a:r>
            <a:r>
              <a:rPr lang="fr-FR" altLang="fr-FR" sz="2000" dirty="0" err="1">
                <a:latin typeface="Garamond" panose="02020404030301010803" pitchFamily="18" charset="0"/>
              </a:rPr>
              <a:t>mergers</a:t>
            </a:r>
            <a:r>
              <a:rPr lang="fr-FR" altLang="fr-FR" sz="2000" dirty="0">
                <a:latin typeface="Garamond" panose="02020404030301010803" pitchFamily="18" charset="0"/>
              </a:rPr>
              <a:t> </a:t>
            </a:r>
            <a:r>
              <a:rPr lang="fr-FR" altLang="fr-FR" sz="2000" dirty="0" err="1">
                <a:latin typeface="Garamond" panose="02020404030301010803" pitchFamily="18" charset="0"/>
              </a:rPr>
              <a:t>ahead</a:t>
            </a:r>
            <a:r>
              <a:rPr lang="fr-FR" altLang="fr-FR" sz="2000" dirty="0">
                <a:latin typeface="Garamond" panose="02020404030301010803" pitchFamily="18" charset="0"/>
              </a:rPr>
              <a:t> of the </a:t>
            </a:r>
            <a:r>
              <a:rPr lang="fr-FR" altLang="fr-FR" sz="2000" dirty="0" err="1">
                <a:latin typeface="Garamond" panose="02020404030301010803" pitchFamily="18" charset="0"/>
              </a:rPr>
              <a:t>implementation</a:t>
            </a:r>
            <a:r>
              <a:rPr lang="fr-FR" altLang="fr-FR" sz="2000" dirty="0">
                <a:latin typeface="Garamond" panose="02020404030301010803" pitchFamily="18" charset="0"/>
              </a:rPr>
              <a:t> of the directive and </a:t>
            </a:r>
            <a:r>
              <a:rPr lang="fr-FR" altLang="fr-FR" sz="2000" dirty="0" err="1">
                <a:latin typeface="Garamond" panose="02020404030301010803" pitchFamily="18" charset="0"/>
              </a:rPr>
              <a:t>ahead</a:t>
            </a:r>
            <a:r>
              <a:rPr lang="fr-FR" altLang="fr-FR" sz="2000" dirty="0">
                <a:latin typeface="Garamond" panose="02020404030301010803" pitchFamily="18" charset="0"/>
              </a:rPr>
              <a:t> of </a:t>
            </a:r>
            <a:r>
              <a:rPr lang="fr-FR" altLang="fr-FR" sz="2000" dirty="0" err="1">
                <a:latin typeface="Garamond" panose="02020404030301010803" pitchFamily="18" charset="0"/>
              </a:rPr>
              <a:t>Brexit</a:t>
            </a:r>
            <a:r>
              <a:rPr lang="fr-FR" altLang="fr-FR" sz="2000" dirty="0">
                <a:latin typeface="Garamond" panose="02020404030301010803" pitchFamily="18" charset="0"/>
              </a:rPr>
              <a:t> ?</a:t>
            </a:r>
          </a:p>
          <a:p>
            <a:pPr marL="0" indent="0">
              <a:buNone/>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marL="0" indent="0">
              <a:buNone/>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a:p>
            <a:pPr>
              <a:defRPr/>
            </a:pPr>
            <a:endParaRPr lang="fr-FR" altLang="fr-FR" sz="2000" dirty="0">
              <a:latin typeface="Garamond" panose="02020404030301010803" pitchFamily="18" charset="0"/>
            </a:endParaRPr>
          </a:p>
        </p:txBody>
      </p:sp>
      <p:sp>
        <p:nvSpPr>
          <p:cNvPr id="5222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Trebuchet MS" panose="020B0603020202020204" pitchFamily="34" charset="0"/>
                <a:ea typeface="ＭＳ Ｐゴシック" panose="020B0600070205080204" pitchFamily="34" charset="-128"/>
              </a:defRPr>
            </a:lvl1pPr>
            <a:lvl2pPr marL="37931725" indent="-37474525">
              <a:spcBef>
                <a:spcPct val="20000"/>
              </a:spcBef>
              <a:buChar char="–"/>
              <a:defRPr sz="2800">
                <a:solidFill>
                  <a:srgbClr val="000099"/>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rgbClr val="0033CC"/>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rgbClr val="0033CC"/>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CC"/>
                </a:solidFill>
                <a:latin typeface="Trebuchet MS" panose="020B0603020202020204" pitchFamily="34" charset="0"/>
                <a:ea typeface="ＭＳ Ｐゴシック" panose="020B0600070205080204" pitchFamily="34" charset="-128"/>
              </a:defRPr>
            </a:lvl9pPr>
          </a:lstStyle>
          <a:p>
            <a:pPr fontAlgn="base">
              <a:spcBef>
                <a:spcPct val="0"/>
              </a:spcBef>
              <a:spcAft>
                <a:spcPct val="0"/>
              </a:spcAft>
              <a:buNone/>
            </a:pPr>
            <a:fld id="{D08EFBC3-D5BB-4ABB-878C-7317A6593AD2}" type="slidenum">
              <a:rPr lang="en-US" altLang="fr-FR" sz="1400">
                <a:solidFill>
                  <a:srgbClr val="000000"/>
                </a:solidFill>
                <a:latin typeface="Times New Roman" panose="02020603050405020304" pitchFamily="18" charset="0"/>
              </a:rPr>
              <a:pPr fontAlgn="base">
                <a:spcBef>
                  <a:spcPct val="0"/>
                </a:spcBef>
                <a:spcAft>
                  <a:spcPct val="0"/>
                </a:spcAft>
                <a:buNone/>
              </a:pPr>
              <a:t>39</a:t>
            </a:fld>
            <a:endParaRPr lang="en-US" altLang="fr-FR" sz="1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1659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8" name="Rectangle 7">
            <a:extLst>
              <a:ext uri="{FF2B5EF4-FFF2-40B4-BE49-F238E27FC236}">
                <a16:creationId xmlns:a16="http://schemas.microsoft.com/office/drawing/2014/main" id="{FDD8E99B-E0FB-4DDC-95F6-68987D0A3135}"/>
              </a:ext>
            </a:extLst>
          </p:cNvPr>
          <p:cNvSpPr/>
          <p:nvPr/>
        </p:nvSpPr>
        <p:spPr>
          <a:xfrm>
            <a:off x="1209411" y="2471406"/>
            <a:ext cx="9773175" cy="1446550"/>
          </a:xfrm>
          <a:prstGeom prst="rect">
            <a:avLst/>
          </a:prstGeom>
        </p:spPr>
        <p:txBody>
          <a:bodyPr wrap="square">
            <a:spAutoFit/>
          </a:bodyPr>
          <a:lstStyle/>
          <a:p>
            <a:pPr lvl="1" algn="ctr">
              <a:buClr>
                <a:srgbClr val="014289"/>
              </a:buClr>
            </a:pPr>
            <a:r>
              <a:rPr lang="en-US" sz="4400" b="1" dirty="0">
                <a:solidFill>
                  <a:srgbClr val="014289"/>
                </a:solidFill>
                <a:ea typeface="Calibri" panose="020F0502020204030204" pitchFamily="34" charset="0"/>
                <a:cs typeface="Calibri" panose="020F0502020204030204" pitchFamily="34" charset="0"/>
              </a:rPr>
              <a:t>Recent Legislative Achievements </a:t>
            </a:r>
          </a:p>
          <a:p>
            <a:pPr lvl="1" algn="ctr">
              <a:buClr>
                <a:srgbClr val="014289"/>
              </a:buClr>
            </a:pPr>
            <a:r>
              <a:rPr lang="en-US" sz="4400" b="1" dirty="0">
                <a:solidFill>
                  <a:srgbClr val="014289"/>
                </a:solidFill>
                <a:ea typeface="Calibri" panose="020F0502020204030204" pitchFamily="34" charset="0"/>
                <a:cs typeface="Calibri" panose="020F0502020204030204" pitchFamily="34" charset="0"/>
              </a:rPr>
              <a:t>in European Company Law </a:t>
            </a:r>
          </a:p>
        </p:txBody>
      </p:sp>
      <p:sp>
        <p:nvSpPr>
          <p:cNvPr id="9" name="Rectangle 8">
            <a:extLst>
              <a:ext uri="{FF2B5EF4-FFF2-40B4-BE49-F238E27FC236}">
                <a16:creationId xmlns:a16="http://schemas.microsoft.com/office/drawing/2014/main" id="{F66B2484-4A58-4E4D-B896-8B31408A41AE}"/>
              </a:ext>
            </a:extLst>
          </p:cNvPr>
          <p:cNvSpPr/>
          <p:nvPr/>
        </p:nvSpPr>
        <p:spPr>
          <a:xfrm>
            <a:off x="1306286" y="1349080"/>
            <a:ext cx="161255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a:t>
            </a:r>
            <a:endParaRPr lang="fr-BE" sz="4000" b="1" i="1" dirty="0">
              <a:solidFill>
                <a:srgbClr val="FFD900"/>
              </a:solidFill>
            </a:endParaRPr>
          </a:p>
        </p:txBody>
      </p:sp>
      <p:sp>
        <p:nvSpPr>
          <p:cNvPr id="12" name="Rectangle 11">
            <a:extLst>
              <a:ext uri="{FF2B5EF4-FFF2-40B4-BE49-F238E27FC236}">
                <a16:creationId xmlns:a16="http://schemas.microsoft.com/office/drawing/2014/main" id="{161630BA-A11B-47E2-8E3B-5CE289C24C39}"/>
              </a:ext>
            </a:extLst>
          </p:cNvPr>
          <p:cNvSpPr/>
          <p:nvPr/>
        </p:nvSpPr>
        <p:spPr>
          <a:xfrm>
            <a:off x="2529120" y="4257492"/>
            <a:ext cx="7133758" cy="1277273"/>
          </a:xfrm>
          <a:prstGeom prst="rect">
            <a:avLst/>
          </a:prstGeom>
        </p:spPr>
        <p:txBody>
          <a:bodyPr wrap="square">
            <a:spAutoFit/>
          </a:bodyPr>
          <a:lstStyle/>
          <a:p>
            <a:pPr algn="ctr">
              <a:spcAft>
                <a:spcPts val="600"/>
              </a:spcAft>
              <a:buClr>
                <a:schemeClr val="tx1"/>
              </a:buClr>
            </a:pPr>
            <a:r>
              <a:rPr lang="fr-FR" sz="2600" b="1" i="1" dirty="0" err="1">
                <a:latin typeface="Calibri" panose="020F0502020204030204" pitchFamily="34" charset="0"/>
                <a:ea typeface="Calibri" panose="020F0502020204030204" pitchFamily="34" charset="0"/>
                <a:cs typeface="Calibri" panose="020F0502020204030204" pitchFamily="34" charset="0"/>
              </a:rPr>
              <a:t>Moderator</a:t>
            </a:r>
            <a:r>
              <a:rPr lang="fr-FR" sz="2600" b="1" i="1" dirty="0">
                <a:latin typeface="Calibri" panose="020F0502020204030204" pitchFamily="34" charset="0"/>
                <a:ea typeface="Calibri" panose="020F0502020204030204" pitchFamily="34" charset="0"/>
                <a:cs typeface="Calibri" panose="020F0502020204030204" pitchFamily="34" charset="0"/>
              </a:rPr>
              <a:t>: </a:t>
            </a:r>
            <a:r>
              <a:rPr lang="fr-FR" sz="3200" b="1" dirty="0">
                <a:latin typeface="Calibri" panose="020F0502020204030204" pitchFamily="34" charset="0"/>
                <a:ea typeface="Calibri" panose="020F0502020204030204" pitchFamily="34" charset="0"/>
                <a:cs typeface="Calibri" panose="020F0502020204030204" pitchFamily="34" charset="0"/>
              </a:rPr>
              <a:t>Hans Jürgen Hellwig</a:t>
            </a:r>
          </a:p>
          <a:p>
            <a:pPr algn="ctr">
              <a:spcAft>
                <a:spcPts val="600"/>
              </a:spcAft>
              <a:buClr>
                <a:schemeClr val="tx1"/>
              </a:buClr>
            </a:pPr>
            <a:r>
              <a:rPr lang="en-US" sz="2000" dirty="0">
                <a:latin typeface="Calibri" panose="020F0502020204030204" pitchFamily="34" charset="0"/>
                <a:ea typeface="Calibri" panose="020F0502020204030204" pitchFamily="34" charset="0"/>
                <a:cs typeface="Calibri" panose="020F0502020204030204" pitchFamily="34" charset="0"/>
              </a:rPr>
              <a:t>Partner, </a:t>
            </a:r>
            <a:r>
              <a:rPr lang="en-US" sz="2000" dirty="0" err="1">
                <a:latin typeface="Calibri" panose="020F0502020204030204" pitchFamily="34" charset="0"/>
                <a:ea typeface="Calibri" panose="020F0502020204030204" pitchFamily="34" charset="0"/>
                <a:cs typeface="Calibri" panose="020F0502020204030204" pitchFamily="34" charset="0"/>
              </a:rPr>
              <a:t>Hengeler</a:t>
            </a:r>
            <a:r>
              <a:rPr lang="en-US" sz="2000" dirty="0">
                <a:latin typeface="Calibri" panose="020F0502020204030204" pitchFamily="34" charset="0"/>
                <a:ea typeface="Calibri" panose="020F0502020204030204" pitchFamily="34" charset="0"/>
                <a:cs typeface="Calibri" panose="020F0502020204030204" pitchFamily="34" charset="0"/>
              </a:rPr>
              <a:t> Mueller, Frankfurt; Honorary Professor in European Company Law, University of Heidelberg</a:t>
            </a:r>
            <a:endParaRPr lang="en-US" sz="2000" i="1" dirty="0">
              <a:solidFill>
                <a:srgbClr val="014289"/>
              </a:solidFill>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2BBAFFB-0999-4D29-96A9-4C628DF60920}"/>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2948545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3477875"/>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Kai </a:t>
            </a:r>
            <a:r>
              <a:rPr lang="en-US" sz="4000" b="1" dirty="0" err="1">
                <a:solidFill>
                  <a:srgbClr val="014289"/>
                </a:solidFill>
                <a:ea typeface="Calibri" panose="020F0502020204030204" pitchFamily="34" charset="0"/>
                <a:cs typeface="Calibri" panose="020F0502020204030204" pitchFamily="34" charset="0"/>
              </a:rPr>
              <a:t>Härmand</a:t>
            </a:r>
            <a:endParaRPr lang="en-US" sz="4000" b="1" dirty="0">
              <a:solidFill>
                <a:srgbClr val="014289"/>
              </a:solidFill>
              <a:ea typeface="Calibri" panose="020F0502020204030204" pitchFamily="34" charset="0"/>
              <a:cs typeface="Calibri" panose="020F0502020204030204" pitchFamily="34" charset="0"/>
            </a:endParaRP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Deputy Secretary General on Legal Policy, Ministry of Justice, Estonia</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The experience of digital company law in Estonia and a critical assessment of the recent directive on the digitalization of company law </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61255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a:t>
            </a:r>
            <a:endParaRPr lang="fr-BE" sz="4000" b="1" i="1" dirty="0">
              <a:solidFill>
                <a:srgbClr val="FFD900"/>
              </a:solidFill>
            </a:endParaRPr>
          </a:p>
        </p:txBody>
      </p:sp>
      <p:sp>
        <p:nvSpPr>
          <p:cNvPr id="8" name="Rectangle 7">
            <a:extLst>
              <a:ext uri="{FF2B5EF4-FFF2-40B4-BE49-F238E27FC236}">
                <a16:creationId xmlns:a16="http://schemas.microsoft.com/office/drawing/2014/main" id="{E0EFFE30-663E-4036-B52E-CE45798F87B2}"/>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2291104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42" name="Table 1"/>
          <p:cNvGraphicFramePr/>
          <p:nvPr/>
        </p:nvGraphicFramePr>
        <p:xfrm>
          <a:off x="1584744" y="0"/>
          <a:ext cx="9023336" cy="1804956"/>
        </p:xfrm>
        <a:graphic>
          <a:graphicData uri="http://schemas.openxmlformats.org/drawingml/2006/table">
            <a:tbl>
              <a:tblPr>
                <a:tableStyleId>{2D5ABB26-0587-4C30-8999-92F81FD0307C}</a:tableStyleId>
              </a:tblPr>
              <a:tblGrid>
                <a:gridCol w="9023336">
                  <a:extLst>
                    <a:ext uri="{9D8B030D-6E8A-4147-A177-3AD203B41FA5}">
                      <a16:colId xmlns:a16="http://schemas.microsoft.com/office/drawing/2014/main" val="20000"/>
                    </a:ext>
                  </a:extLst>
                </a:gridCol>
              </a:tblGrid>
              <a:tr h="1804956">
                <a:tc>
                  <a:txBody>
                    <a:bodyPr/>
                    <a:lstStyle/>
                    <a:p>
                      <a:endParaRPr lang="et-EE" sz="1800" dirty="0"/>
                    </a:p>
                  </a:txBody>
                  <a:tcPr marL="91673" marR="91673" marT="45837" marB="45837">
                    <a:solidFill>
                      <a:schemeClr val="bg1"/>
                    </a:solidFill>
                  </a:tcPr>
                </a:tc>
                <a:extLst>
                  <a:ext uri="{0D108BD9-81ED-4DB2-BD59-A6C34878D82A}">
                    <a16:rowId xmlns:a16="http://schemas.microsoft.com/office/drawing/2014/main" val="10000"/>
                  </a:ext>
                </a:extLst>
              </a:tr>
            </a:tbl>
          </a:graphicData>
        </a:graphic>
      </p:graphicFrame>
      <p:sp>
        <p:nvSpPr>
          <p:cNvPr id="43" name="TextShape 2"/>
          <p:cNvSpPr txBox="1"/>
          <p:nvPr/>
        </p:nvSpPr>
        <p:spPr>
          <a:xfrm>
            <a:off x="2847369" y="2454249"/>
            <a:ext cx="7363340" cy="1804595"/>
          </a:xfrm>
          <a:prstGeom prst="rect">
            <a:avLst/>
          </a:prstGeom>
        </p:spPr>
        <p:txBody>
          <a:bodyPr wrap="square" lIns="0" tIns="0" rIns="0" bIns="0"/>
          <a:lstStyle/>
          <a:p>
            <a:pPr defTabSz="916777"/>
            <a:r>
              <a:rPr lang="et-EE" sz="2807" dirty="0">
                <a:solidFill>
                  <a:srgbClr val="FFFFFF"/>
                </a:solidFill>
                <a:latin typeface="RobotoCondensed-Regular"/>
              </a:rPr>
              <a:t>The experience of </a:t>
            </a:r>
            <a:r>
              <a:rPr lang="en-GB" sz="2807" noProof="1">
                <a:solidFill>
                  <a:srgbClr val="FFFFFF"/>
                </a:solidFill>
                <a:latin typeface="RobotoCondensed-Regular"/>
              </a:rPr>
              <a:t>digital company law </a:t>
            </a:r>
            <a:r>
              <a:rPr lang="et-EE" sz="2807" dirty="0">
                <a:solidFill>
                  <a:srgbClr val="FFFFFF"/>
                </a:solidFill>
                <a:latin typeface="RobotoCondensed-Regular"/>
              </a:rPr>
              <a:t>in Estonia </a:t>
            </a:r>
            <a:r>
              <a:rPr lang="en-GB" sz="2807" dirty="0">
                <a:solidFill>
                  <a:srgbClr val="FFFFFF"/>
                </a:solidFill>
                <a:latin typeface="RobotoCondensed-Regular"/>
              </a:rPr>
              <a:t>and</a:t>
            </a:r>
            <a:r>
              <a:rPr lang="et-EE" sz="2807" dirty="0">
                <a:solidFill>
                  <a:srgbClr val="FFFFFF"/>
                </a:solidFill>
                <a:latin typeface="RobotoCondensed-Regular"/>
              </a:rPr>
              <a:t> a </a:t>
            </a:r>
            <a:r>
              <a:rPr lang="et-EE" sz="2807" dirty="0" err="1">
                <a:solidFill>
                  <a:srgbClr val="FFFFFF"/>
                </a:solidFill>
                <a:latin typeface="RobotoCondensed-Regular"/>
              </a:rPr>
              <a:t>critical</a:t>
            </a:r>
            <a:r>
              <a:rPr lang="et-EE" sz="2807" dirty="0">
                <a:solidFill>
                  <a:srgbClr val="FFFFFF"/>
                </a:solidFill>
                <a:latin typeface="RobotoCondensed-Regular"/>
              </a:rPr>
              <a:t> </a:t>
            </a:r>
            <a:r>
              <a:rPr lang="et-EE" sz="2807" dirty="0" err="1">
                <a:solidFill>
                  <a:srgbClr val="FFFFFF"/>
                </a:solidFill>
                <a:latin typeface="RobotoCondensed-Regular"/>
              </a:rPr>
              <a:t>assessment</a:t>
            </a:r>
            <a:r>
              <a:rPr lang="et-EE" sz="2807" dirty="0">
                <a:solidFill>
                  <a:srgbClr val="FFFFFF"/>
                </a:solidFill>
                <a:latin typeface="RobotoCondensed-Regular"/>
              </a:rPr>
              <a:t> of </a:t>
            </a:r>
            <a:r>
              <a:rPr lang="et-EE" sz="2807" dirty="0" err="1">
                <a:solidFill>
                  <a:srgbClr val="FFFFFF"/>
                </a:solidFill>
                <a:latin typeface="RobotoCondensed-Regular"/>
              </a:rPr>
              <a:t>the</a:t>
            </a:r>
            <a:r>
              <a:rPr lang="et-EE" sz="2807" dirty="0">
                <a:solidFill>
                  <a:srgbClr val="FFFFFF"/>
                </a:solidFill>
                <a:latin typeface="RobotoCondensed-Regular"/>
              </a:rPr>
              <a:t> </a:t>
            </a:r>
            <a:r>
              <a:rPr lang="et-EE" sz="2807" dirty="0" err="1">
                <a:solidFill>
                  <a:srgbClr val="FFFFFF"/>
                </a:solidFill>
                <a:latin typeface="RobotoCondensed-Regular"/>
              </a:rPr>
              <a:t>recent</a:t>
            </a:r>
            <a:r>
              <a:rPr lang="et-EE" sz="2807" dirty="0">
                <a:solidFill>
                  <a:srgbClr val="FFFFFF"/>
                </a:solidFill>
                <a:latin typeface="RobotoCondensed-Regular"/>
              </a:rPr>
              <a:t> </a:t>
            </a:r>
            <a:r>
              <a:rPr lang="et-EE" sz="2807" dirty="0" err="1">
                <a:solidFill>
                  <a:srgbClr val="FFFFFF"/>
                </a:solidFill>
                <a:latin typeface="RobotoCondensed-Regular"/>
              </a:rPr>
              <a:t>directive</a:t>
            </a:r>
            <a:r>
              <a:rPr lang="et-EE" sz="2807" dirty="0">
                <a:solidFill>
                  <a:srgbClr val="FFFFFF"/>
                </a:solidFill>
                <a:latin typeface="RobotoCondensed-Regular"/>
              </a:rPr>
              <a:t> on </a:t>
            </a:r>
            <a:r>
              <a:rPr lang="et-EE" sz="2807" dirty="0" err="1">
                <a:solidFill>
                  <a:srgbClr val="FFFFFF"/>
                </a:solidFill>
                <a:latin typeface="RobotoCondensed-Regular"/>
              </a:rPr>
              <a:t>the</a:t>
            </a:r>
            <a:r>
              <a:rPr lang="et-EE" sz="2807" dirty="0">
                <a:solidFill>
                  <a:srgbClr val="FFFFFF"/>
                </a:solidFill>
                <a:latin typeface="RobotoCondensed-Regular"/>
              </a:rPr>
              <a:t> </a:t>
            </a:r>
            <a:r>
              <a:rPr lang="et-EE" sz="2807" dirty="0" err="1">
                <a:solidFill>
                  <a:srgbClr val="FFFFFF"/>
                </a:solidFill>
                <a:latin typeface="RobotoCondensed-Regular"/>
              </a:rPr>
              <a:t>digitalization</a:t>
            </a:r>
            <a:r>
              <a:rPr lang="et-EE" sz="2807" dirty="0">
                <a:solidFill>
                  <a:srgbClr val="FFFFFF"/>
                </a:solidFill>
                <a:latin typeface="RobotoCondensed-Regular"/>
              </a:rPr>
              <a:t> of </a:t>
            </a:r>
            <a:r>
              <a:rPr lang="et-EE" sz="2807" dirty="0" err="1">
                <a:solidFill>
                  <a:srgbClr val="FFFFFF"/>
                </a:solidFill>
                <a:latin typeface="RobotoCondensed-Regular"/>
              </a:rPr>
              <a:t>company</a:t>
            </a:r>
            <a:r>
              <a:rPr lang="et-EE" sz="2807" dirty="0">
                <a:solidFill>
                  <a:srgbClr val="FFFFFF"/>
                </a:solidFill>
                <a:latin typeface="RobotoCondensed-Regular"/>
              </a:rPr>
              <a:t> </a:t>
            </a:r>
            <a:r>
              <a:rPr lang="et-EE" sz="2807" dirty="0" err="1">
                <a:solidFill>
                  <a:srgbClr val="FFFFFF"/>
                </a:solidFill>
                <a:latin typeface="RobotoCondensed-Regular"/>
              </a:rPr>
              <a:t>law</a:t>
            </a:r>
            <a:r>
              <a:rPr lang="et-EE" sz="2807" dirty="0">
                <a:solidFill>
                  <a:srgbClr val="FFFFFF"/>
                </a:solidFill>
                <a:latin typeface="RobotoCondensed-Regular"/>
              </a:rPr>
              <a:t> </a:t>
            </a:r>
          </a:p>
          <a:p>
            <a:pPr defTabSz="916777"/>
            <a:endParaRPr lang="et-EE" sz="3208" dirty="0">
              <a:solidFill>
                <a:srgbClr val="FFFFFF"/>
              </a:solidFill>
              <a:latin typeface="RobotoCondensed-Regular"/>
            </a:endParaRPr>
          </a:p>
        </p:txBody>
      </p:sp>
      <p:sp>
        <p:nvSpPr>
          <p:cNvPr id="44" name="TextShape 3"/>
          <p:cNvSpPr txBox="1"/>
          <p:nvPr/>
        </p:nvSpPr>
        <p:spPr>
          <a:xfrm>
            <a:off x="2847369" y="4536751"/>
            <a:ext cx="7363340" cy="1721584"/>
          </a:xfrm>
          <a:prstGeom prst="rect">
            <a:avLst/>
          </a:prstGeom>
        </p:spPr>
        <p:txBody>
          <a:bodyPr wrap="none" lIns="0" tIns="0" rIns="0" bIns="0"/>
          <a:lstStyle/>
          <a:p>
            <a:pPr defTabSz="916777"/>
            <a:r>
              <a:rPr lang="et-EE" sz="2567" b="1" dirty="0">
                <a:solidFill>
                  <a:srgbClr val="FFFFFF"/>
                </a:solidFill>
                <a:latin typeface="Roboto Condensed"/>
              </a:rPr>
              <a:t>Kai Härmand </a:t>
            </a:r>
            <a:endParaRPr sz="2567" dirty="0">
              <a:solidFill>
                <a:prstClr val="black"/>
              </a:solidFill>
              <a:latin typeface="Roboto Condensed"/>
            </a:endParaRPr>
          </a:p>
          <a:p>
            <a:pPr defTabSz="916777"/>
            <a:r>
              <a:rPr lang="et-EE" sz="2005" dirty="0" err="1">
                <a:solidFill>
                  <a:srgbClr val="FFFFFF"/>
                </a:solidFill>
                <a:latin typeface="Roboto Condensed"/>
              </a:rPr>
              <a:t>Deputy</a:t>
            </a:r>
            <a:r>
              <a:rPr lang="et-EE" sz="2005" dirty="0">
                <a:solidFill>
                  <a:srgbClr val="FFFFFF"/>
                </a:solidFill>
                <a:latin typeface="Roboto Condensed"/>
              </a:rPr>
              <a:t> </a:t>
            </a:r>
            <a:r>
              <a:rPr lang="et-EE" sz="2005" dirty="0" err="1">
                <a:solidFill>
                  <a:srgbClr val="FFFFFF"/>
                </a:solidFill>
                <a:latin typeface="Roboto Condensed"/>
              </a:rPr>
              <a:t>Secretary</a:t>
            </a:r>
            <a:r>
              <a:rPr lang="et-EE" sz="2005" dirty="0">
                <a:solidFill>
                  <a:srgbClr val="FFFFFF"/>
                </a:solidFill>
                <a:latin typeface="Roboto Condensed"/>
              </a:rPr>
              <a:t> General on </a:t>
            </a:r>
            <a:r>
              <a:rPr lang="et-EE" sz="2005" dirty="0" err="1">
                <a:solidFill>
                  <a:srgbClr val="FFFFFF"/>
                </a:solidFill>
                <a:latin typeface="Roboto Condensed"/>
              </a:rPr>
              <a:t>Legal</a:t>
            </a:r>
            <a:r>
              <a:rPr lang="et-EE" sz="2005" dirty="0">
                <a:solidFill>
                  <a:srgbClr val="FFFFFF"/>
                </a:solidFill>
                <a:latin typeface="Roboto Condensed"/>
              </a:rPr>
              <a:t> </a:t>
            </a:r>
            <a:r>
              <a:rPr lang="et-EE" sz="2005" dirty="0" err="1">
                <a:solidFill>
                  <a:srgbClr val="FFFFFF"/>
                </a:solidFill>
                <a:latin typeface="Roboto Condensed"/>
              </a:rPr>
              <a:t>Policy</a:t>
            </a:r>
            <a:endParaRPr lang="et-EE" sz="2005" dirty="0">
              <a:solidFill>
                <a:srgbClr val="FFFFFF"/>
              </a:solidFill>
              <a:latin typeface="Roboto Condensed"/>
            </a:endParaRPr>
          </a:p>
          <a:p>
            <a:pPr defTabSz="916777"/>
            <a:r>
              <a:rPr lang="et-EE" sz="2005" dirty="0">
                <a:solidFill>
                  <a:srgbClr val="FFFFFF"/>
                </a:solidFill>
                <a:latin typeface="Roboto Condensed"/>
              </a:rPr>
              <a:t>Ministry of </a:t>
            </a:r>
            <a:r>
              <a:rPr lang="et-EE" sz="2005" dirty="0" err="1">
                <a:solidFill>
                  <a:srgbClr val="FFFFFF"/>
                </a:solidFill>
                <a:latin typeface="Roboto Condensed"/>
              </a:rPr>
              <a:t>Justice</a:t>
            </a:r>
            <a:r>
              <a:rPr lang="et-EE" sz="2005" dirty="0">
                <a:solidFill>
                  <a:srgbClr val="FFFFFF"/>
                </a:solidFill>
                <a:latin typeface="Roboto Condensed"/>
              </a:rPr>
              <a:t>, Estonia</a:t>
            </a:r>
          </a:p>
          <a:p>
            <a:pPr defTabSz="916777"/>
            <a:endParaRPr sz="2005" dirty="0">
              <a:solidFill>
                <a:prstClr val="black"/>
              </a:solidFill>
              <a:latin typeface="Roboto Condensed"/>
            </a:endParaRPr>
          </a:p>
          <a:p>
            <a:pPr defTabSz="916777"/>
            <a:endParaRPr sz="2005" dirty="0">
              <a:solidFill>
                <a:prstClr val="black"/>
              </a:solidFill>
              <a:latin typeface="Roboto Condensed"/>
            </a:endParaRPr>
          </a:p>
        </p:txBody>
      </p:sp>
      <p:pic>
        <p:nvPicPr>
          <p:cNvPr id="2" name="Pil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882" y="216551"/>
            <a:ext cx="3473845" cy="1389538"/>
          </a:xfrm>
          <a:prstGeom prst="rect">
            <a:avLst/>
          </a:prstGeom>
        </p:spPr>
      </p:pic>
      <p:graphicFrame>
        <p:nvGraphicFramePr>
          <p:cNvPr id="3" name="Tabel 2"/>
          <p:cNvGraphicFramePr>
            <a:graphicFrameLocks noGrp="1"/>
          </p:cNvGraphicFramePr>
          <p:nvPr/>
        </p:nvGraphicFramePr>
        <p:xfrm>
          <a:off x="7501847" y="2764093"/>
          <a:ext cx="326757" cy="366694"/>
        </p:xfrm>
        <a:graphic>
          <a:graphicData uri="http://schemas.openxmlformats.org/drawingml/2006/table">
            <a:tbl>
              <a:tblPr/>
              <a:tblGrid>
                <a:gridCol w="326757">
                  <a:extLst>
                    <a:ext uri="{9D8B030D-6E8A-4147-A177-3AD203B41FA5}">
                      <a16:colId xmlns:a16="http://schemas.microsoft.com/office/drawing/2014/main" val="20000"/>
                    </a:ext>
                  </a:extLst>
                </a:gridCol>
              </a:tblGrid>
              <a:tr h="366694">
                <a:tc>
                  <a:txBody>
                    <a:bodyPr/>
                    <a:lstStyle/>
                    <a:p>
                      <a:endParaRPr lang="et-EE" sz="1800" dirty="0"/>
                    </a:p>
                  </a:txBody>
                  <a:tcPr marL="91673" marR="91673" marT="45837" marB="45837">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7642" y="902287"/>
            <a:ext cx="2640729" cy="647981"/>
          </a:xfrm>
          <a:prstGeom prst="rect">
            <a:avLst/>
          </a:prstGeom>
          <a:noFill/>
        </p:spPr>
        <p:txBody>
          <a:bodyPr wrap="square" rtlCol="0">
            <a:spAutoFit/>
          </a:bodyPr>
          <a:lstStyle/>
          <a:p>
            <a:pPr defTabSz="916777"/>
            <a:r>
              <a:rPr lang="et-EE" sz="3609" dirty="0">
                <a:solidFill>
                  <a:prstClr val="black"/>
                </a:solidFill>
                <a:latin typeface="Roboto Condensed"/>
              </a:rPr>
              <a:t>ID-</a:t>
            </a:r>
            <a:r>
              <a:rPr lang="et-EE" sz="3609" dirty="0" err="1">
                <a:solidFill>
                  <a:prstClr val="black"/>
                </a:solidFill>
                <a:latin typeface="Roboto Condensed"/>
              </a:rPr>
              <a:t>card</a:t>
            </a:r>
            <a:endParaRPr lang="et-EE" sz="3609" dirty="0">
              <a:solidFill>
                <a:prstClr val="black"/>
              </a:solidFill>
              <a:latin typeface="Roboto Condensed"/>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6685" y="3498032"/>
            <a:ext cx="3300422" cy="212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istkülik 6"/>
          <p:cNvSpPr/>
          <p:nvPr/>
        </p:nvSpPr>
        <p:spPr>
          <a:xfrm>
            <a:off x="2197642" y="2201739"/>
            <a:ext cx="8013292" cy="3425041"/>
          </a:xfrm>
          <a:prstGeom prst="rect">
            <a:avLst/>
          </a:prstGeom>
        </p:spPr>
        <p:txBody>
          <a:bodyPr wrap="square">
            <a:spAutoFit/>
          </a:bodyPr>
          <a:lstStyle/>
          <a:p>
            <a:pPr marL="286493" indent="-286493" defTabSz="916777">
              <a:buFont typeface="Arial" panose="020B0604020202020204" pitchFamily="34" charset="0"/>
              <a:buChar char="•"/>
            </a:pPr>
            <a:r>
              <a:rPr lang="en-US" sz="2406" dirty="0">
                <a:solidFill>
                  <a:prstClr val="black"/>
                </a:solidFill>
                <a:latin typeface="Roboto Condensed"/>
              </a:rPr>
              <a:t>ID card is </a:t>
            </a:r>
            <a:r>
              <a:rPr lang="et-EE" sz="2406" dirty="0">
                <a:solidFill>
                  <a:prstClr val="black"/>
                </a:solidFill>
                <a:latin typeface="Roboto Condensed"/>
              </a:rPr>
              <a:t>ID</a:t>
            </a:r>
            <a:r>
              <a:rPr lang="en-US" sz="2406" dirty="0">
                <a:solidFill>
                  <a:prstClr val="black"/>
                </a:solidFill>
                <a:latin typeface="Roboto Condensed"/>
              </a:rPr>
              <a:t> + travel document. (Max. validity 5 years)</a:t>
            </a:r>
          </a:p>
          <a:p>
            <a:pPr defTabSz="916777"/>
            <a:endParaRPr lang="et-EE" sz="2406" dirty="0">
              <a:solidFill>
                <a:prstClr val="black"/>
              </a:solidFill>
              <a:latin typeface="Roboto Condensed"/>
            </a:endParaRPr>
          </a:p>
          <a:p>
            <a:pPr marL="338359" indent="-338359" defTabSz="902292">
              <a:spcBef>
                <a:spcPct val="20000"/>
              </a:spcBef>
              <a:buFont typeface="Arial" pitchFamily="34" charset="0"/>
              <a:buChar char="•"/>
              <a:tabLst>
                <a:tab pos="440182" algn="l"/>
                <a:tab pos="883494" algn="l"/>
                <a:tab pos="1326809" algn="l"/>
                <a:tab pos="1770122" algn="l"/>
                <a:tab pos="2213436" algn="l"/>
                <a:tab pos="2656750" algn="l"/>
                <a:tab pos="3100064" algn="l"/>
                <a:tab pos="3543377" algn="l"/>
                <a:tab pos="3986692" algn="l"/>
                <a:tab pos="4430005" algn="l"/>
                <a:tab pos="4873319" algn="l"/>
                <a:tab pos="5316632" algn="l"/>
                <a:tab pos="5759947" algn="l"/>
                <a:tab pos="6203260" algn="l"/>
                <a:tab pos="6646574" algn="l"/>
                <a:tab pos="7089888" algn="l"/>
                <a:tab pos="7533202" algn="l"/>
                <a:tab pos="7976515" algn="l"/>
                <a:tab pos="8419830" algn="l"/>
                <a:tab pos="8863142" algn="l"/>
              </a:tabLst>
              <a:defRPr/>
            </a:pPr>
            <a:r>
              <a:rPr lang="en-GB" sz="2406" dirty="0">
                <a:solidFill>
                  <a:prstClr val="black"/>
                </a:solidFill>
                <a:latin typeface="Roboto Condensed"/>
                <a:cs typeface="MS Gothic" charset="0"/>
              </a:rPr>
              <a:t>Contains:</a:t>
            </a:r>
          </a:p>
          <a:p>
            <a:pPr marL="733112" lvl="1" indent="-281966" defTabSz="902292">
              <a:spcBef>
                <a:spcPct val="20000"/>
              </a:spcBef>
              <a:buFont typeface="Arial" pitchFamily="34" charset="0"/>
              <a:buChar char="–"/>
              <a:tabLst>
                <a:tab pos="440182" algn="l"/>
                <a:tab pos="883494" algn="l"/>
                <a:tab pos="1326809" algn="l"/>
                <a:tab pos="1770122" algn="l"/>
                <a:tab pos="2213436" algn="l"/>
                <a:tab pos="2656750" algn="l"/>
                <a:tab pos="3100064" algn="l"/>
                <a:tab pos="3543377" algn="l"/>
                <a:tab pos="3986692" algn="l"/>
                <a:tab pos="4430005" algn="l"/>
                <a:tab pos="4873319" algn="l"/>
                <a:tab pos="5316632" algn="l"/>
                <a:tab pos="5759947" algn="l"/>
                <a:tab pos="6203260" algn="l"/>
                <a:tab pos="6646574" algn="l"/>
                <a:tab pos="7089888" algn="l"/>
                <a:tab pos="7533202" algn="l"/>
                <a:tab pos="7976515" algn="l"/>
                <a:tab pos="8419830" algn="l"/>
                <a:tab pos="8863142" algn="l"/>
              </a:tabLst>
              <a:defRPr/>
            </a:pPr>
            <a:r>
              <a:rPr lang="en-GB" sz="2406" dirty="0">
                <a:solidFill>
                  <a:prstClr val="black"/>
                </a:solidFill>
                <a:latin typeface="Roboto Condensed"/>
                <a:cs typeface="MS Gothic" charset="0"/>
              </a:rPr>
              <a:t>Visual personal information  </a:t>
            </a:r>
          </a:p>
          <a:p>
            <a:pPr marL="733112" lvl="1" indent="-281966" defTabSz="902292">
              <a:spcBef>
                <a:spcPct val="20000"/>
              </a:spcBef>
              <a:buFont typeface="Arial" pitchFamily="34" charset="0"/>
              <a:buChar char="–"/>
              <a:tabLst>
                <a:tab pos="440182" algn="l"/>
                <a:tab pos="883494" algn="l"/>
                <a:tab pos="1326809" algn="l"/>
                <a:tab pos="1770122" algn="l"/>
                <a:tab pos="2213436" algn="l"/>
                <a:tab pos="2656750" algn="l"/>
                <a:tab pos="3100064" algn="l"/>
                <a:tab pos="3543377" algn="l"/>
                <a:tab pos="3986692" algn="l"/>
                <a:tab pos="4430005" algn="l"/>
                <a:tab pos="4873319" algn="l"/>
                <a:tab pos="5316632" algn="l"/>
                <a:tab pos="5759947" algn="l"/>
                <a:tab pos="6203260" algn="l"/>
                <a:tab pos="6646574" algn="l"/>
                <a:tab pos="7089888" algn="l"/>
                <a:tab pos="7533202" algn="l"/>
                <a:tab pos="7976515" algn="l"/>
                <a:tab pos="8419830" algn="l"/>
                <a:tab pos="8863142" algn="l"/>
              </a:tabLst>
              <a:defRPr/>
            </a:pPr>
            <a:r>
              <a:rPr lang="en-GB" sz="2406" dirty="0">
                <a:solidFill>
                  <a:prstClr val="black"/>
                </a:solidFill>
                <a:latin typeface="Roboto Condensed"/>
                <a:cs typeface="MS Gothic" charset="0"/>
              </a:rPr>
              <a:t>Personal data file</a:t>
            </a:r>
          </a:p>
          <a:p>
            <a:pPr marL="733112" lvl="1" indent="-281966" defTabSz="902292">
              <a:spcBef>
                <a:spcPct val="20000"/>
              </a:spcBef>
              <a:buFont typeface="Arial" pitchFamily="34" charset="0"/>
              <a:buChar char="–"/>
              <a:tabLst>
                <a:tab pos="440182" algn="l"/>
                <a:tab pos="883494" algn="l"/>
                <a:tab pos="1326809" algn="l"/>
                <a:tab pos="1770122" algn="l"/>
                <a:tab pos="2213436" algn="l"/>
                <a:tab pos="2656750" algn="l"/>
                <a:tab pos="3100064" algn="l"/>
                <a:tab pos="3543377" algn="l"/>
                <a:tab pos="3986692" algn="l"/>
                <a:tab pos="4430005" algn="l"/>
                <a:tab pos="4873319" algn="l"/>
                <a:tab pos="5316632" algn="l"/>
                <a:tab pos="5759947" algn="l"/>
                <a:tab pos="6203260" algn="l"/>
                <a:tab pos="6646574" algn="l"/>
                <a:tab pos="7089888" algn="l"/>
                <a:tab pos="7533202" algn="l"/>
                <a:tab pos="7976515" algn="l"/>
                <a:tab pos="8419830" algn="l"/>
                <a:tab pos="8863142" algn="l"/>
              </a:tabLst>
              <a:defRPr/>
            </a:pPr>
            <a:r>
              <a:rPr lang="en-GB" sz="2406" dirty="0">
                <a:solidFill>
                  <a:prstClr val="black"/>
                </a:solidFill>
                <a:latin typeface="Roboto Condensed"/>
                <a:cs typeface="MS Gothic" charset="0"/>
              </a:rPr>
              <a:t>Certificate for authentication </a:t>
            </a:r>
            <a:br>
              <a:rPr lang="en-GB" sz="2406" dirty="0">
                <a:solidFill>
                  <a:prstClr val="black"/>
                </a:solidFill>
                <a:latin typeface="Roboto Condensed"/>
                <a:cs typeface="MS Gothic" charset="0"/>
              </a:rPr>
            </a:br>
            <a:r>
              <a:rPr lang="en-GB" sz="2406" dirty="0">
                <a:solidFill>
                  <a:prstClr val="black"/>
                </a:solidFill>
                <a:latin typeface="Roboto Condensed"/>
                <a:cs typeface="MS Gothic" charset="0"/>
              </a:rPr>
              <a:t>(e-mail address)</a:t>
            </a:r>
          </a:p>
          <a:p>
            <a:pPr marL="733112" lvl="1" indent="-281966" defTabSz="902292">
              <a:spcBef>
                <a:spcPct val="20000"/>
              </a:spcBef>
              <a:buFont typeface="Arial" pitchFamily="34" charset="0"/>
              <a:buChar char="–"/>
              <a:tabLst>
                <a:tab pos="440182" algn="l"/>
                <a:tab pos="883494" algn="l"/>
                <a:tab pos="1326809" algn="l"/>
                <a:tab pos="1770122" algn="l"/>
                <a:tab pos="2213436" algn="l"/>
                <a:tab pos="2656750" algn="l"/>
                <a:tab pos="3100064" algn="l"/>
                <a:tab pos="3543377" algn="l"/>
                <a:tab pos="3986692" algn="l"/>
                <a:tab pos="4430005" algn="l"/>
                <a:tab pos="4873319" algn="l"/>
                <a:tab pos="5316632" algn="l"/>
                <a:tab pos="5759947" algn="l"/>
                <a:tab pos="6203260" algn="l"/>
                <a:tab pos="6646574" algn="l"/>
                <a:tab pos="7089888" algn="l"/>
                <a:tab pos="7533202" algn="l"/>
                <a:tab pos="7976515" algn="l"/>
                <a:tab pos="8419830" algn="l"/>
                <a:tab pos="8863142" algn="l"/>
              </a:tabLst>
              <a:defRPr/>
            </a:pPr>
            <a:r>
              <a:rPr lang="en-GB" sz="2406" dirty="0">
                <a:solidFill>
                  <a:prstClr val="black"/>
                </a:solidFill>
                <a:latin typeface="Roboto Condensed"/>
                <a:cs typeface="MS Gothic" charset="0"/>
              </a:rPr>
              <a:t>Certificate for digital signature</a:t>
            </a:r>
            <a:endParaRPr lang="et-EE" sz="2406" dirty="0">
              <a:solidFill>
                <a:prstClr val="black"/>
              </a:solidFill>
              <a:latin typeface="Roboto Condensed"/>
              <a:cs typeface="MS Gothic" charset="0"/>
            </a:endParaRPr>
          </a:p>
        </p:txBody>
      </p:sp>
    </p:spTree>
    <p:extLst>
      <p:ext uri="{BB962C8B-B14F-4D97-AF65-F5344CB8AC3E}">
        <p14:creationId xmlns:p14="http://schemas.microsoft.com/office/powerpoint/2010/main" val="438739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873" y="354421"/>
            <a:ext cx="8611131" cy="6323310"/>
          </a:xfrm>
          <a:prstGeom prst="rect">
            <a:avLst/>
          </a:prstGeom>
        </p:spPr>
      </p:pic>
    </p:spTree>
    <p:extLst>
      <p:ext uri="{BB962C8B-B14F-4D97-AF65-F5344CB8AC3E}">
        <p14:creationId xmlns:p14="http://schemas.microsoft.com/office/powerpoint/2010/main" val="1344597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3258" y="902287"/>
            <a:ext cx="4325014" cy="647981"/>
          </a:xfrm>
          <a:prstGeom prst="rect">
            <a:avLst/>
          </a:prstGeom>
          <a:noFill/>
        </p:spPr>
        <p:txBody>
          <a:bodyPr wrap="none" rtlCol="0">
            <a:spAutoFit/>
          </a:bodyPr>
          <a:lstStyle/>
          <a:p>
            <a:pPr defTabSz="916777"/>
            <a:r>
              <a:rPr lang="et-EE" sz="3609" dirty="0">
                <a:solidFill>
                  <a:prstClr val="black"/>
                </a:solidFill>
                <a:latin typeface="Roboto Condensed"/>
              </a:rPr>
              <a:t>e-</a:t>
            </a:r>
            <a:r>
              <a:rPr lang="et-EE" sz="3609" dirty="0" err="1">
                <a:solidFill>
                  <a:prstClr val="black"/>
                </a:solidFill>
                <a:latin typeface="Roboto Condensed"/>
              </a:rPr>
              <a:t>Business</a:t>
            </a:r>
            <a:r>
              <a:rPr lang="et-EE" sz="3609" dirty="0">
                <a:solidFill>
                  <a:prstClr val="black"/>
                </a:solidFill>
                <a:latin typeface="Roboto Condensed"/>
              </a:rPr>
              <a:t> Register</a:t>
            </a:r>
            <a:endParaRPr lang="et-EE" sz="3609" b="1" dirty="0">
              <a:solidFill>
                <a:prstClr val="black"/>
              </a:solidFill>
              <a:latin typeface="Roboto Condensed"/>
            </a:endParaRPr>
          </a:p>
        </p:txBody>
      </p:sp>
      <p:pic>
        <p:nvPicPr>
          <p:cNvPr id="3" name="Pilt 2"/>
          <p:cNvPicPr>
            <a:picLocks noChangeAspect="1"/>
          </p:cNvPicPr>
          <p:nvPr/>
        </p:nvPicPr>
        <p:blipFill>
          <a:blip r:embed="rId2"/>
          <a:stretch>
            <a:fillRect/>
          </a:stretch>
        </p:blipFill>
        <p:spPr>
          <a:xfrm>
            <a:off x="1720034" y="1912972"/>
            <a:ext cx="8856767" cy="3780119"/>
          </a:xfrm>
          <a:prstGeom prst="rect">
            <a:avLst/>
          </a:prstGeom>
        </p:spPr>
      </p:pic>
    </p:spTree>
    <p:extLst>
      <p:ext uri="{BB962C8B-B14F-4D97-AF65-F5344CB8AC3E}">
        <p14:creationId xmlns:p14="http://schemas.microsoft.com/office/powerpoint/2010/main" val="1680459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744" y="369448"/>
            <a:ext cx="9022512" cy="6185809"/>
          </a:xfrm>
          <a:prstGeom prst="rect">
            <a:avLst/>
          </a:prstGeom>
        </p:spPr>
      </p:pic>
    </p:spTree>
    <p:extLst>
      <p:ext uri="{BB962C8B-B14F-4D97-AF65-F5344CB8AC3E}">
        <p14:creationId xmlns:p14="http://schemas.microsoft.com/office/powerpoint/2010/main" val="4187281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44" y="309679"/>
            <a:ext cx="9022512" cy="6238643"/>
          </a:xfrm>
          <a:prstGeom prst="rect">
            <a:avLst/>
          </a:prstGeom>
        </p:spPr>
      </p:pic>
    </p:spTree>
    <p:extLst>
      <p:ext uri="{BB962C8B-B14F-4D97-AF65-F5344CB8AC3E}">
        <p14:creationId xmlns:p14="http://schemas.microsoft.com/office/powerpoint/2010/main" val="3259614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44" y="457779"/>
            <a:ext cx="9022512" cy="6168529"/>
          </a:xfrm>
          <a:prstGeom prst="rect">
            <a:avLst/>
          </a:prstGeom>
        </p:spPr>
      </p:pic>
    </p:spTree>
    <p:extLst>
      <p:ext uri="{BB962C8B-B14F-4D97-AF65-F5344CB8AC3E}">
        <p14:creationId xmlns:p14="http://schemas.microsoft.com/office/powerpoint/2010/main" val="198812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849" y="45560"/>
            <a:ext cx="8802304" cy="6766883"/>
          </a:xfrm>
          <a:prstGeom prst="rect">
            <a:avLst/>
          </a:prstGeom>
        </p:spPr>
      </p:pic>
    </p:spTree>
    <p:extLst>
      <p:ext uri="{BB962C8B-B14F-4D97-AF65-F5344CB8AC3E}">
        <p14:creationId xmlns:p14="http://schemas.microsoft.com/office/powerpoint/2010/main" val="370955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44" y="747949"/>
            <a:ext cx="9022512" cy="5807307"/>
          </a:xfrm>
          <a:prstGeom prst="rect">
            <a:avLst/>
          </a:prstGeom>
        </p:spPr>
      </p:pic>
    </p:spTree>
    <p:extLst>
      <p:ext uri="{BB962C8B-B14F-4D97-AF65-F5344CB8AC3E}">
        <p14:creationId xmlns:p14="http://schemas.microsoft.com/office/powerpoint/2010/main" val="146627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3046988"/>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Vanessa Knapp OBE</a:t>
            </a:r>
          </a:p>
          <a:p>
            <a:pPr marL="285750" lvl="0" indent="-285750" algn="just">
              <a:buClr>
                <a:srgbClr val="014289"/>
              </a:buClr>
              <a:buFont typeface="Wingdings" panose="05000000000000000000" pitchFamily="2" charset="2"/>
              <a:buChar cha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Independent Consultant; Member of the former EU Informal Expert Group on Company Law; Visiting Professor, Queen Mary University of London</a:t>
            </a:r>
            <a:endParaRPr lang="en-US" sz="2200" i="1" dirty="0">
              <a:solidFill>
                <a:srgbClr val="014289"/>
              </a:solidFill>
              <a:ea typeface="Calibri" panose="020F0502020204030204" pitchFamily="34" charset="0"/>
              <a:cs typeface="Calibri" panose="020F0502020204030204" pitchFamily="34" charset="0"/>
            </a:endParaRPr>
          </a:p>
          <a:p>
            <a:pPr marL="457200" lvl="0" indent="-457200" algn="ctr">
              <a:buClr>
                <a:srgbClr val="014289"/>
              </a:buClr>
              <a:buFont typeface="Wingdings" panose="05000000000000000000" pitchFamily="2" charset="2"/>
              <a:buChar cha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Cross border divisions in practice </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61255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a:t>
            </a:r>
            <a:endParaRPr lang="fr-BE" sz="4000" b="1" i="1" dirty="0">
              <a:solidFill>
                <a:srgbClr val="FFD900"/>
              </a:solidFill>
            </a:endParaRPr>
          </a:p>
        </p:txBody>
      </p:sp>
      <p:sp>
        <p:nvSpPr>
          <p:cNvPr id="8" name="Rectangle 7">
            <a:extLst>
              <a:ext uri="{FF2B5EF4-FFF2-40B4-BE49-F238E27FC236}">
                <a16:creationId xmlns:a16="http://schemas.microsoft.com/office/drawing/2014/main" id="{4FC81E10-052C-40AE-82F4-1DD498F9CE78}"/>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2164123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2090031" y="2165514"/>
            <a:ext cx="8012402" cy="4525924"/>
          </a:xfrm>
          <a:prstGeom prst="rect">
            <a:avLst/>
          </a:prstGeom>
        </p:spPr>
        <p:txBody>
          <a:bodyPr wrap="square" lIns="0" tIns="0" rIns="0" bIns="0"/>
          <a:lstStyle/>
          <a:p>
            <a:pPr defTabSz="916777"/>
            <a:endParaRPr sz="1805" dirty="0">
              <a:solidFill>
                <a:prstClr val="black"/>
              </a:solidFill>
              <a:latin typeface="Arial"/>
            </a:endParaRPr>
          </a:p>
        </p:txBody>
      </p:sp>
      <p:sp>
        <p:nvSpPr>
          <p:cNvPr id="49" name="TextShape 2"/>
          <p:cNvSpPr txBox="1"/>
          <p:nvPr/>
        </p:nvSpPr>
        <p:spPr>
          <a:xfrm>
            <a:off x="2090031" y="1082757"/>
            <a:ext cx="7832136" cy="1082757"/>
          </a:xfrm>
          <a:prstGeom prst="rect">
            <a:avLst/>
          </a:prstGeom>
        </p:spPr>
        <p:txBody>
          <a:bodyPr wrap="square" lIns="0" tIns="0" rIns="0" bIns="0"/>
          <a:lstStyle/>
          <a:p>
            <a:pPr defTabSz="916777"/>
            <a:r>
              <a:rPr lang="et-EE" sz="3609" dirty="0" err="1">
                <a:solidFill>
                  <a:prstClr val="black"/>
                </a:solidFill>
                <a:latin typeface="Roboto Condensed"/>
              </a:rPr>
              <a:t>Challenges</a:t>
            </a:r>
            <a:r>
              <a:rPr lang="et-EE" sz="3609" dirty="0">
                <a:solidFill>
                  <a:prstClr val="black"/>
                </a:solidFill>
                <a:latin typeface="Roboto Condensed"/>
              </a:rPr>
              <a:t> of </a:t>
            </a:r>
            <a:r>
              <a:rPr lang="et-EE" sz="3609" dirty="0" err="1">
                <a:solidFill>
                  <a:prstClr val="black"/>
                </a:solidFill>
                <a:latin typeface="Roboto Condensed"/>
              </a:rPr>
              <a:t>digitalization</a:t>
            </a:r>
            <a:r>
              <a:rPr lang="et-EE" sz="3609" dirty="0">
                <a:solidFill>
                  <a:prstClr val="black"/>
                </a:solidFill>
                <a:latin typeface="Roboto Condensed"/>
              </a:rPr>
              <a:t> </a:t>
            </a:r>
            <a:r>
              <a:rPr lang="et-EE" sz="3609" dirty="0" err="1">
                <a:solidFill>
                  <a:prstClr val="black"/>
                </a:solidFill>
                <a:latin typeface="Roboto Condensed"/>
              </a:rPr>
              <a:t>directive</a:t>
            </a:r>
            <a:r>
              <a:rPr lang="et-EE" sz="3609" dirty="0">
                <a:solidFill>
                  <a:prstClr val="black"/>
                </a:solidFill>
                <a:latin typeface="Roboto Condensed"/>
              </a:rPr>
              <a:t> </a:t>
            </a:r>
            <a:r>
              <a:rPr lang="et-EE" sz="3208" dirty="0">
                <a:solidFill>
                  <a:prstClr val="black"/>
                </a:solidFill>
                <a:latin typeface="Roboto Condensed"/>
              </a:rPr>
              <a:t>(EU) 2019/1151  </a:t>
            </a:r>
            <a:endParaRPr sz="3208" dirty="0">
              <a:solidFill>
                <a:prstClr val="black"/>
              </a:solidFill>
              <a:latin typeface="Arial"/>
            </a:endParaRPr>
          </a:p>
        </p:txBody>
      </p:sp>
      <p:sp>
        <p:nvSpPr>
          <p:cNvPr id="2" name="TextBox 1"/>
          <p:cNvSpPr txBox="1"/>
          <p:nvPr/>
        </p:nvSpPr>
        <p:spPr>
          <a:xfrm>
            <a:off x="1908875" y="2779274"/>
            <a:ext cx="8157676" cy="2067367"/>
          </a:xfrm>
          <a:prstGeom prst="rect">
            <a:avLst/>
          </a:prstGeom>
          <a:noFill/>
        </p:spPr>
        <p:txBody>
          <a:bodyPr wrap="square" rtlCol="0">
            <a:spAutoFit/>
          </a:bodyPr>
          <a:lstStyle/>
          <a:p>
            <a:pPr marL="286493" indent="-286493" defTabSz="916777">
              <a:buFont typeface="Arial" panose="020B0604020202020204" pitchFamily="34" charset="0"/>
              <a:buChar char="•"/>
            </a:pPr>
            <a:r>
              <a:rPr lang="et-EE" sz="3208" dirty="0">
                <a:solidFill>
                  <a:prstClr val="black"/>
                </a:solidFill>
                <a:latin typeface="Roboto Condensed"/>
              </a:rPr>
              <a:t>Trust </a:t>
            </a:r>
            <a:r>
              <a:rPr lang="et-EE" sz="3208" dirty="0" err="1">
                <a:solidFill>
                  <a:prstClr val="black"/>
                </a:solidFill>
                <a:latin typeface="Roboto Condensed"/>
              </a:rPr>
              <a:t>cross-border</a:t>
            </a:r>
            <a:r>
              <a:rPr lang="et-EE" sz="3208" dirty="0">
                <a:solidFill>
                  <a:prstClr val="black"/>
                </a:solidFill>
                <a:latin typeface="Roboto Condensed"/>
              </a:rPr>
              <a:t> </a:t>
            </a:r>
            <a:r>
              <a:rPr lang="et-EE" sz="3208" dirty="0" err="1">
                <a:solidFill>
                  <a:prstClr val="black"/>
                </a:solidFill>
                <a:latin typeface="Roboto Condensed"/>
              </a:rPr>
              <a:t>electronic</a:t>
            </a:r>
            <a:r>
              <a:rPr lang="et-EE" sz="3208" dirty="0">
                <a:solidFill>
                  <a:prstClr val="black"/>
                </a:solidFill>
                <a:latin typeface="Roboto Condensed"/>
              </a:rPr>
              <a:t> </a:t>
            </a:r>
            <a:r>
              <a:rPr lang="et-EE" sz="3208" dirty="0" err="1">
                <a:solidFill>
                  <a:prstClr val="black"/>
                </a:solidFill>
                <a:latin typeface="Roboto Condensed"/>
              </a:rPr>
              <a:t>identification</a:t>
            </a:r>
            <a:r>
              <a:rPr lang="et-EE" sz="3208" dirty="0">
                <a:solidFill>
                  <a:prstClr val="black"/>
                </a:solidFill>
                <a:latin typeface="Roboto Condensed"/>
              </a:rPr>
              <a:t>  </a:t>
            </a:r>
          </a:p>
          <a:p>
            <a:pPr marL="286493" indent="-286493" defTabSz="916777">
              <a:buFont typeface="Arial" panose="020B0604020202020204" pitchFamily="34" charset="0"/>
              <a:buChar char="•"/>
            </a:pPr>
            <a:endParaRPr lang="et-EE" sz="3208" dirty="0">
              <a:solidFill>
                <a:prstClr val="black"/>
              </a:solidFill>
              <a:latin typeface="Roboto Condensed"/>
            </a:endParaRPr>
          </a:p>
          <a:p>
            <a:pPr marL="286493" indent="-286493" defTabSz="916777">
              <a:buFont typeface="Arial" panose="020B0604020202020204" pitchFamily="34" charset="0"/>
              <a:buChar char="•"/>
            </a:pPr>
            <a:endParaRPr lang="et-EE" sz="3208" dirty="0">
              <a:solidFill>
                <a:prstClr val="black"/>
              </a:solidFill>
              <a:latin typeface="Roboto Condensed"/>
            </a:endParaRPr>
          </a:p>
          <a:p>
            <a:pPr marL="286493" indent="-286493" defTabSz="916777">
              <a:buFont typeface="Arial" panose="020B0604020202020204" pitchFamily="34" charset="0"/>
              <a:buChar char="•"/>
            </a:pPr>
            <a:r>
              <a:rPr lang="et-EE" sz="3208" dirty="0" err="1">
                <a:solidFill>
                  <a:prstClr val="black"/>
                </a:solidFill>
                <a:latin typeface="Roboto Condensed"/>
              </a:rPr>
              <a:t>Disqualified</a:t>
            </a:r>
            <a:r>
              <a:rPr lang="et-EE" sz="3208" dirty="0">
                <a:solidFill>
                  <a:prstClr val="black"/>
                </a:solidFill>
                <a:latin typeface="Roboto Condensed"/>
              </a:rPr>
              <a:t> </a:t>
            </a:r>
            <a:r>
              <a:rPr lang="et-EE" sz="3208" dirty="0" err="1">
                <a:solidFill>
                  <a:prstClr val="black"/>
                </a:solidFill>
                <a:latin typeface="Roboto Condensed"/>
              </a:rPr>
              <a:t>directors</a:t>
            </a:r>
            <a:r>
              <a:rPr lang="et-EE" sz="3208" dirty="0">
                <a:solidFill>
                  <a:prstClr val="black"/>
                </a:solidFill>
                <a:latin typeface="Roboto Condensed"/>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57" name="Table 1"/>
          <p:cNvGraphicFramePr/>
          <p:nvPr/>
        </p:nvGraphicFramePr>
        <p:xfrm>
          <a:off x="1584744" y="0"/>
          <a:ext cx="9023336" cy="1804956"/>
        </p:xfrm>
        <a:graphic>
          <a:graphicData uri="http://schemas.openxmlformats.org/drawingml/2006/table">
            <a:tbl>
              <a:tblPr>
                <a:tableStyleId>{2D5ABB26-0587-4C30-8999-92F81FD0307C}</a:tableStyleId>
              </a:tblPr>
              <a:tblGrid>
                <a:gridCol w="9023336">
                  <a:extLst>
                    <a:ext uri="{9D8B030D-6E8A-4147-A177-3AD203B41FA5}">
                      <a16:colId xmlns:a16="http://schemas.microsoft.com/office/drawing/2014/main" val="20000"/>
                    </a:ext>
                  </a:extLst>
                </a:gridCol>
              </a:tblGrid>
              <a:tr h="1804956">
                <a:tc>
                  <a:txBody>
                    <a:bodyPr/>
                    <a:lstStyle/>
                    <a:p>
                      <a:endParaRPr lang="et-EE" sz="1800" dirty="0"/>
                    </a:p>
                  </a:txBody>
                  <a:tcPr marL="91673" marR="91673" marT="45837" marB="45837">
                    <a:solidFill>
                      <a:schemeClr val="bg1"/>
                    </a:solidFill>
                  </a:tcPr>
                </a:tc>
                <a:extLst>
                  <a:ext uri="{0D108BD9-81ED-4DB2-BD59-A6C34878D82A}">
                    <a16:rowId xmlns:a16="http://schemas.microsoft.com/office/drawing/2014/main" val="10000"/>
                  </a:ext>
                </a:extLst>
              </a:tr>
            </a:tbl>
          </a:graphicData>
        </a:graphic>
      </p:graphicFrame>
      <p:sp>
        <p:nvSpPr>
          <p:cNvPr id="59" name="TextShape 2"/>
          <p:cNvSpPr txBox="1"/>
          <p:nvPr/>
        </p:nvSpPr>
        <p:spPr>
          <a:xfrm>
            <a:off x="2847369" y="2345973"/>
            <a:ext cx="2599209" cy="613562"/>
          </a:xfrm>
          <a:prstGeom prst="rect">
            <a:avLst/>
          </a:prstGeom>
        </p:spPr>
        <p:txBody>
          <a:bodyPr wrap="none" lIns="0" tIns="0" rIns="0" bIns="0"/>
          <a:lstStyle/>
          <a:p>
            <a:pPr defTabSz="916777"/>
            <a:r>
              <a:rPr lang="et-EE" sz="4010" dirty="0" err="1">
                <a:solidFill>
                  <a:srgbClr val="FFFFFF"/>
                </a:solidFill>
                <a:latin typeface="Roboto Condensed"/>
              </a:rPr>
              <a:t>Thank</a:t>
            </a:r>
            <a:r>
              <a:rPr lang="et-EE" sz="4010" dirty="0">
                <a:solidFill>
                  <a:srgbClr val="FFFFFF"/>
                </a:solidFill>
                <a:latin typeface="Roboto Condensed"/>
              </a:rPr>
              <a:t> </a:t>
            </a:r>
            <a:r>
              <a:rPr lang="et-EE" sz="4010" dirty="0" err="1">
                <a:solidFill>
                  <a:srgbClr val="FFFFFF"/>
                </a:solidFill>
                <a:latin typeface="Roboto Condensed"/>
              </a:rPr>
              <a:t>you</a:t>
            </a:r>
            <a:r>
              <a:rPr lang="et-EE" sz="4010" dirty="0">
                <a:solidFill>
                  <a:srgbClr val="FFFFFF"/>
                </a:solidFill>
                <a:latin typeface="Roboto Condensed"/>
              </a:rPr>
              <a:t>!</a:t>
            </a:r>
            <a:endParaRPr sz="4010" dirty="0">
              <a:solidFill>
                <a:prstClr val="black"/>
              </a:solidFill>
              <a:latin typeface="Roboto Condensed"/>
            </a:endParaRPr>
          </a:p>
        </p:txBody>
      </p:sp>
      <p:sp>
        <p:nvSpPr>
          <p:cNvPr id="60" name="TextShape 3"/>
          <p:cNvSpPr txBox="1"/>
          <p:nvPr/>
        </p:nvSpPr>
        <p:spPr>
          <a:xfrm>
            <a:off x="2847369" y="3428730"/>
            <a:ext cx="7363340" cy="1721584"/>
          </a:xfrm>
          <a:prstGeom prst="rect">
            <a:avLst/>
          </a:prstGeom>
        </p:spPr>
        <p:txBody>
          <a:bodyPr wrap="none" lIns="0" tIns="0" rIns="0" bIns="0"/>
          <a:lstStyle/>
          <a:p>
            <a:pPr defTabSz="916777"/>
            <a:r>
              <a:rPr lang="et-EE" sz="2567" b="1" dirty="0">
                <a:solidFill>
                  <a:srgbClr val="FFFFFF"/>
                </a:solidFill>
                <a:latin typeface="Roboto Condensed"/>
              </a:rPr>
              <a:t>Kai Härmand </a:t>
            </a:r>
            <a:endParaRPr sz="2567" dirty="0">
              <a:solidFill>
                <a:prstClr val="black"/>
              </a:solidFill>
              <a:latin typeface="Roboto Condensed"/>
            </a:endParaRPr>
          </a:p>
          <a:p>
            <a:pPr defTabSz="916777"/>
            <a:r>
              <a:rPr lang="et-EE" sz="2005" dirty="0">
                <a:solidFill>
                  <a:srgbClr val="FFFFFF"/>
                </a:solidFill>
                <a:latin typeface="Arial"/>
              </a:rPr>
              <a:t>Kai.Harmand@just.ee</a:t>
            </a:r>
            <a:endParaRPr sz="1805" dirty="0">
              <a:solidFill>
                <a:prstClr val="black"/>
              </a:solidFill>
              <a:latin typeface="Arial"/>
            </a:endParaRPr>
          </a:p>
        </p:txBody>
      </p:sp>
      <p:pic>
        <p:nvPicPr>
          <p:cNvPr id="2" name="Pil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882" y="216551"/>
            <a:ext cx="3473845" cy="138953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673E9FC8-2143-48A2-9DEE-AABBC7E30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2" name="Picture 6" descr="Résultat de recherche d'images pour &quot;wood texture&quot;">
            <a:extLst>
              <a:ext uri="{FF2B5EF4-FFF2-40B4-BE49-F238E27FC236}">
                <a16:creationId xmlns:a16="http://schemas.microsoft.com/office/drawing/2014/main" id="{1283D7B1-65D9-4BC1-A7ED-834445F4F08B}"/>
              </a:ext>
            </a:extLst>
          </p:cNvPr>
          <p:cNvPicPr>
            <a:picLocks noChangeAspect="1" noChangeArrowheads="1"/>
          </p:cNvPicPr>
          <p:nvPr/>
        </p:nvPicPr>
        <p:blipFill rotWithShape="1">
          <a:blip r:embed="rId2">
            <a:grayscl/>
            <a:alphaModFix amt="85000"/>
            <a:extLst>
              <a:ext uri="{28A0092B-C50C-407E-A947-70E740481C1C}">
                <a14:useLocalDpi xmlns:a14="http://schemas.microsoft.com/office/drawing/2010/main" val="0"/>
              </a:ext>
            </a:extLst>
          </a:blip>
          <a:srcRect b="25669"/>
          <a:stretch/>
        </p:blipFill>
        <p:spPr bwMode="auto">
          <a:xfrm>
            <a:off x="1" y="10"/>
            <a:ext cx="12192000" cy="6003842"/>
          </a:xfrm>
          <a:custGeom>
            <a:avLst/>
            <a:gdLst>
              <a:gd name="connsiteX0" fmla="*/ 0 w 12187427"/>
              <a:gd name="connsiteY0" fmla="*/ 0 h 6003852"/>
              <a:gd name="connsiteX1" fmla="*/ 12187427 w 12187427"/>
              <a:gd name="connsiteY1" fmla="*/ 0 h 6003852"/>
              <a:gd name="connsiteX2" fmla="*/ 12187427 w 12187427"/>
              <a:gd name="connsiteY2" fmla="*/ 4772371 h 6003852"/>
              <a:gd name="connsiteX3" fmla="*/ 11865111 w 12187427"/>
              <a:gd name="connsiteY3" fmla="*/ 4913285 h 6003852"/>
              <a:gd name="connsiteX4" fmla="*/ 6096000 w 12187427"/>
              <a:gd name="connsiteY4" fmla="*/ 6003852 h 6003852"/>
              <a:gd name="connsiteX5" fmla="*/ 3601 w 12187427"/>
              <a:gd name="connsiteY5" fmla="*/ 4771946 h 6003852"/>
              <a:gd name="connsiteX6" fmla="*/ 0 w 12187427"/>
              <a:gd name="connsiteY6" fmla="*/ 4770223 h 6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pic>
        <p:nvPicPr>
          <p:cNvPr id="16" name="Image 15" descr="Une image contenant capture d’écran&#10;&#10;Description générée automatiquement">
            <a:extLst>
              <a:ext uri="{FF2B5EF4-FFF2-40B4-BE49-F238E27FC236}">
                <a16:creationId xmlns:a16="http://schemas.microsoft.com/office/drawing/2014/main" id="{583867C4-FA1B-4D5E-A62F-8E290EC4A4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8402" y="157375"/>
            <a:ext cx="1095265" cy="1080000"/>
          </a:xfrm>
          <a:prstGeom prst="rect">
            <a:avLst/>
          </a:prstGeom>
        </p:spPr>
      </p:pic>
      <p:sp>
        <p:nvSpPr>
          <p:cNvPr id="17" name="Flèche : pentagone 16">
            <a:extLst>
              <a:ext uri="{FF2B5EF4-FFF2-40B4-BE49-F238E27FC236}">
                <a16:creationId xmlns:a16="http://schemas.microsoft.com/office/drawing/2014/main" id="{622F8E12-C4F5-47BE-B632-02788AEAA05D}"/>
              </a:ext>
            </a:extLst>
          </p:cNvPr>
          <p:cNvSpPr/>
          <p:nvPr/>
        </p:nvSpPr>
        <p:spPr>
          <a:xfrm rot="5400000">
            <a:off x="9893046" y="40713"/>
            <a:ext cx="1854927" cy="1773501"/>
          </a:xfrm>
          <a:prstGeom prst="homePlate">
            <a:avLst>
              <a:gd name="adj" fmla="val 28885"/>
            </a:avLst>
          </a:prstGeom>
          <a:solidFill>
            <a:srgbClr val="467B88"/>
          </a:solidFill>
          <a:ln>
            <a:solidFill>
              <a:srgbClr val="467B8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3200" b="1" dirty="0">
                <a:solidFill>
                  <a:schemeClr val="bg1"/>
                </a:solidFill>
                <a:latin typeface="+mj-lt"/>
              </a:rPr>
              <a:t>20 min’</a:t>
            </a:r>
            <a:endParaRPr lang="fr-BE" sz="3200" b="1" dirty="0">
              <a:solidFill>
                <a:schemeClr val="bg1"/>
              </a:solidFill>
              <a:latin typeface="+mj-lt"/>
            </a:endParaRPr>
          </a:p>
          <a:p>
            <a:pPr algn="ctr"/>
            <a:endParaRPr lang="fr-BE" sz="2400" dirty="0">
              <a:latin typeface="+mj-lt"/>
            </a:endParaRPr>
          </a:p>
        </p:txBody>
      </p:sp>
      <p:sp>
        <p:nvSpPr>
          <p:cNvPr id="7" name="Rectangle 6">
            <a:extLst>
              <a:ext uri="{FF2B5EF4-FFF2-40B4-BE49-F238E27FC236}">
                <a16:creationId xmlns:a16="http://schemas.microsoft.com/office/drawing/2014/main" id="{7308AC5D-6BFD-42DD-BB2D-207CEFE86F4D}"/>
              </a:ext>
            </a:extLst>
          </p:cNvPr>
          <p:cNvSpPr/>
          <p:nvPr/>
        </p:nvSpPr>
        <p:spPr>
          <a:xfrm>
            <a:off x="1263667" y="854149"/>
            <a:ext cx="7235899" cy="176384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800" b="1" i="1" dirty="0">
                <a:solidFill>
                  <a:srgbClr val="467B88"/>
                </a:solidFill>
                <a:ea typeface="+mj-ea"/>
                <a:cs typeface="+mj-cs"/>
              </a:rPr>
              <a:t>Coffee break </a:t>
            </a:r>
          </a:p>
          <a:p>
            <a:pPr>
              <a:lnSpc>
                <a:spcPct val="90000"/>
              </a:lnSpc>
              <a:spcBef>
                <a:spcPct val="0"/>
              </a:spcBef>
              <a:spcAft>
                <a:spcPts val="600"/>
              </a:spcAft>
            </a:pPr>
            <a:r>
              <a:rPr lang="en-US" sz="2800" b="1" i="1" dirty="0">
                <a:solidFill>
                  <a:srgbClr val="467B88"/>
                </a:solidFill>
                <a:ea typeface="+mj-ea"/>
                <a:cs typeface="+mj-cs"/>
              </a:rPr>
              <a:t>with the kind participation of </a:t>
            </a:r>
          </a:p>
        </p:txBody>
      </p:sp>
      <p:pic>
        <p:nvPicPr>
          <p:cNvPr id="8" name="Image 7" descr="Une image contenant alimentation&#10;&#10;Description générée automatiquement">
            <a:extLst>
              <a:ext uri="{FF2B5EF4-FFF2-40B4-BE49-F238E27FC236}">
                <a16:creationId xmlns:a16="http://schemas.microsoft.com/office/drawing/2014/main" id="{BCDBBB6B-9E61-4A6B-9FDC-A11FD4B326EE}"/>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23361" r="1" b="1"/>
          <a:stretch/>
        </p:blipFill>
        <p:spPr>
          <a:xfrm>
            <a:off x="6094476" y="2113682"/>
            <a:ext cx="3535590" cy="2985818"/>
          </a:xfrm>
          <a:prstGeom prst="rect">
            <a:avLst/>
          </a:prstGeom>
        </p:spPr>
      </p:pic>
    </p:spTree>
    <p:extLst>
      <p:ext uri="{BB962C8B-B14F-4D97-AF65-F5344CB8AC3E}">
        <p14:creationId xmlns:p14="http://schemas.microsoft.com/office/powerpoint/2010/main" val="1050205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89761" y="2183258"/>
            <a:ext cx="8952410" cy="4308872"/>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Gabriela </a:t>
            </a:r>
            <a:r>
              <a:rPr lang="en-US" sz="4000" b="1" dirty="0" err="1">
                <a:solidFill>
                  <a:srgbClr val="014289"/>
                </a:solidFill>
                <a:ea typeface="Calibri" panose="020F0502020204030204" pitchFamily="34" charset="0"/>
                <a:cs typeface="Calibri" panose="020F0502020204030204" pitchFamily="34" charset="0"/>
              </a:rPr>
              <a:t>Fierbinţeanu</a:t>
            </a:r>
            <a:endParaRPr lang="en-US" sz="4000" b="1" dirty="0">
              <a:solidFill>
                <a:srgbClr val="014289"/>
              </a:solidFill>
              <a:ea typeface="Calibri" panose="020F0502020204030204" pitchFamily="34" charset="0"/>
              <a:cs typeface="Calibri" panose="020F0502020204030204" pitchFamily="34" charset="0"/>
            </a:endParaRP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000" dirty="0"/>
              <a:t>Company Law </a:t>
            </a:r>
            <a:r>
              <a:rPr lang="en-US" sz="2000" dirty="0" err="1"/>
              <a:t>Attachée</a:t>
            </a:r>
            <a:r>
              <a:rPr lang="en-US" sz="2000" dirty="0"/>
              <a:t>, Permanent Representation of Romania to the EU, former Chair of the Council of the EU Working Party on Company Law, Assistant Professor in Commercial and Civil Law, Nicolae </a:t>
            </a:r>
            <a:r>
              <a:rPr lang="en-US" sz="2000" dirty="0" err="1"/>
              <a:t>Titulescu</a:t>
            </a:r>
            <a:r>
              <a:rPr lang="en-US" sz="2000" dirty="0"/>
              <a:t> University, Faculty of Law, Bucharest</a:t>
            </a:r>
          </a:p>
          <a:p>
            <a:pPr lvl="2" algn="just">
              <a:buClr>
                <a:srgbClr val="014289"/>
              </a:buClr>
            </a:pPr>
            <a:endParaRPr lang="en-US"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Shareholders’ Protection in cross-border mobility of companies, and </a:t>
            </a:r>
            <a:r>
              <a:rPr lang="en-US" sz="3600" b="1" dirty="0" err="1">
                <a:solidFill>
                  <a:srgbClr val="FECE34"/>
                </a:solidFill>
                <a:ea typeface="Calibri" panose="020F0502020204030204" pitchFamily="34" charset="0"/>
                <a:cs typeface="Calibri" panose="020F0502020204030204" pitchFamily="34" charset="0"/>
              </a:rPr>
              <a:t>harmonised</a:t>
            </a:r>
            <a:r>
              <a:rPr lang="en-US" sz="3600" b="1" dirty="0">
                <a:solidFill>
                  <a:srgbClr val="FECE34"/>
                </a:solidFill>
                <a:ea typeface="Calibri" panose="020F0502020204030204" pitchFamily="34" charset="0"/>
                <a:cs typeface="Calibri" panose="020F0502020204030204" pitchFamily="34" charset="0"/>
              </a:rPr>
              <a:t> rules after the company law package </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61255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a:t>
            </a:r>
            <a:endParaRPr lang="fr-BE" sz="4000" b="1" i="1" dirty="0">
              <a:solidFill>
                <a:srgbClr val="FFD900"/>
              </a:solidFill>
            </a:endParaRPr>
          </a:p>
        </p:txBody>
      </p:sp>
      <p:sp>
        <p:nvSpPr>
          <p:cNvPr id="8" name="Rectangle 7">
            <a:extLst>
              <a:ext uri="{FF2B5EF4-FFF2-40B4-BE49-F238E27FC236}">
                <a16:creationId xmlns:a16="http://schemas.microsoft.com/office/drawing/2014/main" id="{EE8E26DC-081A-4656-AF19-F1E5EE9DD572}"/>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4245788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66B136E-7D9D-4A0D-8B80-32BFEE81BEE7}"/>
              </a:ext>
            </a:extLst>
          </p:cNvPr>
          <p:cNvSpPr>
            <a:spLocks noGrp="1" noChangeArrowheads="1"/>
          </p:cNvSpPr>
          <p:nvPr>
            <p:ph type="ctrTitle"/>
          </p:nvPr>
        </p:nvSpPr>
        <p:spPr/>
        <p:txBody>
          <a:bodyPr/>
          <a:lstStyle/>
          <a:p>
            <a:pPr eaLnBrk="1" hangingPunct="1">
              <a:defRPr/>
            </a:pPr>
            <a:r>
              <a:rPr lang="en-US" sz="3600" dirty="0"/>
              <a:t>Shareholders’ Protection in cross-border mobility of companies, and </a:t>
            </a:r>
            <a:r>
              <a:rPr lang="en-US" sz="3600" dirty="0" err="1"/>
              <a:t>harmonised</a:t>
            </a:r>
            <a:r>
              <a:rPr lang="en-US" sz="3600" dirty="0"/>
              <a:t> rules after the company law package</a:t>
            </a:r>
            <a:r>
              <a:rPr lang="ro-RO" sz="3600" dirty="0"/>
              <a:t/>
            </a:r>
            <a:br>
              <a:rPr lang="ro-RO" sz="3600" dirty="0"/>
            </a:br>
            <a:endParaRPr lang="en-US" sz="3600" dirty="0"/>
          </a:p>
        </p:txBody>
      </p:sp>
      <p:sp>
        <p:nvSpPr>
          <p:cNvPr id="2051" name="Rectangle 3">
            <a:extLst>
              <a:ext uri="{FF2B5EF4-FFF2-40B4-BE49-F238E27FC236}">
                <a16:creationId xmlns:a16="http://schemas.microsoft.com/office/drawing/2014/main" id="{2ADC50D7-6BF7-404C-B3F9-54972AB45E2A}"/>
              </a:ext>
            </a:extLst>
          </p:cNvPr>
          <p:cNvSpPr>
            <a:spLocks noGrp="1" noChangeArrowheads="1"/>
          </p:cNvSpPr>
          <p:nvPr>
            <p:ph type="subTitle" idx="1"/>
          </p:nvPr>
        </p:nvSpPr>
        <p:spPr/>
        <p:txBody>
          <a:bodyPr/>
          <a:lstStyle/>
          <a:p>
            <a:pPr eaLnBrk="1" hangingPunct="1">
              <a:defRPr/>
            </a:pPr>
            <a:r>
              <a:rPr lang="en-US" dirty="0"/>
              <a:t>Gabriela </a:t>
            </a:r>
            <a:r>
              <a:rPr lang="en-US" dirty="0" err="1"/>
              <a:t>Fierbin</a:t>
            </a:r>
            <a:r>
              <a:rPr lang="ro-RO" dirty="0"/>
              <a:t>ţeanu</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7406-5CA7-454E-84DD-B1D3121EE963}"/>
              </a:ext>
            </a:extLst>
          </p:cNvPr>
          <p:cNvSpPr>
            <a:spLocks noGrp="1"/>
          </p:cNvSpPr>
          <p:nvPr>
            <p:ph type="title"/>
          </p:nvPr>
        </p:nvSpPr>
        <p:spPr/>
        <p:txBody>
          <a:bodyPr/>
          <a:lstStyle/>
          <a:p>
            <a:pPr>
              <a:defRPr/>
            </a:pPr>
            <a:r>
              <a:rPr lang="sr-Latn-CS" dirty="0"/>
              <a:t>Introduction</a:t>
            </a:r>
            <a:endParaRPr lang="en-US" dirty="0"/>
          </a:p>
        </p:txBody>
      </p:sp>
      <p:sp>
        <p:nvSpPr>
          <p:cNvPr id="3" name="Content Placeholder 2">
            <a:extLst>
              <a:ext uri="{FF2B5EF4-FFF2-40B4-BE49-F238E27FC236}">
                <a16:creationId xmlns:a16="http://schemas.microsoft.com/office/drawing/2014/main" id="{EFBE9AF6-EBA9-4297-B454-580FD5530B51}"/>
              </a:ext>
            </a:extLst>
          </p:cNvPr>
          <p:cNvSpPr>
            <a:spLocks noGrp="1"/>
          </p:cNvSpPr>
          <p:nvPr>
            <p:ph idx="1"/>
          </p:nvPr>
        </p:nvSpPr>
        <p:spPr/>
        <p:txBody>
          <a:bodyPr/>
          <a:lstStyle/>
          <a:p>
            <a:pPr>
              <a:defRPr/>
            </a:pPr>
            <a:r>
              <a:rPr lang="ro-RO" dirty="0"/>
              <a:t>On 25 April 2018 the European Commission adopted the "Company Law package", which consists of two proposals for Directives amending Directive (EU) 2017/1132, the Directive as regards the use of digital tools and processes in company law ('digitalisation') and Directive as regards cross-border conversions, mergers and divisions ('mobility').</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AD5BD2-7FDF-4BB9-AAF1-E9E28FA21868}"/>
              </a:ext>
            </a:extLst>
          </p:cNvPr>
          <p:cNvSpPr>
            <a:spLocks noGrp="1" noRot="1" noChangeArrowheads="1"/>
          </p:cNvSpPr>
          <p:nvPr>
            <p:ph type="title"/>
          </p:nvPr>
        </p:nvSpPr>
        <p:spPr/>
        <p:txBody>
          <a:bodyPr/>
          <a:lstStyle/>
          <a:p>
            <a:pPr eaLnBrk="1" hangingPunct="1">
              <a:defRPr/>
            </a:pPr>
            <a:r>
              <a:rPr lang="sr-Latn-CS" dirty="0"/>
              <a:t>Introduction</a:t>
            </a:r>
            <a:endParaRPr lang="en-US" dirty="0"/>
          </a:p>
        </p:txBody>
      </p:sp>
      <p:sp>
        <p:nvSpPr>
          <p:cNvPr id="7171" name="Rectangle 3">
            <a:extLst>
              <a:ext uri="{FF2B5EF4-FFF2-40B4-BE49-F238E27FC236}">
                <a16:creationId xmlns:a16="http://schemas.microsoft.com/office/drawing/2014/main" id="{0464A965-5BAF-4259-ACB3-A1F2C45EC2EB}"/>
              </a:ext>
            </a:extLst>
          </p:cNvPr>
          <p:cNvSpPr>
            <a:spLocks noGrp="1" noChangeArrowheads="1"/>
          </p:cNvSpPr>
          <p:nvPr>
            <p:ph type="body" idx="1"/>
          </p:nvPr>
        </p:nvSpPr>
        <p:spPr/>
        <p:txBody>
          <a:bodyPr/>
          <a:lstStyle/>
          <a:p>
            <a:pPr>
              <a:buFont typeface="Wingdings" panose="05000000000000000000" pitchFamily="2" charset="2"/>
              <a:buNone/>
              <a:defRPr/>
            </a:pPr>
            <a:r>
              <a:rPr lang="en-US" sz="2400" i="1" dirty="0"/>
              <a:t>	 </a:t>
            </a:r>
            <a:endParaRPr lang="en-US" sz="2400" dirty="0"/>
          </a:p>
          <a:p>
            <a:pPr>
              <a:buFont typeface="Wingdings" panose="05000000000000000000" pitchFamily="2" charset="2"/>
              <a:buNone/>
              <a:defRPr/>
            </a:pPr>
            <a:r>
              <a:rPr lang="ro-RO" sz="2400" i="1" dirty="0"/>
              <a:t>     </a:t>
            </a:r>
            <a:r>
              <a:rPr lang="en-US" sz="2400" i="1" dirty="0"/>
              <a:t>"The initiative will safeguard rights of minority shareholders when companies carry-out cross-border operations. The initiative will focus on the protection of minority shareholders by providing them with adequate rights which can be easily exercised, in some cases without engaging administrative or judicial authorities. Minority shareholders will benefit from the </a:t>
            </a:r>
            <a:r>
              <a:rPr lang="en-US" sz="2400" i="1" dirty="0" err="1"/>
              <a:t>harmonised</a:t>
            </a:r>
            <a:r>
              <a:rPr lang="en-US" sz="2400" i="1" dirty="0"/>
              <a:t> rules by enjoying the same level of safeguards in all Member </a:t>
            </a:r>
            <a:r>
              <a:rPr lang="ro-RO" sz="2400" i="1" dirty="0"/>
              <a:t>States </a:t>
            </a:r>
            <a:r>
              <a:rPr lang="en-US" sz="2400" dirty="0"/>
              <a:t>“</a:t>
            </a:r>
            <a:endParaRPr lang="ro-RO" sz="2400" dirty="0"/>
          </a:p>
          <a:p>
            <a:pPr>
              <a:buFont typeface="Wingdings" panose="05000000000000000000" pitchFamily="2" charset="2"/>
              <a:buNone/>
              <a:defRPr/>
            </a:pPr>
            <a:r>
              <a:rPr lang="ro-RO" sz="1200" dirty="0"/>
              <a:t>        </a:t>
            </a:r>
          </a:p>
          <a:p>
            <a:pPr>
              <a:buFont typeface="Wingdings" panose="05000000000000000000" pitchFamily="2" charset="2"/>
              <a:buNone/>
              <a:defRPr/>
            </a:pPr>
            <a:r>
              <a:rPr lang="ro-RO" sz="1200" dirty="0"/>
              <a:t>         </a:t>
            </a:r>
            <a:r>
              <a:rPr lang="ro-RO" sz="1400" dirty="0"/>
              <a:t>(</a:t>
            </a:r>
            <a:r>
              <a:rPr lang="en-US" sz="1400" dirty="0"/>
              <a:t>COMMISSION STAFF WORKING DOCUMENT IMPACT ASSESSMENT Accompanying the document Proposal for a Directive of the European Parliament and of the Council amending Directive (EU) 2017/1132 as regards the use of digital tools and processes in company law and Proposal for a Directive of the European Parliament and of the Council amending Directive (EU) 2017/1132 as regards cross-border conversions, mergers and divisions</a:t>
            </a:r>
            <a:r>
              <a:rPr lang="ro-RO" sz="1400" dirty="0"/>
              <a:t>)</a:t>
            </a:r>
            <a:endParaRPr lang="en-US" sz="1400" dirty="0"/>
          </a:p>
          <a:p>
            <a:pPr eaLnBrk="1" hangingPunct="1">
              <a:lnSpc>
                <a:spcPct val="90000"/>
              </a:lnSpc>
              <a:defRPr/>
            </a:pP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20438E3-D22F-4FF0-B80C-EA0C12309DF8}"/>
              </a:ext>
            </a:extLst>
          </p:cNvPr>
          <p:cNvSpPr>
            <a:spLocks noGrp="1" noRot="1" noChangeArrowheads="1"/>
          </p:cNvSpPr>
          <p:nvPr>
            <p:ph type="title"/>
          </p:nvPr>
        </p:nvSpPr>
        <p:spPr/>
        <p:txBody>
          <a:bodyPr/>
          <a:lstStyle/>
          <a:p>
            <a:pPr eaLnBrk="1" hangingPunct="1">
              <a:defRPr/>
            </a:pPr>
            <a:r>
              <a:rPr lang="en-US" dirty="0"/>
              <a:t>Shareholders’ Protection</a:t>
            </a:r>
          </a:p>
        </p:txBody>
      </p:sp>
      <p:sp>
        <p:nvSpPr>
          <p:cNvPr id="23555" name="Rectangle 3">
            <a:extLst>
              <a:ext uri="{FF2B5EF4-FFF2-40B4-BE49-F238E27FC236}">
                <a16:creationId xmlns:a16="http://schemas.microsoft.com/office/drawing/2014/main" id="{ED75BF7F-BE36-4826-B122-0B28E276E15A}"/>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ro-RO" dirty="0"/>
              <a:t>    </a:t>
            </a:r>
            <a:r>
              <a:rPr lang="en-US" dirty="0"/>
              <a:t>Right to be informed on </a:t>
            </a:r>
            <a:r>
              <a:rPr lang="sr-Latn-CS" dirty="0"/>
              <a:t>a </a:t>
            </a:r>
            <a:r>
              <a:rPr lang="en-US" dirty="0"/>
              <a:t>planned</a:t>
            </a:r>
            <a:r>
              <a:rPr lang="ro-RO" dirty="0"/>
              <a:t> cross border operation </a:t>
            </a:r>
          </a:p>
          <a:p>
            <a:pPr eaLnBrk="1" hangingPunct="1">
              <a:buFont typeface="Wingdings" panose="05000000000000000000" pitchFamily="2" charset="2"/>
              <a:buNone/>
              <a:defRPr/>
            </a:pPr>
            <a:endParaRPr lang="en-US" dirty="0"/>
          </a:p>
          <a:p>
            <a:pPr lvl="1" eaLnBrk="1" hangingPunct="1">
              <a:defRPr/>
            </a:pPr>
            <a:r>
              <a:rPr lang="sr-Latn-CS" sz="3200" dirty="0"/>
              <a:t>I</a:t>
            </a:r>
            <a:r>
              <a:rPr lang="en-US" sz="3200" dirty="0"/>
              <a:t>nformation and documents</a:t>
            </a:r>
            <a:r>
              <a:rPr lang="sr-Latn-CS" sz="3200" dirty="0"/>
              <a:t> available</a:t>
            </a:r>
            <a:endParaRPr lang="en-US" sz="3200" dirty="0"/>
          </a:p>
          <a:p>
            <a:pPr lvl="1" eaLnBrk="1" hangingPunct="1">
              <a:defRPr/>
            </a:pPr>
            <a:r>
              <a:rPr lang="en-US" sz="3200" dirty="0"/>
              <a:t>Information </a:t>
            </a:r>
            <a:r>
              <a:rPr lang="sr-Latn-CS" sz="3200" dirty="0"/>
              <a:t>during</a:t>
            </a:r>
            <a:r>
              <a:rPr lang="en-US" sz="3200" dirty="0"/>
              <a:t> general meeting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EAA1B33-E28A-471B-BD7D-3F5598F3DDBC}"/>
              </a:ext>
            </a:extLst>
          </p:cNvPr>
          <p:cNvSpPr>
            <a:spLocks noGrp="1" noRot="1" noChangeArrowheads="1"/>
          </p:cNvSpPr>
          <p:nvPr>
            <p:ph type="title"/>
          </p:nvPr>
        </p:nvSpPr>
        <p:spPr/>
        <p:txBody>
          <a:bodyPr/>
          <a:lstStyle/>
          <a:p>
            <a:pPr eaLnBrk="1" hangingPunct="1">
              <a:defRPr/>
            </a:pPr>
            <a:r>
              <a:rPr lang="en-US" sz="4000" dirty="0"/>
              <a:t>Shareholders’ Protection</a:t>
            </a:r>
          </a:p>
        </p:txBody>
      </p:sp>
      <p:sp>
        <p:nvSpPr>
          <p:cNvPr id="24579" name="Rectangle 3">
            <a:extLst>
              <a:ext uri="{FF2B5EF4-FFF2-40B4-BE49-F238E27FC236}">
                <a16:creationId xmlns:a16="http://schemas.microsoft.com/office/drawing/2014/main" id="{94D1B5C6-19BD-4883-9673-41816EA43BFE}"/>
              </a:ext>
            </a:extLst>
          </p:cNvPr>
          <p:cNvSpPr>
            <a:spLocks noGrp="1" noChangeArrowheads="1"/>
          </p:cNvSpPr>
          <p:nvPr>
            <p:ph type="body" idx="1"/>
          </p:nvPr>
        </p:nvSpPr>
        <p:spPr/>
        <p:txBody>
          <a:bodyPr/>
          <a:lstStyle/>
          <a:p>
            <a:pPr eaLnBrk="1" hangingPunct="1">
              <a:lnSpc>
                <a:spcPct val="90000"/>
              </a:lnSpc>
              <a:defRPr/>
            </a:pPr>
            <a:r>
              <a:rPr lang="sr-Latn-CS" sz="2800" dirty="0"/>
              <a:t>General meeting </a:t>
            </a:r>
            <a:r>
              <a:rPr lang="en-US" sz="2800" dirty="0"/>
              <a:t>approval of the </a:t>
            </a:r>
            <a:r>
              <a:rPr lang="sr-Latn-CS" sz="2800" dirty="0"/>
              <a:t>draft terms of the cross border operation </a:t>
            </a:r>
          </a:p>
          <a:p>
            <a:pPr eaLnBrk="1" hangingPunct="1">
              <a:lnSpc>
                <a:spcPct val="90000"/>
              </a:lnSpc>
              <a:buFont typeface="Wingdings" panose="05000000000000000000" pitchFamily="2" charset="2"/>
              <a:buNone/>
              <a:defRPr/>
            </a:pPr>
            <a:endParaRPr lang="ro-RO" sz="2800" dirty="0"/>
          </a:p>
          <a:p>
            <a:pPr eaLnBrk="1" hangingPunct="1">
              <a:lnSpc>
                <a:spcPct val="90000"/>
              </a:lnSpc>
              <a:buFont typeface="Wingdings" panose="05000000000000000000" pitchFamily="2" charset="2"/>
              <a:buNone/>
              <a:defRPr/>
            </a:pPr>
            <a:endParaRPr lang="en-US" sz="2800" dirty="0"/>
          </a:p>
          <a:p>
            <a:pPr eaLnBrk="1" hangingPunct="1">
              <a:lnSpc>
                <a:spcPct val="90000"/>
              </a:lnSpc>
              <a:defRPr/>
            </a:pPr>
            <a:r>
              <a:rPr lang="en-US" sz="2800" dirty="0"/>
              <a:t>Voting on draft terms of merger and of the articles of association</a:t>
            </a:r>
            <a:endParaRPr lang="ro-RO" sz="2800" dirty="0"/>
          </a:p>
          <a:p>
            <a:pPr eaLnBrk="1" hangingPunct="1">
              <a:lnSpc>
                <a:spcPct val="90000"/>
              </a:lnSpc>
              <a:buFont typeface="Wingdings" panose="05000000000000000000" pitchFamily="2" charset="2"/>
              <a:buNone/>
              <a:defRPr/>
            </a:pPr>
            <a:endParaRPr lang="ro-RO" sz="2800" dirty="0"/>
          </a:p>
          <a:p>
            <a:pPr eaLnBrk="1" hangingPunct="1">
              <a:lnSpc>
                <a:spcPct val="90000"/>
              </a:lnSpc>
              <a:buFont typeface="Wingdings" panose="05000000000000000000" pitchFamily="2" charset="2"/>
              <a:buNone/>
              <a:defRPr/>
            </a:pPr>
            <a:endParaRPr lang="en-US" sz="2800" dirty="0"/>
          </a:p>
          <a:p>
            <a:pPr eaLnBrk="1" hangingPunct="1">
              <a:lnSpc>
                <a:spcPct val="90000"/>
              </a:lnSpc>
              <a:defRPr/>
            </a:pPr>
            <a:r>
              <a:rPr lang="ro-RO" sz="2800" dirty="0"/>
              <a:t>Necessary m</a:t>
            </a:r>
            <a:r>
              <a:rPr lang="en-US" sz="2800" dirty="0" err="1"/>
              <a:t>ajority</a:t>
            </a:r>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4B15F47-AED9-4945-AAB9-5906C4BEFD5B}"/>
              </a:ext>
            </a:extLst>
          </p:cNvPr>
          <p:cNvSpPr>
            <a:spLocks noGrp="1" noRot="1" noChangeArrowheads="1"/>
          </p:cNvSpPr>
          <p:nvPr>
            <p:ph type="title"/>
          </p:nvPr>
        </p:nvSpPr>
        <p:spPr/>
        <p:txBody>
          <a:bodyPr/>
          <a:lstStyle/>
          <a:p>
            <a:pPr eaLnBrk="1" hangingPunct="1">
              <a:defRPr/>
            </a:pPr>
            <a:r>
              <a:rPr lang="en-US" dirty="0"/>
              <a:t>Shareholders’ Protection</a:t>
            </a:r>
          </a:p>
        </p:txBody>
      </p:sp>
      <p:sp>
        <p:nvSpPr>
          <p:cNvPr id="25603" name="Rectangle 3">
            <a:extLst>
              <a:ext uri="{FF2B5EF4-FFF2-40B4-BE49-F238E27FC236}">
                <a16:creationId xmlns:a16="http://schemas.microsoft.com/office/drawing/2014/main" id="{D3F0E00B-B5C8-4C23-8C89-CAA79CC9B732}"/>
              </a:ext>
            </a:extLst>
          </p:cNvPr>
          <p:cNvSpPr>
            <a:spLocks noGrp="1" noChangeArrowheads="1"/>
          </p:cNvSpPr>
          <p:nvPr>
            <p:ph type="body" idx="1"/>
          </p:nvPr>
        </p:nvSpPr>
        <p:spPr/>
        <p:txBody>
          <a:bodyPr/>
          <a:lstStyle/>
          <a:p>
            <a:pPr lvl="1" eaLnBrk="1" hangingPunct="1">
              <a:defRPr/>
            </a:pPr>
            <a:endParaRPr lang="ro-RO" dirty="0"/>
          </a:p>
          <a:p>
            <a:pPr lvl="1" eaLnBrk="1" hangingPunct="1">
              <a:defRPr/>
            </a:pPr>
            <a:r>
              <a:rPr lang="en-US" dirty="0"/>
              <a:t>Court’s control of the </a:t>
            </a:r>
            <a:r>
              <a:rPr lang="ro-RO" dirty="0"/>
              <a:t> cross border </a:t>
            </a:r>
            <a:r>
              <a:rPr lang="en-US" dirty="0"/>
              <a:t>procedure</a:t>
            </a:r>
          </a:p>
          <a:p>
            <a:pPr lvl="1" eaLnBrk="1" hangingPunct="1">
              <a:defRPr/>
            </a:pPr>
            <a:r>
              <a:rPr lang="en-US" dirty="0"/>
              <a:t>Court’s control of the </a:t>
            </a:r>
            <a:r>
              <a:rPr lang="ro-RO" dirty="0"/>
              <a:t>share </a:t>
            </a:r>
            <a:r>
              <a:rPr lang="en-US" dirty="0"/>
              <a:t>exchange ratio</a:t>
            </a:r>
          </a:p>
          <a:p>
            <a:pPr lvl="1" eaLnBrk="1" hangingPunct="1">
              <a:defRPr/>
            </a:pPr>
            <a:r>
              <a:rPr lang="en-US" dirty="0"/>
              <a:t>Shareholders right</a:t>
            </a:r>
            <a:r>
              <a:rPr lang="sr-Latn-CS" dirty="0"/>
              <a:t>s:</a:t>
            </a:r>
          </a:p>
          <a:p>
            <a:pPr lvl="1" eaLnBrk="1" hangingPunct="1">
              <a:buFont typeface="Wingdings" panose="05000000000000000000" pitchFamily="2" charset="2"/>
              <a:buNone/>
              <a:defRPr/>
            </a:pPr>
            <a:endParaRPr lang="sr-Latn-CS" dirty="0"/>
          </a:p>
          <a:p>
            <a:pPr lvl="1" eaLnBrk="1" hangingPunct="1">
              <a:buFont typeface="Wingdings" panose="05000000000000000000" pitchFamily="2" charset="2"/>
              <a:buNone/>
              <a:defRPr/>
            </a:pPr>
            <a:r>
              <a:rPr lang="ro-RO" dirty="0"/>
              <a:t> + </a:t>
            </a:r>
            <a:r>
              <a:rPr lang="en-US" dirty="0"/>
              <a:t>payment in cash (</a:t>
            </a:r>
            <a:r>
              <a:rPr lang="ro-RO" dirty="0"/>
              <a:t>shares and cash compensation</a:t>
            </a:r>
            <a:r>
              <a:rPr lang="en-US" dirty="0"/>
              <a:t>)</a:t>
            </a:r>
            <a:endParaRPr lang="ro-RO" dirty="0"/>
          </a:p>
          <a:p>
            <a:pPr lvl="1" eaLnBrk="1" hangingPunct="1">
              <a:buFont typeface="Wingdings" panose="05000000000000000000" pitchFamily="2" charset="2"/>
              <a:buNone/>
              <a:defRPr/>
            </a:pPr>
            <a:r>
              <a:rPr lang="ro-RO" dirty="0"/>
              <a:t> + exit right </a:t>
            </a:r>
          </a:p>
          <a:p>
            <a:pPr lvl="1" eaLnBrk="1" hangingPunct="1">
              <a:buFont typeface="Wingdings" panose="05000000000000000000" pitchFamily="2" charset="2"/>
              <a:buNone/>
              <a:defRPr/>
            </a:pPr>
            <a:r>
              <a:rPr lang="ro-RO" dirty="0"/>
              <a:t>+</a:t>
            </a:r>
            <a:r>
              <a:rPr lang="en-US" dirty="0"/>
              <a:t> minority</a:t>
            </a:r>
            <a:r>
              <a:rPr lang="sr-Latn-CS" dirty="0"/>
              <a:t> </a:t>
            </a:r>
            <a:r>
              <a:rPr lang="en-US" dirty="0"/>
              <a:t>members who have opposed the cross-border</a:t>
            </a:r>
            <a:r>
              <a:rPr lang="ro-RO" dirty="0"/>
              <a:t> operation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ABD8-4C27-4842-8CD5-C4909BCB261F}"/>
              </a:ext>
            </a:extLst>
          </p:cNvPr>
          <p:cNvSpPr txBox="1">
            <a:spLocks noGrp="1"/>
          </p:cNvSpPr>
          <p:nvPr>
            <p:ph type="title"/>
          </p:nvPr>
        </p:nvSpPr>
        <p:spPr/>
        <p:txBody>
          <a:bodyPr/>
          <a:lstStyle/>
          <a:p>
            <a:pPr lvl="0"/>
            <a:r>
              <a:rPr lang="en-GB"/>
              <a:t>What I will cover</a:t>
            </a:r>
          </a:p>
        </p:txBody>
      </p:sp>
      <p:sp>
        <p:nvSpPr>
          <p:cNvPr id="3" name="Content Placeholder 2">
            <a:extLst>
              <a:ext uri="{FF2B5EF4-FFF2-40B4-BE49-F238E27FC236}">
                <a16:creationId xmlns:a16="http://schemas.microsoft.com/office/drawing/2014/main" id="{CEC1B0DD-0A69-44D4-8303-3D6CFBCB45AA}"/>
              </a:ext>
            </a:extLst>
          </p:cNvPr>
          <p:cNvSpPr txBox="1">
            <a:spLocks noGrp="1"/>
          </p:cNvSpPr>
          <p:nvPr>
            <p:ph idx="1"/>
          </p:nvPr>
        </p:nvSpPr>
        <p:spPr/>
        <p:txBody>
          <a:bodyPr/>
          <a:lstStyle/>
          <a:p>
            <a:pPr lvl="0"/>
            <a:r>
              <a:rPr lang="en-GB"/>
              <a:t>Background to the new provisions</a:t>
            </a:r>
          </a:p>
          <a:p>
            <a:pPr lvl="0"/>
            <a:r>
              <a:rPr lang="en-GB"/>
              <a:t>The sorts of divisions covered</a:t>
            </a:r>
          </a:p>
          <a:p>
            <a:pPr lvl="0"/>
            <a:r>
              <a:rPr lang="en-GB"/>
              <a:t>The documents needed</a:t>
            </a:r>
          </a:p>
          <a:p>
            <a:pPr lvl="0"/>
            <a:r>
              <a:rPr lang="en-GB"/>
              <a:t>The process</a:t>
            </a:r>
          </a:p>
          <a:p>
            <a:pPr lvl="0"/>
            <a:r>
              <a:rPr lang="en-GB"/>
              <a:t>Protections for members, creditors and employee participation</a:t>
            </a:r>
          </a:p>
        </p:txBody>
      </p:sp>
      <p:pic>
        <p:nvPicPr>
          <p:cNvPr id="4" name="Picture 3">
            <a:extLst>
              <a:ext uri="{FF2B5EF4-FFF2-40B4-BE49-F238E27FC236}">
                <a16:creationId xmlns:a16="http://schemas.microsoft.com/office/drawing/2014/main" id="{479B0848-F511-4A70-8D21-CE9F70C615EE}"/>
              </a:ext>
            </a:extLst>
          </p:cNvPr>
          <p:cNvPicPr>
            <a:picLocks noChangeAspect="1"/>
          </p:cNvPicPr>
          <p:nvPr/>
        </p:nvPicPr>
        <p:blipFill>
          <a:blip r:embed="rId3"/>
          <a:stretch>
            <a:fillRect/>
          </a:stretch>
        </p:blipFill>
        <p:spPr>
          <a:xfrm>
            <a:off x="9663095" y="365129"/>
            <a:ext cx="2133788" cy="2145977"/>
          </a:xfrm>
          <a:prstGeom prst="rect">
            <a:avLst/>
          </a:prstGeom>
          <a:noFill/>
          <a:ln cap="flat">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2DA2A1B-5726-46B2-831A-95E1A603C01A}"/>
              </a:ext>
            </a:extLst>
          </p:cNvPr>
          <p:cNvSpPr>
            <a:spLocks noGrp="1" noRot="1" noChangeArrowheads="1"/>
          </p:cNvSpPr>
          <p:nvPr>
            <p:ph type="title"/>
          </p:nvPr>
        </p:nvSpPr>
        <p:spPr/>
        <p:txBody>
          <a:bodyPr>
            <a:normAutofit fontScale="90000"/>
          </a:bodyPr>
          <a:lstStyle/>
          <a:p>
            <a:pPr eaLnBrk="1" hangingPunct="1">
              <a:defRPr/>
            </a:pPr>
            <a:r>
              <a:rPr lang="en-US" dirty="0"/>
              <a:t>Shareholders’ Protection</a:t>
            </a:r>
            <a:r>
              <a:rPr lang="sr-Latn-CS" dirty="0"/>
              <a:t>.Current  legislation</a:t>
            </a:r>
            <a:br>
              <a:rPr lang="sr-Latn-CS" dirty="0"/>
            </a:br>
            <a:endParaRPr lang="en-US" dirty="0"/>
          </a:p>
        </p:txBody>
      </p:sp>
      <p:sp>
        <p:nvSpPr>
          <p:cNvPr id="43011" name="Rectangle 3">
            <a:extLst>
              <a:ext uri="{FF2B5EF4-FFF2-40B4-BE49-F238E27FC236}">
                <a16:creationId xmlns:a16="http://schemas.microsoft.com/office/drawing/2014/main" id="{64661B55-D20A-47C1-9E72-99332027D118}"/>
              </a:ext>
            </a:extLst>
          </p:cNvPr>
          <p:cNvSpPr>
            <a:spLocks noGrp="1" noChangeArrowheads="1"/>
          </p:cNvSpPr>
          <p:nvPr>
            <p:ph type="body" idx="1"/>
          </p:nvPr>
        </p:nvSpPr>
        <p:spPr/>
        <p:txBody>
          <a:bodyPr>
            <a:normAutofit/>
          </a:bodyPr>
          <a:lstStyle/>
          <a:p>
            <a:pPr lvl="1" eaLnBrk="1" hangingPunct="1">
              <a:buFont typeface="Wingdings" panose="05000000000000000000" pitchFamily="2" charset="2"/>
              <a:buNone/>
              <a:defRPr/>
            </a:pPr>
            <a:r>
              <a:rPr lang="ro-RO" dirty="0"/>
              <a:t>	</a:t>
            </a:r>
            <a:r>
              <a:rPr lang="en-US" dirty="0"/>
              <a:t> </a:t>
            </a:r>
            <a:r>
              <a:rPr lang="en-GB" dirty="0"/>
              <a:t>The duration of the period when minority shareholders can request protection varies (from 10 days to 3 months) and so does the substance of the protection. In most Member States minority shareholders have a right to sell their shares against adequate cash compensation (so-called "exit rights")</a:t>
            </a:r>
            <a:r>
              <a:rPr lang="ro-RO" dirty="0"/>
              <a:t>.</a:t>
            </a:r>
            <a:endParaRPr lang="en-US" dirty="0"/>
          </a:p>
          <a:p>
            <a:pPr lvl="1" eaLnBrk="1" hangingPunct="1">
              <a:buFont typeface="Wingdings" panose="05000000000000000000" pitchFamily="2" charset="2"/>
              <a:buNone/>
              <a:defRPr/>
            </a:pPr>
            <a:r>
              <a:rPr lang="ro-RO" dirty="0"/>
              <a:t>    S</a:t>
            </a:r>
            <a:r>
              <a:rPr lang="en-GB" dirty="0" err="1"/>
              <a:t>ome</a:t>
            </a:r>
            <a:r>
              <a:rPr lang="en-GB" dirty="0"/>
              <a:t> </a:t>
            </a:r>
            <a:r>
              <a:rPr lang="ro-RO" dirty="0"/>
              <a:t>Member States </a:t>
            </a:r>
            <a:r>
              <a:rPr lang="en-GB" dirty="0"/>
              <a:t>offer also a right to additional cash compensation if the share exchange ratio is not adequate or a right of investigation, and/or additional procedural safeguards (e.g. a 75% majority is required in the general meeting to approve a cross-border merger, e.g. in the UK, Ireland, Germany).</a:t>
            </a:r>
            <a:endParaRPr lang="sr-Latn-CS" dirty="0"/>
          </a:p>
          <a:p>
            <a:pPr eaLnBrk="1" hangingPunct="1">
              <a:buFont typeface="Wingdings" panose="05000000000000000000" pitchFamily="2" charset="2"/>
              <a:buNone/>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E110-538F-445B-B7E2-301CA40ECCA3}"/>
              </a:ext>
            </a:extLst>
          </p:cNvPr>
          <p:cNvSpPr>
            <a:spLocks noGrp="1"/>
          </p:cNvSpPr>
          <p:nvPr>
            <p:ph type="title"/>
          </p:nvPr>
        </p:nvSpPr>
        <p:spPr/>
        <p:txBody>
          <a:bodyPr/>
          <a:lstStyle/>
          <a:p>
            <a:pPr>
              <a:defRPr/>
            </a:pPr>
            <a:r>
              <a:rPr lang="en-US" dirty="0"/>
              <a:t>Shareholders’ Protection</a:t>
            </a:r>
            <a:r>
              <a:rPr lang="sr-Latn-CS" dirty="0"/>
              <a:t>. Current  legislation </a:t>
            </a:r>
            <a:br>
              <a:rPr lang="sr-Latn-CS" dirty="0"/>
            </a:br>
            <a:endParaRPr lang="en-US" dirty="0"/>
          </a:p>
        </p:txBody>
      </p:sp>
      <p:sp>
        <p:nvSpPr>
          <p:cNvPr id="3" name="Content Placeholder 2">
            <a:extLst>
              <a:ext uri="{FF2B5EF4-FFF2-40B4-BE49-F238E27FC236}">
                <a16:creationId xmlns:a16="http://schemas.microsoft.com/office/drawing/2014/main" id="{62573422-8308-4A0B-95C2-3853AEAB5FBB}"/>
              </a:ext>
            </a:extLst>
          </p:cNvPr>
          <p:cNvSpPr>
            <a:spLocks noGrp="1"/>
          </p:cNvSpPr>
          <p:nvPr>
            <p:ph idx="1"/>
          </p:nvPr>
        </p:nvSpPr>
        <p:spPr/>
        <p:txBody>
          <a:bodyPr/>
          <a:lstStyle/>
          <a:p>
            <a:pPr>
              <a:defRPr/>
            </a:pPr>
            <a:r>
              <a:rPr lang="en-GB" dirty="0"/>
              <a:t>it can be questioned whether the approach in the existing CBMD (no substantive harmonisation) hampers the effectiveness of the existing regime. Taking into account that a minority shareholder can own up to nearly half of the shares of the company, the protection regime can be very costly and requires capital reserves if compensation has to be paid, which illustrates the importance of this element for carrying out a cross-border merger.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145F-F43D-4AFE-913A-BB453EB447EB}"/>
              </a:ext>
            </a:extLst>
          </p:cNvPr>
          <p:cNvSpPr>
            <a:spLocks noGrp="1"/>
          </p:cNvSpPr>
          <p:nvPr>
            <p:ph type="title"/>
          </p:nvPr>
        </p:nvSpPr>
        <p:spPr/>
        <p:txBody>
          <a:bodyPr/>
          <a:lstStyle/>
          <a:p>
            <a:pPr>
              <a:defRPr/>
            </a:pPr>
            <a:r>
              <a:rPr lang="en-US" dirty="0"/>
              <a:t>Shareholders’ Protection</a:t>
            </a:r>
            <a:r>
              <a:rPr lang="sr-Latn-CS" dirty="0"/>
              <a:t>. Current  legislation </a:t>
            </a:r>
            <a:endParaRPr lang="en-US" dirty="0"/>
          </a:p>
        </p:txBody>
      </p:sp>
      <p:sp>
        <p:nvSpPr>
          <p:cNvPr id="3" name="Content Placeholder 2">
            <a:extLst>
              <a:ext uri="{FF2B5EF4-FFF2-40B4-BE49-F238E27FC236}">
                <a16:creationId xmlns:a16="http://schemas.microsoft.com/office/drawing/2014/main" id="{FD13F629-36B4-40EC-81F2-B40A56310D60}"/>
              </a:ext>
            </a:extLst>
          </p:cNvPr>
          <p:cNvSpPr>
            <a:spLocks noGrp="1"/>
          </p:cNvSpPr>
          <p:nvPr>
            <p:ph idx="1"/>
          </p:nvPr>
        </p:nvSpPr>
        <p:spPr/>
        <p:txBody>
          <a:bodyPr/>
          <a:lstStyle/>
          <a:p>
            <a:pPr algn="just">
              <a:defRPr/>
            </a:pPr>
            <a:r>
              <a:rPr lang="en-GB" dirty="0"/>
              <a:t>business-related stakeholders regard</a:t>
            </a:r>
            <a:r>
              <a:rPr lang="ro-RO" dirty="0"/>
              <a:t>ed</a:t>
            </a:r>
            <a:r>
              <a:rPr lang="en-GB" dirty="0"/>
              <a:t> minority shareholder protection as a concern in cross-border mergers. In this context, stakeholders stated that if issues such as potential minority shareholders invoking protections are not rectified in advance, the merger will not be carried out because it would involve too many uncertainties. 65% of respondents who expressed an opinion were in favour of harmonising the rights of minority shareholders.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72AD-1437-4939-9CBF-0CD7D232A039}"/>
              </a:ext>
            </a:extLst>
          </p:cNvPr>
          <p:cNvSpPr>
            <a:spLocks noGrp="1"/>
          </p:cNvSpPr>
          <p:nvPr>
            <p:ph type="title"/>
          </p:nvPr>
        </p:nvSpPr>
        <p:spPr/>
        <p:txBody>
          <a:bodyPr/>
          <a:lstStyle/>
          <a:p>
            <a:pPr>
              <a:defRPr/>
            </a:pPr>
            <a:r>
              <a:rPr lang="en-US" dirty="0"/>
              <a:t>Shareholders’ Protection</a:t>
            </a:r>
            <a:r>
              <a:rPr lang="sr-Latn-CS" dirty="0"/>
              <a:t>.Room for improvement</a:t>
            </a:r>
            <a:endParaRPr lang="en-US" dirty="0"/>
          </a:p>
        </p:txBody>
      </p:sp>
      <p:sp>
        <p:nvSpPr>
          <p:cNvPr id="3" name="Content Placeholder 2">
            <a:extLst>
              <a:ext uri="{FF2B5EF4-FFF2-40B4-BE49-F238E27FC236}">
                <a16:creationId xmlns:a16="http://schemas.microsoft.com/office/drawing/2014/main" id="{BD600324-524C-4F51-AA32-83D0FCECBE20}"/>
              </a:ext>
            </a:extLst>
          </p:cNvPr>
          <p:cNvSpPr>
            <a:spLocks noGrp="1"/>
          </p:cNvSpPr>
          <p:nvPr>
            <p:ph idx="1"/>
          </p:nvPr>
        </p:nvSpPr>
        <p:spPr/>
        <p:txBody>
          <a:bodyPr/>
          <a:lstStyle/>
          <a:p>
            <a:pPr>
              <a:defRPr/>
            </a:pPr>
            <a:r>
              <a:rPr lang="en-US" dirty="0"/>
              <a:t>Shareholders who did not vote for the cross-border mergers or have no voting rights </a:t>
            </a:r>
            <a:r>
              <a:rPr lang="ro-RO" dirty="0"/>
              <a:t>need to </a:t>
            </a:r>
            <a:r>
              <a:rPr lang="en-US" dirty="0"/>
              <a:t>have the right to exit the company (dispose of their shares) and receive the adequate compensation. Member States should also ensure that shareholders of the merging companies who did not oppose the cross-border merger, but who considered that the proposed share-exchange ratio was inadequate may challenge that ratio before a national court.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797B-390C-4DA3-96AD-252A47201CD5}"/>
              </a:ext>
            </a:extLst>
          </p:cNvPr>
          <p:cNvSpPr>
            <a:spLocks noGrp="1"/>
          </p:cNvSpPr>
          <p:nvPr>
            <p:ph type="title"/>
          </p:nvPr>
        </p:nvSpPr>
        <p:spPr/>
        <p:txBody>
          <a:bodyPr/>
          <a:lstStyle/>
          <a:p>
            <a:pPr>
              <a:defRPr/>
            </a:pPr>
            <a:r>
              <a:rPr lang="en-US" dirty="0"/>
              <a:t>Shareholders’ Protection</a:t>
            </a:r>
            <a:r>
              <a:rPr lang="sr-Latn-CS" dirty="0"/>
              <a:t>.Room for improvement</a:t>
            </a:r>
            <a:endParaRPr lang="en-US" dirty="0"/>
          </a:p>
        </p:txBody>
      </p:sp>
      <p:sp>
        <p:nvSpPr>
          <p:cNvPr id="3" name="Content Placeholder 2">
            <a:extLst>
              <a:ext uri="{FF2B5EF4-FFF2-40B4-BE49-F238E27FC236}">
                <a16:creationId xmlns:a16="http://schemas.microsoft.com/office/drawing/2014/main" id="{4CFBDAE7-F8B5-4B66-B5B3-9884A27CA964}"/>
              </a:ext>
            </a:extLst>
          </p:cNvPr>
          <p:cNvSpPr>
            <a:spLocks noGrp="1"/>
          </p:cNvSpPr>
          <p:nvPr>
            <p:ph idx="1"/>
          </p:nvPr>
        </p:nvSpPr>
        <p:spPr/>
        <p:txBody>
          <a:bodyPr/>
          <a:lstStyle/>
          <a:p>
            <a:pPr>
              <a:defRPr/>
            </a:pPr>
            <a:r>
              <a:rPr lang="en-US" dirty="0"/>
              <a:t>Member States should ensure that shareholders of the merging companies who did not oppose the cross-border merger, but who considered that the proposed share-exchange ratio was inadequate may challenge that ratio set out in the common draft terms of the cross-border merger before a national court.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2E99-9D3B-4F0F-AE82-81A87EE183E0}"/>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8F561DB9-5F75-4DF3-B2BD-9E841524963E}"/>
              </a:ext>
            </a:extLst>
          </p:cNvPr>
          <p:cNvSpPr>
            <a:spLocks noGrp="1"/>
          </p:cNvSpPr>
          <p:nvPr>
            <p:ph idx="1"/>
          </p:nvPr>
        </p:nvSpPr>
        <p:spPr>
          <a:xfrm>
            <a:off x="1981200" y="2071689"/>
            <a:ext cx="8229600" cy="4054475"/>
          </a:xfrm>
        </p:spPr>
        <p:txBody>
          <a:bodyPr/>
          <a:lstStyle/>
          <a:p>
            <a:pPr>
              <a:defRPr/>
            </a:pPr>
            <a:r>
              <a:rPr lang="ro-RO" dirty="0"/>
              <a:t>(12) </a:t>
            </a:r>
            <a:r>
              <a:rPr lang="en-GB" dirty="0"/>
              <a:t>To allow all stakeholders’ legitimate interests to be taken into account in the procedure governing a cross-border operation, the company should draw up and disclose the draft terms of the proposed operation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1B59-B3AB-40E2-822E-00144658E97F}"/>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0F382F04-6CCC-42F5-A586-B2CDA809265E}"/>
              </a:ext>
            </a:extLst>
          </p:cNvPr>
          <p:cNvSpPr>
            <a:spLocks noGrp="1"/>
          </p:cNvSpPr>
          <p:nvPr>
            <p:ph idx="1"/>
          </p:nvPr>
        </p:nvSpPr>
        <p:spPr/>
        <p:txBody>
          <a:bodyPr/>
          <a:lstStyle/>
          <a:p>
            <a:pPr>
              <a:defRPr/>
            </a:pPr>
            <a:r>
              <a:rPr lang="en-GB" dirty="0"/>
              <a:t>(13)In order to provide information to its members and employees, the company carrying out the cross-border operation should prepare a report for them. The report should explain and justify the legal and economic aspects of the proposed cross-border operation and should include information about </a:t>
            </a:r>
            <a:r>
              <a:rPr lang="ro-RO" dirty="0"/>
              <a:t> members </a:t>
            </a:r>
            <a:r>
              <a:rPr lang="en-GB" dirty="0"/>
              <a:t>right to exit the company</a:t>
            </a:r>
            <a:r>
              <a:rPr lang="ro-RO" dirty="0"/>
              <a:t>.</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971-15A7-4BF5-A981-D4FE30832E76}"/>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E3FF8072-4511-43DE-999D-F3E240BADD3D}"/>
              </a:ext>
            </a:extLst>
          </p:cNvPr>
          <p:cNvSpPr>
            <a:spLocks noGrp="1"/>
          </p:cNvSpPr>
          <p:nvPr>
            <p:ph idx="1"/>
          </p:nvPr>
        </p:nvSpPr>
        <p:spPr/>
        <p:txBody>
          <a:bodyPr/>
          <a:lstStyle/>
          <a:p>
            <a:pPr>
              <a:defRPr/>
            </a:pPr>
            <a:r>
              <a:rPr lang="en-GB" dirty="0"/>
              <a:t>(14)The draft terms of the cross-border operation, the offer of cash compensation made by the company to those members who wish to exit the company and, where applicable, the share-exchange ratio, including the amount of any complementary cash payment included in the draft terms, should be examined by an expert who is independent from the company.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F52E-59AC-4EA0-963C-FD9118C424E0}"/>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354B5188-4138-4966-855B-182C32228E2C}"/>
              </a:ext>
            </a:extLst>
          </p:cNvPr>
          <p:cNvSpPr>
            <a:spLocks noGrp="1"/>
          </p:cNvSpPr>
          <p:nvPr>
            <p:ph idx="1"/>
          </p:nvPr>
        </p:nvSpPr>
        <p:spPr/>
        <p:txBody>
          <a:bodyPr/>
          <a:lstStyle/>
          <a:p>
            <a:pPr>
              <a:defRPr/>
            </a:pPr>
            <a:r>
              <a:rPr lang="en-GB" dirty="0"/>
              <a:t>(17)The lack of harmonisation of safeguards for members</a:t>
            </a:r>
            <a:r>
              <a:rPr lang="ro-RO" dirty="0"/>
              <a:t> </a:t>
            </a:r>
            <a:r>
              <a:rPr lang="en-GB" dirty="0"/>
              <a:t>has been identified as an obstacle to cross-border operations. Companies and their members face a wide variety of different forms of protection leading to complexity and legal uncertainty. Members</a:t>
            </a:r>
            <a:r>
              <a:rPr lang="ro-RO" dirty="0"/>
              <a:t> </a:t>
            </a:r>
            <a:r>
              <a:rPr lang="en-GB" dirty="0"/>
              <a:t>should, therefore, be offered the same minimum level of protection regardless of the Member State in which the company is situated.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2F5E-0936-4C0A-8E87-6173D90C4961}"/>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98B20A96-4F37-45F6-8768-676A4A2712B8}"/>
              </a:ext>
            </a:extLst>
          </p:cNvPr>
          <p:cNvSpPr>
            <a:spLocks noGrp="1"/>
          </p:cNvSpPr>
          <p:nvPr>
            <p:ph idx="1"/>
          </p:nvPr>
        </p:nvSpPr>
        <p:spPr/>
        <p:txBody>
          <a:bodyPr/>
          <a:lstStyle/>
          <a:p>
            <a:pPr>
              <a:defRPr/>
            </a:pPr>
            <a:r>
              <a:rPr lang="en-GB" dirty="0"/>
              <a:t>(18)As a consequence of a cross-border operation, members often face a situation whereby the law applicable to their rights changes because they become members of a company governed by the law of a Member State other than the Member State the law of which was applicable to the company before the operation.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3D0B-1343-44A5-A5DB-E18EC4C29D52}"/>
              </a:ext>
            </a:extLst>
          </p:cNvPr>
          <p:cNvSpPr txBox="1">
            <a:spLocks noGrp="1"/>
          </p:cNvSpPr>
          <p:nvPr>
            <p:ph type="title"/>
          </p:nvPr>
        </p:nvSpPr>
        <p:spPr/>
        <p:txBody>
          <a:bodyPr/>
          <a:lstStyle/>
          <a:p>
            <a:pPr lvl="0"/>
            <a:r>
              <a:rPr lang="en-GB"/>
              <a:t>Background to the provisions on cross-border divisions</a:t>
            </a:r>
          </a:p>
        </p:txBody>
      </p:sp>
      <p:sp>
        <p:nvSpPr>
          <p:cNvPr id="3" name="Content Placeholder 2">
            <a:extLst>
              <a:ext uri="{FF2B5EF4-FFF2-40B4-BE49-F238E27FC236}">
                <a16:creationId xmlns:a16="http://schemas.microsoft.com/office/drawing/2014/main" id="{C0C39BAE-D81C-4FBB-9F3D-E0CD159C0744}"/>
              </a:ext>
            </a:extLst>
          </p:cNvPr>
          <p:cNvSpPr txBox="1">
            <a:spLocks noGrp="1"/>
          </p:cNvSpPr>
          <p:nvPr>
            <p:ph idx="1"/>
          </p:nvPr>
        </p:nvSpPr>
        <p:spPr/>
        <p:txBody>
          <a:bodyPr/>
          <a:lstStyle/>
          <a:p>
            <a:pPr lvl="0"/>
            <a:r>
              <a:rPr lang="en-GB"/>
              <a:t>Provisions on  PLC divisions since 1982 within a member state</a:t>
            </a:r>
          </a:p>
          <a:p>
            <a:pPr marL="0" lvl="0" indent="0">
              <a:buNone/>
            </a:pPr>
            <a:r>
              <a:rPr lang="en-GB"/>
              <a:t>   - but not cross border divisions</a:t>
            </a:r>
          </a:p>
          <a:p>
            <a:pPr lvl="0"/>
            <a:r>
              <a:rPr lang="en-GB"/>
              <a:t>Less than half of member states had provisions</a:t>
            </a:r>
          </a:p>
          <a:p>
            <a:pPr lvl="0"/>
            <a:r>
              <a:rPr lang="en-GB"/>
              <a:t>Lack of harmonised framework makes it difficult + more expensive</a:t>
            </a:r>
          </a:p>
          <a:p>
            <a:pPr lvl="0"/>
            <a:r>
              <a:rPr lang="en-GB"/>
              <a:t>Different protection of stakeholders</a:t>
            </a:r>
          </a:p>
          <a:p>
            <a:pPr marL="0" lvl="0" indent="0">
              <a:buNone/>
            </a:pPr>
            <a:endParaRPr lang="en-GB"/>
          </a:p>
        </p:txBody>
      </p:sp>
      <p:pic>
        <p:nvPicPr>
          <p:cNvPr id="4" name="Picture 3">
            <a:extLst>
              <a:ext uri="{FF2B5EF4-FFF2-40B4-BE49-F238E27FC236}">
                <a16:creationId xmlns:a16="http://schemas.microsoft.com/office/drawing/2014/main" id="{843ABFF3-6545-441E-A197-FE5E70228DF7}"/>
              </a:ext>
            </a:extLst>
          </p:cNvPr>
          <p:cNvPicPr>
            <a:picLocks noChangeAspect="1"/>
          </p:cNvPicPr>
          <p:nvPr/>
        </p:nvPicPr>
        <p:blipFill>
          <a:blip r:embed="rId3"/>
          <a:stretch>
            <a:fillRect/>
          </a:stretch>
        </p:blipFill>
        <p:spPr>
          <a:xfrm>
            <a:off x="8983934" y="4329117"/>
            <a:ext cx="2466978" cy="1847846"/>
          </a:xfrm>
          <a:prstGeom prst="rect">
            <a:avLst/>
          </a:prstGeom>
          <a:noFill/>
          <a:ln cap="flat">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84A5-CF78-4A71-B83C-460032B21BF5}"/>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42A0F8E5-EE62-4326-B502-9765C5A1D81A}"/>
              </a:ext>
            </a:extLst>
          </p:cNvPr>
          <p:cNvSpPr>
            <a:spLocks noGrp="1"/>
          </p:cNvSpPr>
          <p:nvPr>
            <p:ph idx="1"/>
          </p:nvPr>
        </p:nvSpPr>
        <p:spPr/>
        <p:txBody>
          <a:bodyPr/>
          <a:lstStyle/>
          <a:p>
            <a:pPr>
              <a:defRPr/>
            </a:pPr>
            <a:r>
              <a:rPr lang="en-GB" dirty="0"/>
              <a:t>Member States should, provide for members holding shares with voting rights and who voted against the approval of the draft terms to have the right to exit the company and receive cash compensation for their shares that is equivalent to the value of those shares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4305-192F-4788-B9DB-41EAB7AD7648}"/>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172A0801-8162-45A4-9210-76B6EB2CCE6E}"/>
              </a:ext>
            </a:extLst>
          </p:cNvPr>
          <p:cNvSpPr>
            <a:spLocks noGrp="1"/>
          </p:cNvSpPr>
          <p:nvPr>
            <p:ph idx="1"/>
          </p:nvPr>
        </p:nvSpPr>
        <p:spPr/>
        <p:txBody>
          <a:bodyPr/>
          <a:lstStyle/>
          <a:p>
            <a:pPr>
              <a:defRPr/>
            </a:pPr>
            <a:r>
              <a:rPr lang="en-GB" dirty="0"/>
              <a:t>Member States should be free to decide to extend that right also to other members, for example, to members holding shares without voting rights or members who, as a result of a cross-border division, would acquire shares in the recipient company in proportions different from those they held before the operation, or to members for whom there would be no change of applicable law but for whom certain rights would change due to the operation.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D07F-1BE4-492B-8780-11452AE0C30A}"/>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9772036F-CD6B-459C-BACE-5D323B9E0B16}"/>
              </a:ext>
            </a:extLst>
          </p:cNvPr>
          <p:cNvSpPr>
            <a:spLocks noGrp="1"/>
          </p:cNvSpPr>
          <p:nvPr>
            <p:ph idx="1"/>
          </p:nvPr>
        </p:nvSpPr>
        <p:spPr/>
        <p:txBody>
          <a:bodyPr/>
          <a:lstStyle/>
          <a:p>
            <a:pPr>
              <a:defRPr/>
            </a:pPr>
            <a:r>
              <a:rPr lang="en-GB" dirty="0"/>
              <a:t>(19)Companies should be able to estimate, to the extent possible, the costs related to the cross</a:t>
            </a:r>
            <a:r>
              <a:rPr lang="ro-RO" dirty="0"/>
              <a:t> </a:t>
            </a:r>
            <a:r>
              <a:rPr lang="en-GB" dirty="0"/>
              <a:t>‑</a:t>
            </a:r>
            <a:r>
              <a:rPr lang="ro-RO" dirty="0"/>
              <a:t> </a:t>
            </a:r>
            <a:r>
              <a:rPr lang="en-GB" dirty="0"/>
              <a:t>border operation. Members should, therefore, be required to declare to the company whether they have decided to exercise the right to dispose of their shares. Members might also be required to indicate, whether they intend to dispute the cash compensation offered and claim additional cash compensation</a:t>
            </a:r>
            <a:r>
              <a:rPr lang="ro-RO" dirty="0"/>
              <a: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9481-B30A-491E-A167-4510A6E24292}"/>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7D3C3953-51CF-41D3-9349-3406B64C7824}"/>
              </a:ext>
            </a:extLst>
          </p:cNvPr>
          <p:cNvSpPr>
            <a:spLocks noGrp="1"/>
          </p:cNvSpPr>
          <p:nvPr>
            <p:ph idx="1"/>
          </p:nvPr>
        </p:nvSpPr>
        <p:spPr/>
        <p:txBody>
          <a:bodyPr/>
          <a:lstStyle/>
          <a:p>
            <a:pPr>
              <a:defRPr/>
            </a:pPr>
            <a:r>
              <a:rPr lang="en-GB" dirty="0"/>
              <a:t>(20)The calculation of the offer of cash compensation should be based on generally accepted valuation methods. Members should have a right to dispute the calculation and question the adequacy of the cash compensation before a competent administrative or judicial authority or a body mandated under national law, including arbitral tribunals. </a:t>
            </a:r>
            <a:endParaRPr lang="en-US" dirty="0"/>
          </a:p>
          <a:p>
            <a:pPr>
              <a:defRPr/>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5605-772F-4DD2-929A-BFEF2E1F34A5}"/>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D5B4E46D-49F3-49CF-B463-97624E8C80FF}"/>
              </a:ext>
            </a:extLst>
          </p:cNvPr>
          <p:cNvSpPr>
            <a:spLocks noGrp="1"/>
          </p:cNvSpPr>
          <p:nvPr>
            <p:ph idx="1"/>
          </p:nvPr>
        </p:nvSpPr>
        <p:spPr/>
        <p:txBody>
          <a:bodyPr/>
          <a:lstStyle/>
          <a:p>
            <a:pPr>
              <a:defRPr/>
            </a:pPr>
            <a:endParaRPr lang="ro-RO" dirty="0"/>
          </a:p>
          <a:p>
            <a:pPr>
              <a:defRPr/>
            </a:pPr>
            <a:r>
              <a:rPr lang="en-GB" dirty="0"/>
              <a:t>Member States should be able to provide that members who have declared their decision to exercise the right to dispose of their shares are entitled to join such proceedings. Member States should also be able to establish time limits in national law for joining those proceedings.</a:t>
            </a:r>
            <a:endParaRPr lang="en-US" dirty="0"/>
          </a:p>
          <a:p>
            <a:pPr>
              <a:defRPr/>
            </a:pPr>
            <a:endParaRPr lang="en-US" dirty="0"/>
          </a:p>
          <a:p>
            <a:pPr>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C1A1-DF5F-4957-8A0D-B1F62F0BCED0}"/>
              </a:ext>
            </a:extLst>
          </p:cNvPr>
          <p:cNvSpPr>
            <a:spLocks noGrp="1"/>
          </p:cNvSpPr>
          <p:nvPr>
            <p:ph type="title"/>
          </p:nvPr>
        </p:nvSpPr>
        <p:spPr/>
        <p:txBody>
          <a:bodyPr/>
          <a:lstStyle/>
          <a:p>
            <a:pPr>
              <a:defRPr/>
            </a:pPr>
            <a:r>
              <a:rPr lang="en-US" dirty="0"/>
              <a:t>Shareholders’ Protection</a:t>
            </a:r>
            <a:r>
              <a:rPr lang="sr-Latn-CS" dirty="0"/>
              <a:t>.Adopted text</a:t>
            </a:r>
            <a:endParaRPr lang="en-US" dirty="0"/>
          </a:p>
        </p:txBody>
      </p:sp>
      <p:sp>
        <p:nvSpPr>
          <p:cNvPr id="3" name="Content Placeholder 2">
            <a:extLst>
              <a:ext uri="{FF2B5EF4-FFF2-40B4-BE49-F238E27FC236}">
                <a16:creationId xmlns:a16="http://schemas.microsoft.com/office/drawing/2014/main" id="{B1E775DB-4675-4DCB-A003-0D0BC2A31206}"/>
              </a:ext>
            </a:extLst>
          </p:cNvPr>
          <p:cNvSpPr>
            <a:spLocks noGrp="1"/>
          </p:cNvSpPr>
          <p:nvPr>
            <p:ph idx="1"/>
          </p:nvPr>
        </p:nvSpPr>
        <p:spPr/>
        <p:txBody>
          <a:bodyPr/>
          <a:lstStyle/>
          <a:p>
            <a:pPr>
              <a:defRPr/>
            </a:pPr>
            <a:r>
              <a:rPr lang="en-GB" dirty="0"/>
              <a:t>(21)As far as cross-border mergers or divisions are concerned, members who did not have or did not exercise the right to exit the company should, nevertheless, have a right to dispute the share-exchange ratio. When assessing the adequacy of the share-exchange ratio, the competent authority should also take into account the amount of any</a:t>
            </a:r>
            <a:r>
              <a:rPr lang="ro-RO" dirty="0"/>
              <a:t> </a:t>
            </a:r>
            <a:r>
              <a:rPr lang="en-GB" dirty="0"/>
              <a:t>complementary cash payment included in the draft terms</a:t>
            </a:r>
            <a:r>
              <a:rPr lang="ro-RO" dirty="0"/>
              <a: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9E2F-DC69-448A-B7F3-3609C6D64C15}"/>
              </a:ext>
            </a:extLst>
          </p:cNvPr>
          <p:cNvSpPr>
            <a:spLocks noGrp="1"/>
          </p:cNvSpPr>
          <p:nvPr>
            <p:ph type="title"/>
          </p:nvPr>
        </p:nvSpPr>
        <p:spPr/>
        <p:txBody>
          <a:bodyPr/>
          <a:lstStyle/>
          <a:p>
            <a:pPr>
              <a:defRPr/>
            </a:pPr>
            <a:r>
              <a:rPr lang="ro-RO" dirty="0"/>
              <a:t>C</a:t>
            </a:r>
            <a:r>
              <a:rPr lang="en-US" dirty="0" err="1"/>
              <a:t>ompany</a:t>
            </a:r>
            <a:r>
              <a:rPr lang="en-US" dirty="0"/>
              <a:t> law package</a:t>
            </a:r>
          </a:p>
        </p:txBody>
      </p:sp>
      <p:sp>
        <p:nvSpPr>
          <p:cNvPr id="3" name="Content Placeholder 2">
            <a:extLst>
              <a:ext uri="{FF2B5EF4-FFF2-40B4-BE49-F238E27FC236}">
                <a16:creationId xmlns:a16="http://schemas.microsoft.com/office/drawing/2014/main" id="{77FAD0E7-1D23-4317-998B-364B95F7F1F5}"/>
              </a:ext>
            </a:extLst>
          </p:cNvPr>
          <p:cNvSpPr>
            <a:spLocks noGrp="1"/>
          </p:cNvSpPr>
          <p:nvPr>
            <p:ph idx="1"/>
          </p:nvPr>
        </p:nvSpPr>
        <p:spPr/>
        <p:txBody>
          <a:bodyPr/>
          <a:lstStyle/>
          <a:p>
            <a:pPr>
              <a:defRPr/>
            </a:pPr>
            <a:r>
              <a:rPr lang="en-GB" dirty="0"/>
              <a:t>a reliable legal framework for cross-border divisions , conversions and cross-border mergers</a:t>
            </a:r>
            <a:endParaRPr lang="ro-RO" dirty="0"/>
          </a:p>
          <a:p>
            <a:pPr>
              <a:defRPr/>
            </a:pPr>
            <a:r>
              <a:rPr lang="en-GB" dirty="0"/>
              <a:t>possibility to use relevant digital tools </a:t>
            </a:r>
            <a:endParaRPr lang="ro-RO" dirty="0"/>
          </a:p>
          <a:p>
            <a:pPr>
              <a:defRPr/>
            </a:pPr>
            <a:r>
              <a:rPr lang="ro-RO" dirty="0"/>
              <a:t>for </a:t>
            </a:r>
            <a:r>
              <a:rPr lang="en-GB" dirty="0"/>
              <a:t>relevant</a:t>
            </a:r>
            <a:r>
              <a:rPr lang="ro-RO" dirty="0"/>
              <a:t> </a:t>
            </a:r>
            <a:r>
              <a:rPr lang="en-GB" dirty="0"/>
              <a:t>stakeholders (employees, creditors, minority shareholders and other third parties)</a:t>
            </a:r>
            <a:r>
              <a:rPr lang="ro-RO" dirty="0"/>
              <a:t>, </a:t>
            </a:r>
            <a:r>
              <a:rPr lang="en-US" b="1" i="1" u="sng" dirty="0">
                <a:hlinkClick r:id="rId2"/>
              </a:rPr>
              <a:t>strengthened </a:t>
            </a:r>
            <a:r>
              <a:rPr lang="en-GB" dirty="0"/>
              <a:t>protection in cross-border situations. </a:t>
            </a:r>
            <a:endParaRPr lang="en-US" dirty="0"/>
          </a:p>
          <a:p>
            <a:pPr>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8BB0-8C62-4810-AAF7-C5A4D98EBED4}"/>
              </a:ext>
            </a:extLst>
          </p:cNvPr>
          <p:cNvSpPr>
            <a:spLocks noGrp="1"/>
          </p:cNvSpPr>
          <p:nvPr>
            <p:ph type="title"/>
          </p:nvPr>
        </p:nvSpPr>
        <p:spPr>
          <a:xfrm>
            <a:off x="1981200" y="274638"/>
            <a:ext cx="8229600" cy="6011862"/>
          </a:xfrm>
        </p:spPr>
        <p:txBody>
          <a:bodyPr/>
          <a:lstStyle/>
          <a:p>
            <a:pPr>
              <a:defRPr/>
            </a:pPr>
            <a:endParaRPr lang="en-US" dirty="0"/>
          </a:p>
        </p:txBody>
      </p:sp>
      <p:sp>
        <p:nvSpPr>
          <p:cNvPr id="3" name="Content Placeholder 2">
            <a:extLst>
              <a:ext uri="{FF2B5EF4-FFF2-40B4-BE49-F238E27FC236}">
                <a16:creationId xmlns:a16="http://schemas.microsoft.com/office/drawing/2014/main" id="{A7AB9248-C192-4AEB-ADDC-30EF7BF58BA4}"/>
              </a:ext>
            </a:extLst>
          </p:cNvPr>
          <p:cNvSpPr>
            <a:spLocks noGrp="1"/>
          </p:cNvSpPr>
          <p:nvPr>
            <p:ph idx="1"/>
          </p:nvPr>
        </p:nvSpPr>
        <p:spPr/>
        <p:txBody>
          <a:bodyPr/>
          <a:lstStyle/>
          <a:p>
            <a:pPr>
              <a:defRPr/>
            </a:pPr>
            <a:r>
              <a:rPr lang="ro-RO" sz="3600" dirty="0"/>
              <a:t>Thank You!</a:t>
            </a:r>
            <a:endParaRPr lang="en-US" sz="3600" dirty="0"/>
          </a:p>
          <a:p>
            <a:pPr>
              <a:defRPr/>
            </a:pPr>
            <a:endParaRPr lang="en-US" dirty="0"/>
          </a:p>
          <a:p>
            <a:pPr>
              <a:defRPr/>
            </a:pPr>
            <a:endParaRPr lang="en-US" dirty="0"/>
          </a:p>
          <a:p>
            <a:pPr>
              <a:defRPr/>
            </a:pPr>
            <a:endParaRPr lang="ro-RO" dirty="0"/>
          </a:p>
          <a:p>
            <a:pPr>
              <a:defRPr/>
            </a:pPr>
            <a:endParaRPr lang="en-US" b="1" i="1" dirty="0"/>
          </a:p>
          <a:p>
            <a:pPr>
              <a:defRPr/>
            </a:pPr>
            <a:endParaRPr lang="en-US" b="1" i="1" dirty="0"/>
          </a:p>
          <a:p>
            <a:pPr>
              <a:defRPr/>
            </a:pPr>
            <a:r>
              <a:rPr lang="ro-RO" b="1" i="1" dirty="0"/>
              <a:t>gabriela.fierbinteanu</a:t>
            </a:r>
            <a:r>
              <a:rPr lang="en-US" b="1" i="1" dirty="0"/>
              <a:t>@</a:t>
            </a:r>
            <a:r>
              <a:rPr lang="en-US" b="1" i="1" dirty="0" err="1"/>
              <a:t>rpro.eu</a:t>
            </a:r>
            <a:endParaRPr lang="en-US" b="1" i="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D964B-BC5E-4BEE-97D1-107EAAC4FAC4}"/>
              </a:ext>
            </a:extLst>
          </p:cNvPr>
          <p:cNvPicPr>
            <a:picLocks noChangeAspect="1"/>
          </p:cNvPicPr>
          <p:nvPr/>
        </p:nvPicPr>
        <p:blipFill>
          <a:blip r:embed="rId2"/>
          <a:stretch>
            <a:fillRect/>
          </a:stretch>
        </p:blipFill>
        <p:spPr>
          <a:xfrm>
            <a:off x="200201" y="226754"/>
            <a:ext cx="1106085" cy="1126824"/>
          </a:xfrm>
          <a:prstGeom prst="rect">
            <a:avLst/>
          </a:prstGeom>
        </p:spPr>
      </p:pic>
      <p:pic>
        <p:nvPicPr>
          <p:cNvPr id="7" name="Image 6">
            <a:extLst>
              <a:ext uri="{FF2B5EF4-FFF2-40B4-BE49-F238E27FC236}">
                <a16:creationId xmlns:a16="http://schemas.microsoft.com/office/drawing/2014/main" id="{2419FDAA-BD5F-45AF-800B-BB111F02A1AB}"/>
              </a:ext>
            </a:extLst>
          </p:cNvPr>
          <p:cNvPicPr>
            <a:picLocks noChangeAspect="1"/>
          </p:cNvPicPr>
          <p:nvPr/>
        </p:nvPicPr>
        <p:blipFill>
          <a:blip r:embed="rId3"/>
          <a:stretch>
            <a:fillRect/>
          </a:stretch>
        </p:blipFill>
        <p:spPr>
          <a:xfrm>
            <a:off x="7736623" y="222256"/>
            <a:ext cx="4243884" cy="1126824"/>
          </a:xfrm>
          <a:prstGeom prst="rect">
            <a:avLst/>
          </a:prstGeom>
        </p:spPr>
      </p:pic>
      <p:sp>
        <p:nvSpPr>
          <p:cNvPr id="10" name="Rectangle 9">
            <a:extLst>
              <a:ext uri="{FF2B5EF4-FFF2-40B4-BE49-F238E27FC236}">
                <a16:creationId xmlns:a16="http://schemas.microsoft.com/office/drawing/2014/main" id="{4066BEE5-67BC-43DB-9EB3-370005F86638}"/>
              </a:ext>
            </a:extLst>
          </p:cNvPr>
          <p:cNvSpPr/>
          <p:nvPr/>
        </p:nvSpPr>
        <p:spPr>
          <a:xfrm>
            <a:off x="1872344" y="2461932"/>
            <a:ext cx="8952410" cy="3477875"/>
          </a:xfrm>
          <a:prstGeom prst="rect">
            <a:avLst/>
          </a:prstGeom>
        </p:spPr>
        <p:txBody>
          <a:bodyPr wrap="square">
            <a:spAutoFit/>
          </a:bodyPr>
          <a:lstStyle/>
          <a:p>
            <a:pPr marL="571500" lvl="0" indent="-571500" algn="just">
              <a:buClr>
                <a:srgbClr val="014289"/>
              </a:buClr>
              <a:buFont typeface="Wingdings" panose="05000000000000000000" pitchFamily="2" charset="2"/>
              <a:buChar char="§"/>
            </a:pPr>
            <a:r>
              <a:rPr lang="en-US" sz="4000" b="1" dirty="0">
                <a:solidFill>
                  <a:srgbClr val="014289"/>
                </a:solidFill>
                <a:ea typeface="Calibri" panose="020F0502020204030204" pitchFamily="34" charset="0"/>
                <a:cs typeface="Calibri" panose="020F0502020204030204" pitchFamily="34" charset="0"/>
              </a:rPr>
              <a:t>Prof. Dr. Hans de Wulf</a:t>
            </a:r>
          </a:p>
          <a:p>
            <a:pPr lvl="0" algn="just">
              <a:buClr>
                <a:srgbClr val="014289"/>
              </a:buClr>
            </a:pPr>
            <a:endParaRPr lang="en-US" b="1" dirty="0">
              <a:solidFill>
                <a:srgbClr val="014289"/>
              </a:solidFill>
              <a:ea typeface="Calibri" panose="020F0502020204030204" pitchFamily="34" charset="0"/>
              <a:cs typeface="Calibri" panose="020F0502020204030204" pitchFamily="34" charset="0"/>
            </a:endParaRPr>
          </a:p>
          <a:p>
            <a:pPr lvl="2" algn="just">
              <a:buClr>
                <a:srgbClr val="014289"/>
              </a:buClr>
            </a:pPr>
            <a:r>
              <a:rPr lang="en-US" sz="2200" dirty="0"/>
              <a:t>Professor, Law School, Gent University</a:t>
            </a:r>
          </a:p>
          <a:p>
            <a:pPr lvl="2" algn="just">
              <a:buClr>
                <a:srgbClr val="014289"/>
              </a:buClr>
            </a:pPr>
            <a:endParaRPr lang="en-US" sz="3200" dirty="0">
              <a:solidFill>
                <a:srgbClr val="014289"/>
              </a:solidFill>
              <a:ea typeface="Calibri" panose="020F0502020204030204" pitchFamily="34" charset="0"/>
              <a:cs typeface="Calibri" panose="020F0502020204030204" pitchFamily="34" charset="0"/>
            </a:endParaRPr>
          </a:p>
          <a:p>
            <a:pPr lvl="0" algn="ctr">
              <a:buClr>
                <a:srgbClr val="014289"/>
              </a:buClr>
            </a:pPr>
            <a:r>
              <a:rPr lang="en-US" sz="3600" b="1" dirty="0">
                <a:solidFill>
                  <a:srgbClr val="FECE34"/>
                </a:solidFill>
                <a:ea typeface="Calibri" panose="020F0502020204030204" pitchFamily="34" charset="0"/>
                <a:cs typeface="Calibri" panose="020F0502020204030204" pitchFamily="34" charset="0"/>
              </a:rPr>
              <a:t>Loyalty voting and liquidity tests: national reforms challenging the traditional approach in EU Company Law? </a:t>
            </a:r>
            <a:endParaRPr lang="fr-FR" sz="3600" b="1" i="1" dirty="0">
              <a:solidFill>
                <a:srgbClr val="FECE34"/>
              </a:solidFill>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C78FFCA-94D3-420D-A77E-8B332DD86B58}"/>
              </a:ext>
            </a:extLst>
          </p:cNvPr>
          <p:cNvSpPr/>
          <p:nvPr/>
        </p:nvSpPr>
        <p:spPr>
          <a:xfrm>
            <a:off x="1306286" y="1349080"/>
            <a:ext cx="1612557" cy="707886"/>
          </a:xfrm>
          <a:prstGeom prst="rect">
            <a:avLst/>
          </a:prstGeom>
        </p:spPr>
        <p:txBody>
          <a:bodyPr wrap="none">
            <a:spAutoFit/>
          </a:bodyPr>
          <a:lstStyle/>
          <a:p>
            <a:r>
              <a:rPr lang="fr-FR" sz="4000" b="1" dirty="0">
                <a:solidFill>
                  <a:srgbClr val="FFD900"/>
                </a:solidFill>
                <a:latin typeface="Calibri" panose="020F0502020204030204" pitchFamily="34" charset="0"/>
                <a:ea typeface="Calibri" panose="020F0502020204030204" pitchFamily="34" charset="0"/>
              </a:rPr>
              <a:t>Panel I</a:t>
            </a:r>
            <a:endParaRPr lang="fr-BE" sz="4000" b="1" i="1" dirty="0">
              <a:solidFill>
                <a:srgbClr val="FFD900"/>
              </a:solidFill>
            </a:endParaRPr>
          </a:p>
        </p:txBody>
      </p:sp>
      <p:sp>
        <p:nvSpPr>
          <p:cNvPr id="8" name="Rectangle 7">
            <a:extLst>
              <a:ext uri="{FF2B5EF4-FFF2-40B4-BE49-F238E27FC236}">
                <a16:creationId xmlns:a16="http://schemas.microsoft.com/office/drawing/2014/main" id="{3C4E33CB-32B0-4613-B7DB-5B412FD2BF39}"/>
              </a:ext>
            </a:extLst>
          </p:cNvPr>
          <p:cNvSpPr/>
          <p:nvPr/>
        </p:nvSpPr>
        <p:spPr>
          <a:xfrm>
            <a:off x="80956" y="6137166"/>
            <a:ext cx="2581219" cy="707886"/>
          </a:xfrm>
          <a:prstGeom prst="rect">
            <a:avLst/>
          </a:prstGeom>
        </p:spPr>
        <p:txBody>
          <a:bodyPr wrap="none">
            <a:spAutoFit/>
          </a:bodyPr>
          <a:lstStyle/>
          <a:p>
            <a:r>
              <a:rPr lang="fr-BE" sz="2000" b="1" i="1" dirty="0">
                <a:solidFill>
                  <a:srgbClr val="2B4378"/>
                </a:solidFill>
              </a:rPr>
              <a:t>#CCBEconference2019 </a:t>
            </a:r>
          </a:p>
          <a:p>
            <a:r>
              <a:rPr lang="fr-BE" sz="2000" b="1" i="1" dirty="0">
                <a:solidFill>
                  <a:srgbClr val="2B4378"/>
                </a:solidFill>
              </a:rPr>
              <a:t>#</a:t>
            </a:r>
            <a:r>
              <a:rPr lang="fr-BE" sz="2000" b="1" i="1" dirty="0" err="1">
                <a:solidFill>
                  <a:srgbClr val="2B4378"/>
                </a:solidFill>
              </a:rPr>
              <a:t>EUCompanyLaw</a:t>
            </a:r>
            <a:r>
              <a:rPr lang="fr-BE" sz="2000" b="1" i="1" dirty="0">
                <a:solidFill>
                  <a:srgbClr val="2B4378"/>
                </a:solidFill>
              </a:rPr>
              <a:t> </a:t>
            </a:r>
          </a:p>
        </p:txBody>
      </p:sp>
    </p:spTree>
    <p:extLst>
      <p:ext uri="{BB962C8B-B14F-4D97-AF65-F5344CB8AC3E}">
        <p14:creationId xmlns:p14="http://schemas.microsoft.com/office/powerpoint/2010/main" val="738874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D6AB3-8037-0E40-928D-B13C408A7B41}"/>
              </a:ext>
            </a:extLst>
          </p:cNvPr>
          <p:cNvSpPr>
            <a:spLocks noGrp="1"/>
          </p:cNvSpPr>
          <p:nvPr>
            <p:ph type="ctrTitle"/>
          </p:nvPr>
        </p:nvSpPr>
        <p:spPr/>
        <p:txBody>
          <a:bodyPr/>
          <a:lstStyle/>
          <a:p>
            <a:r>
              <a:rPr lang="nl-BE" dirty="0"/>
              <a:t>Member states have </a:t>
            </a:r>
            <a:br>
              <a:rPr lang="nl-BE" dirty="0"/>
            </a:br>
            <a:r>
              <a:rPr lang="nl-BE" dirty="0"/>
              <a:t>moved on, EU</a:t>
            </a:r>
          </a:p>
        </p:txBody>
      </p:sp>
      <p:sp>
        <p:nvSpPr>
          <p:cNvPr id="3" name="Ondertitel 2">
            <a:extLst>
              <a:ext uri="{FF2B5EF4-FFF2-40B4-BE49-F238E27FC236}">
                <a16:creationId xmlns:a16="http://schemas.microsoft.com/office/drawing/2014/main" id="{7251C3E4-CD17-7041-9420-84036B88670D}"/>
              </a:ext>
            </a:extLst>
          </p:cNvPr>
          <p:cNvSpPr>
            <a:spLocks noGrp="1"/>
          </p:cNvSpPr>
          <p:nvPr>
            <p:ph type="subTitle" idx="1"/>
          </p:nvPr>
        </p:nvSpPr>
        <p:spPr/>
        <p:txBody>
          <a:bodyPr/>
          <a:lstStyle/>
          <a:p>
            <a:r>
              <a:rPr lang="nl-BE" dirty="0"/>
              <a:t>The 2019 Belgian Companies Act </a:t>
            </a:r>
          </a:p>
          <a:p>
            <a:r>
              <a:rPr lang="nl-BE" dirty="0"/>
              <a:t>as an illustration of Europe-wide trends</a:t>
            </a:r>
          </a:p>
        </p:txBody>
      </p:sp>
    </p:spTree>
    <p:extLst>
      <p:ext uri="{BB962C8B-B14F-4D97-AF65-F5344CB8AC3E}">
        <p14:creationId xmlns:p14="http://schemas.microsoft.com/office/powerpoint/2010/main" val="75324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8A63-50BD-49F7-9B50-005C031023FA}"/>
              </a:ext>
            </a:extLst>
          </p:cNvPr>
          <p:cNvSpPr txBox="1">
            <a:spLocks noGrp="1"/>
          </p:cNvSpPr>
          <p:nvPr>
            <p:ph type="title"/>
          </p:nvPr>
        </p:nvSpPr>
        <p:spPr/>
        <p:txBody>
          <a:bodyPr/>
          <a:lstStyle/>
          <a:p>
            <a:pPr lvl="0"/>
            <a:r>
              <a:rPr lang="en-GB"/>
              <a:t>Which divisions will be covered</a:t>
            </a:r>
          </a:p>
        </p:txBody>
      </p:sp>
      <p:sp>
        <p:nvSpPr>
          <p:cNvPr id="3" name="Content Placeholder 2">
            <a:extLst>
              <a:ext uri="{FF2B5EF4-FFF2-40B4-BE49-F238E27FC236}">
                <a16:creationId xmlns:a16="http://schemas.microsoft.com/office/drawing/2014/main" id="{0C03C609-5889-4FD1-87A7-0C17C1DF9A80}"/>
              </a:ext>
            </a:extLst>
          </p:cNvPr>
          <p:cNvSpPr txBox="1">
            <a:spLocks noGrp="1"/>
          </p:cNvSpPr>
          <p:nvPr>
            <p:ph idx="1"/>
          </p:nvPr>
        </p:nvSpPr>
        <p:spPr/>
        <p:txBody>
          <a:bodyPr/>
          <a:lstStyle/>
          <a:p>
            <a:pPr lvl="0">
              <a:lnSpc>
                <a:spcPct val="60000"/>
              </a:lnSpc>
            </a:pPr>
            <a:r>
              <a:rPr lang="en-GB" sz="2600"/>
              <a:t>Only a division to:</a:t>
            </a:r>
          </a:p>
          <a:p>
            <a:pPr marL="0" lvl="0" indent="0">
              <a:lnSpc>
                <a:spcPct val="60000"/>
              </a:lnSpc>
              <a:buNone/>
            </a:pPr>
            <a:r>
              <a:rPr lang="en-GB" sz="2600"/>
              <a:t>   - </a:t>
            </a:r>
            <a:r>
              <a:rPr lang="en-GB" sz="2600">
                <a:solidFill>
                  <a:srgbClr val="FF0000"/>
                </a:solidFill>
              </a:rPr>
              <a:t>one</a:t>
            </a:r>
            <a:r>
              <a:rPr lang="en-GB" sz="2600"/>
              <a:t> or more </a:t>
            </a:r>
            <a:r>
              <a:rPr lang="en-GB" sz="2600">
                <a:solidFill>
                  <a:srgbClr val="FF0000"/>
                </a:solidFill>
              </a:rPr>
              <a:t>newly-formed</a:t>
            </a:r>
            <a:r>
              <a:rPr lang="en-GB" sz="2600"/>
              <a:t> companies </a:t>
            </a:r>
            <a:r>
              <a:rPr lang="en-GB" sz="2600">
                <a:solidFill>
                  <a:srgbClr val="FF0000"/>
                </a:solidFill>
              </a:rPr>
              <a:t>(partial) </a:t>
            </a:r>
            <a:r>
              <a:rPr lang="en-GB" sz="2600"/>
              <a:t>or</a:t>
            </a:r>
          </a:p>
          <a:p>
            <a:pPr marL="0" lvl="0" indent="0">
              <a:lnSpc>
                <a:spcPct val="60000"/>
              </a:lnSpc>
              <a:buNone/>
            </a:pPr>
            <a:r>
              <a:rPr lang="en-GB" sz="2600"/>
              <a:t>   - </a:t>
            </a:r>
            <a:r>
              <a:rPr lang="en-GB" sz="2600">
                <a:solidFill>
                  <a:srgbClr val="FF0000"/>
                </a:solidFill>
              </a:rPr>
              <a:t>two</a:t>
            </a:r>
            <a:r>
              <a:rPr lang="en-GB" sz="2600"/>
              <a:t> or more </a:t>
            </a:r>
            <a:r>
              <a:rPr lang="en-GB" sz="2600">
                <a:solidFill>
                  <a:srgbClr val="FF0000"/>
                </a:solidFill>
              </a:rPr>
              <a:t>newly-formed</a:t>
            </a:r>
            <a:r>
              <a:rPr lang="en-GB" sz="2600"/>
              <a:t> companies </a:t>
            </a:r>
            <a:r>
              <a:rPr lang="en-GB" sz="2600">
                <a:solidFill>
                  <a:srgbClr val="FF0000"/>
                </a:solidFill>
              </a:rPr>
              <a:t>(full) </a:t>
            </a:r>
            <a:r>
              <a:rPr lang="en-GB" sz="2600"/>
              <a:t>or</a:t>
            </a:r>
          </a:p>
          <a:p>
            <a:pPr marL="0" lvl="0" indent="0">
              <a:lnSpc>
                <a:spcPct val="60000"/>
              </a:lnSpc>
              <a:buNone/>
            </a:pPr>
            <a:r>
              <a:rPr lang="en-GB" sz="2600"/>
              <a:t>   - </a:t>
            </a:r>
            <a:r>
              <a:rPr lang="en-GB" sz="2600">
                <a:solidFill>
                  <a:srgbClr val="FF0000"/>
                </a:solidFill>
              </a:rPr>
              <a:t>division by separation</a:t>
            </a:r>
          </a:p>
          <a:p>
            <a:pPr lvl="0">
              <a:lnSpc>
                <a:spcPct val="60000"/>
              </a:lnSpc>
            </a:pPr>
            <a:r>
              <a:rPr lang="en-GB" sz="2600"/>
              <a:t>Transfer of </a:t>
            </a:r>
            <a:r>
              <a:rPr lang="en-GB" sz="2600">
                <a:solidFill>
                  <a:srgbClr val="FF0000"/>
                </a:solidFill>
              </a:rPr>
              <a:t>all or part </a:t>
            </a:r>
            <a:r>
              <a:rPr lang="en-GB" sz="2600"/>
              <a:t>of company’s assets and liabilities</a:t>
            </a:r>
          </a:p>
          <a:p>
            <a:pPr lvl="0">
              <a:lnSpc>
                <a:spcPct val="60000"/>
              </a:lnSpc>
            </a:pPr>
            <a:r>
              <a:rPr lang="en-GB" sz="2600"/>
              <a:t>New companies issue shares/securities</a:t>
            </a:r>
          </a:p>
          <a:p>
            <a:pPr marL="0" lvl="0" indent="0">
              <a:lnSpc>
                <a:spcPct val="60000"/>
              </a:lnSpc>
              <a:buNone/>
            </a:pPr>
            <a:r>
              <a:rPr lang="en-GB" sz="2600"/>
              <a:t>   - to dividing company or its members</a:t>
            </a:r>
          </a:p>
          <a:p>
            <a:pPr marL="0" lvl="0" indent="0">
              <a:lnSpc>
                <a:spcPct val="60000"/>
              </a:lnSpc>
              <a:buNone/>
            </a:pPr>
            <a:r>
              <a:rPr lang="en-GB" sz="2600"/>
              <a:t>   - may use cash – limited to 10%?</a:t>
            </a:r>
          </a:p>
          <a:p>
            <a:pPr lvl="0">
              <a:lnSpc>
                <a:spcPct val="60000"/>
              </a:lnSpc>
            </a:pPr>
            <a:r>
              <a:rPr lang="en-GB" sz="2600"/>
              <a:t>At least 2 companies in different member states</a:t>
            </a:r>
          </a:p>
          <a:p>
            <a:pPr lvl="0">
              <a:lnSpc>
                <a:spcPct val="60000"/>
              </a:lnSpc>
            </a:pPr>
            <a:r>
              <a:rPr lang="en-GB" sz="2600"/>
              <a:t>Does the dividing company meet the requirements?</a:t>
            </a:r>
          </a:p>
          <a:p>
            <a:pPr lvl="0">
              <a:lnSpc>
                <a:spcPct val="60000"/>
              </a:lnSpc>
            </a:pPr>
            <a:r>
              <a:rPr lang="en-GB" sz="2600"/>
              <a:t>Excluded cases</a:t>
            </a:r>
          </a:p>
        </p:txBody>
      </p:sp>
      <p:pic>
        <p:nvPicPr>
          <p:cNvPr id="4" name="Picture 3">
            <a:extLst>
              <a:ext uri="{FF2B5EF4-FFF2-40B4-BE49-F238E27FC236}">
                <a16:creationId xmlns:a16="http://schemas.microsoft.com/office/drawing/2014/main" id="{48349A04-3265-4E56-AC79-1C3F740CD50C}"/>
              </a:ext>
            </a:extLst>
          </p:cNvPr>
          <p:cNvPicPr>
            <a:picLocks noChangeAspect="1"/>
          </p:cNvPicPr>
          <p:nvPr/>
        </p:nvPicPr>
        <p:blipFill>
          <a:blip r:embed="rId3"/>
          <a:stretch>
            <a:fillRect/>
          </a:stretch>
        </p:blipFill>
        <p:spPr>
          <a:xfrm>
            <a:off x="9712610" y="4256559"/>
            <a:ext cx="2383740" cy="1920404"/>
          </a:xfrm>
          <a:prstGeom prst="rect">
            <a:avLst/>
          </a:prstGeom>
          <a:noFill/>
          <a:ln cap="flat">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8B473-BB84-FA48-995A-1EAC210A9C06}"/>
              </a:ext>
            </a:extLst>
          </p:cNvPr>
          <p:cNvSpPr>
            <a:spLocks noGrp="1"/>
          </p:cNvSpPr>
          <p:nvPr>
            <p:ph type="title"/>
          </p:nvPr>
        </p:nvSpPr>
        <p:spPr/>
        <p:txBody>
          <a:bodyPr/>
          <a:lstStyle/>
          <a:p>
            <a:r>
              <a:rPr lang="nl-BE" dirty="0"/>
              <a:t>Executive summary</a:t>
            </a:r>
          </a:p>
        </p:txBody>
      </p:sp>
      <p:sp>
        <p:nvSpPr>
          <p:cNvPr id="3" name="Tijdelijke aanduiding voor inhoud 2">
            <a:extLst>
              <a:ext uri="{FF2B5EF4-FFF2-40B4-BE49-F238E27FC236}">
                <a16:creationId xmlns:a16="http://schemas.microsoft.com/office/drawing/2014/main" id="{97D0B244-982F-2147-8D29-8AAABB751EF7}"/>
              </a:ext>
            </a:extLst>
          </p:cNvPr>
          <p:cNvSpPr>
            <a:spLocks noGrp="1"/>
          </p:cNvSpPr>
          <p:nvPr>
            <p:ph idx="1"/>
          </p:nvPr>
        </p:nvSpPr>
        <p:spPr/>
        <p:txBody>
          <a:bodyPr>
            <a:normAutofit fontScale="92500" lnSpcReduction="10000"/>
          </a:bodyPr>
          <a:lstStyle/>
          <a:p>
            <a:r>
              <a:rPr lang="nl-BE" dirty="0"/>
              <a:t>Outside the realm of listed companies, the EU has/d lost the initiative in company law to member states</a:t>
            </a:r>
          </a:p>
          <a:p>
            <a:pPr lvl="1"/>
            <a:r>
              <a:rPr lang="nl-BE" dirty="0"/>
              <a:t>This is not necessarily a bad thing</a:t>
            </a:r>
          </a:p>
          <a:p>
            <a:r>
              <a:rPr lang="nl-BE" dirty="0"/>
              <a:t>This has led to the weakening of some long-standing tendencies of EU company law:</a:t>
            </a:r>
          </a:p>
          <a:p>
            <a:pPr lvl="1"/>
            <a:r>
              <a:rPr lang="nl-BE" dirty="0"/>
              <a:t>Focus on black letter rules to protect creditors</a:t>
            </a:r>
          </a:p>
          <a:p>
            <a:pPr lvl="1"/>
            <a:r>
              <a:rPr lang="nl-BE" dirty="0"/>
              <a:t>Focus on equal treatment of shareholders</a:t>
            </a:r>
          </a:p>
          <a:p>
            <a:r>
              <a:rPr lang="nl-BE" dirty="0"/>
              <a:t>For private companies, we observe a move away from black letter creditor protection to a focus on directors’ duties, and “insolvenfication”</a:t>
            </a:r>
          </a:p>
          <a:p>
            <a:pPr lvl="1"/>
            <a:r>
              <a:rPr lang="nl-BE" dirty="0"/>
              <a:t>Example: liquidity test</a:t>
            </a:r>
          </a:p>
          <a:p>
            <a:r>
              <a:rPr lang="nl-BE" dirty="0"/>
              <a:t>For listed companies too, “one size fits all” approach is abandoned</a:t>
            </a:r>
          </a:p>
          <a:p>
            <a:pPr lvl="1"/>
            <a:r>
              <a:rPr lang="nl-BE" dirty="0"/>
              <a:t>Example: no action against multiple voting rights</a:t>
            </a:r>
          </a:p>
        </p:txBody>
      </p:sp>
    </p:spTree>
    <p:extLst>
      <p:ext uri="{BB962C8B-B14F-4D97-AF65-F5344CB8AC3E}">
        <p14:creationId xmlns:p14="http://schemas.microsoft.com/office/powerpoint/2010/main" val="14393030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1B495-A186-8046-9348-C629467BD306}"/>
              </a:ext>
            </a:extLst>
          </p:cNvPr>
          <p:cNvSpPr>
            <a:spLocks noGrp="1"/>
          </p:cNvSpPr>
          <p:nvPr>
            <p:ph type="title"/>
          </p:nvPr>
        </p:nvSpPr>
        <p:spPr/>
        <p:txBody>
          <a:bodyPr/>
          <a:lstStyle/>
          <a:p>
            <a:r>
              <a:rPr lang="nl-BE" dirty="0"/>
              <a:t>Executive summary</a:t>
            </a:r>
          </a:p>
        </p:txBody>
      </p:sp>
      <p:sp>
        <p:nvSpPr>
          <p:cNvPr id="3" name="Tijdelijke aanduiding voor inhoud 2">
            <a:extLst>
              <a:ext uri="{FF2B5EF4-FFF2-40B4-BE49-F238E27FC236}">
                <a16:creationId xmlns:a16="http://schemas.microsoft.com/office/drawing/2014/main" id="{5093339B-105D-9441-9C90-D49075667D2F}"/>
              </a:ext>
            </a:extLst>
          </p:cNvPr>
          <p:cNvSpPr>
            <a:spLocks noGrp="1"/>
          </p:cNvSpPr>
          <p:nvPr>
            <p:ph idx="1"/>
          </p:nvPr>
        </p:nvSpPr>
        <p:spPr/>
        <p:txBody>
          <a:bodyPr>
            <a:normAutofit lnSpcReduction="10000"/>
          </a:bodyPr>
          <a:lstStyle/>
          <a:p>
            <a:r>
              <a:rPr lang="nl-BE" dirty="0"/>
              <a:t>These developments –namely increased flexibility, increased freedom of establishment, and increasing reliance on directors’ duties- are to be welcomed</a:t>
            </a:r>
          </a:p>
          <a:p>
            <a:r>
              <a:rPr lang="nl-BE" dirty="0"/>
              <a:t>The company law package is usefully trying to complement these developments by creating additional rules on cross-border “movement”</a:t>
            </a:r>
          </a:p>
          <a:p>
            <a:r>
              <a:rPr lang="nl-BE" dirty="0"/>
              <a:t>The EU should not try to develop anti-abuse rules</a:t>
            </a:r>
          </a:p>
          <a:p>
            <a:r>
              <a:rPr lang="nl-BE" dirty="0"/>
              <a:t>Nor should it engage in a futile atempt to harmonise directors’ duties</a:t>
            </a:r>
          </a:p>
          <a:p>
            <a:r>
              <a:rPr lang="nl-BE" dirty="0"/>
              <a:t>Rather, it could usefully harmonise conflict of laws rules on directors’ duties</a:t>
            </a:r>
          </a:p>
          <a:p>
            <a:endParaRPr lang="nl-BE" dirty="0"/>
          </a:p>
        </p:txBody>
      </p:sp>
    </p:spTree>
    <p:extLst>
      <p:ext uri="{BB962C8B-B14F-4D97-AF65-F5344CB8AC3E}">
        <p14:creationId xmlns:p14="http://schemas.microsoft.com/office/powerpoint/2010/main" val="4266261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F9C69-727F-EB49-9A83-5FE015D39C00}"/>
              </a:ext>
            </a:extLst>
          </p:cNvPr>
          <p:cNvSpPr>
            <a:spLocks noGrp="1"/>
          </p:cNvSpPr>
          <p:nvPr>
            <p:ph type="title"/>
          </p:nvPr>
        </p:nvSpPr>
        <p:spPr/>
        <p:txBody>
          <a:bodyPr/>
          <a:lstStyle/>
          <a:p>
            <a:r>
              <a:rPr lang="nl-BE" dirty="0"/>
              <a:t>Evolution of EU company law in very broad brushstrokes</a:t>
            </a:r>
          </a:p>
        </p:txBody>
      </p:sp>
      <p:sp>
        <p:nvSpPr>
          <p:cNvPr id="3" name="Tijdelijke aanduiding voor inhoud 2">
            <a:extLst>
              <a:ext uri="{FF2B5EF4-FFF2-40B4-BE49-F238E27FC236}">
                <a16:creationId xmlns:a16="http://schemas.microsoft.com/office/drawing/2014/main" id="{FF9FDAA7-E622-3848-98D1-30B86BC71896}"/>
              </a:ext>
            </a:extLst>
          </p:cNvPr>
          <p:cNvSpPr>
            <a:spLocks noGrp="1"/>
          </p:cNvSpPr>
          <p:nvPr>
            <p:ph idx="1"/>
          </p:nvPr>
        </p:nvSpPr>
        <p:spPr/>
        <p:txBody>
          <a:bodyPr>
            <a:normAutofit/>
          </a:bodyPr>
          <a:lstStyle/>
          <a:p>
            <a:r>
              <a:rPr lang="nl-BE" dirty="0"/>
              <a:t>1. harmonisation, initially to prevent Netherlands from becoming Delaware of Europe</a:t>
            </a:r>
          </a:p>
          <a:p>
            <a:pPr lvl="1"/>
            <a:r>
              <a:rPr lang="nl-BE" dirty="0"/>
              <a:t>i.e. out of concern for creditor protection</a:t>
            </a:r>
          </a:p>
          <a:p>
            <a:pPr lvl="1"/>
            <a:r>
              <a:rPr lang="nl-BE" dirty="0"/>
              <a:t>Creditor protection was paramount goal, not only in 2nd Directive, but also in conservative accounting directive and in 1st company law directive with its disclosure and its “Prokura doctrine” that intended to protect creditors</a:t>
            </a:r>
          </a:p>
          <a:p>
            <a:pPr lvl="1"/>
            <a:r>
              <a:rPr lang="nl-BE" dirty="0"/>
              <a:t>Another feature of 2nd directive: equal treatment of shareholders in legal capital operations like capital increases; preemption rights safeguarded</a:t>
            </a:r>
          </a:p>
          <a:p>
            <a:pPr lvl="1"/>
            <a:endParaRPr lang="nl-BE" dirty="0"/>
          </a:p>
        </p:txBody>
      </p:sp>
    </p:spTree>
    <p:extLst>
      <p:ext uri="{BB962C8B-B14F-4D97-AF65-F5344CB8AC3E}">
        <p14:creationId xmlns:p14="http://schemas.microsoft.com/office/powerpoint/2010/main" val="3413042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B62BF-371F-3B40-BB1C-6B8793ABA28A}"/>
              </a:ext>
            </a:extLst>
          </p:cNvPr>
          <p:cNvSpPr>
            <a:spLocks noGrp="1"/>
          </p:cNvSpPr>
          <p:nvPr>
            <p:ph type="title"/>
          </p:nvPr>
        </p:nvSpPr>
        <p:spPr/>
        <p:txBody>
          <a:bodyPr/>
          <a:lstStyle/>
          <a:p>
            <a:r>
              <a:rPr lang="nl-BE" dirty="0"/>
              <a:t>Evolution of EU company law in very broad brushstrokes</a:t>
            </a:r>
          </a:p>
        </p:txBody>
      </p:sp>
      <p:sp>
        <p:nvSpPr>
          <p:cNvPr id="3" name="Tijdelijke aanduiding voor inhoud 2">
            <a:extLst>
              <a:ext uri="{FF2B5EF4-FFF2-40B4-BE49-F238E27FC236}">
                <a16:creationId xmlns:a16="http://schemas.microsoft.com/office/drawing/2014/main" id="{9B0A68B4-5299-6044-813E-AE0F75F3172B}"/>
              </a:ext>
            </a:extLst>
          </p:cNvPr>
          <p:cNvSpPr>
            <a:spLocks noGrp="1"/>
          </p:cNvSpPr>
          <p:nvPr>
            <p:ph idx="1"/>
          </p:nvPr>
        </p:nvSpPr>
        <p:spPr/>
        <p:txBody>
          <a:bodyPr/>
          <a:lstStyle/>
          <a:p>
            <a:r>
              <a:rPr lang="nl-BE" dirty="0"/>
              <a:t>2. end of 1980s: harmonisation, having become a goal in itself, stalls, for various reasons</a:t>
            </a:r>
          </a:p>
          <a:p>
            <a:r>
              <a:rPr lang="nl-BE" dirty="0"/>
              <a:t>3a. 1990s: EU gets involved in capital markets regulation and corporate governance of listed firms, but hardly any traditional company law initiatives</a:t>
            </a:r>
          </a:p>
          <a:p>
            <a:r>
              <a:rPr lang="nl-BE" dirty="0"/>
              <a:t>3b. Second half of ‘90s: ECJ steps in to give teeth to freedom of establishment for companies: Seghers/Centros to (2017) Polbud</a:t>
            </a:r>
          </a:p>
          <a:p>
            <a:pPr lvl="1"/>
            <a:r>
              <a:rPr lang="nl-BE" dirty="0"/>
              <a:t>=&gt; trust in regulation by member state of origin enforced</a:t>
            </a:r>
          </a:p>
          <a:p>
            <a:pPr lvl="2"/>
            <a:r>
              <a:rPr lang="nl-BE" dirty="0"/>
              <a:t>=&gt; this will not lead to  much cross-border movement of firms, but will lead to “light vehicle competition” and to pressure on “real seat doctrine” (see below)</a:t>
            </a:r>
          </a:p>
          <a:p>
            <a:endParaRPr lang="nl-BE" dirty="0"/>
          </a:p>
          <a:p>
            <a:endParaRPr lang="nl-BE" dirty="0"/>
          </a:p>
        </p:txBody>
      </p:sp>
    </p:spTree>
    <p:extLst>
      <p:ext uri="{BB962C8B-B14F-4D97-AF65-F5344CB8AC3E}">
        <p14:creationId xmlns:p14="http://schemas.microsoft.com/office/powerpoint/2010/main" val="1162657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9C7BC-6FD0-C448-A771-BD34B75AE3F3}"/>
              </a:ext>
            </a:extLst>
          </p:cNvPr>
          <p:cNvSpPr>
            <a:spLocks noGrp="1"/>
          </p:cNvSpPr>
          <p:nvPr>
            <p:ph type="title"/>
          </p:nvPr>
        </p:nvSpPr>
        <p:spPr/>
        <p:txBody>
          <a:bodyPr/>
          <a:lstStyle/>
          <a:p>
            <a:r>
              <a:rPr lang="nl-BE" dirty="0"/>
              <a:t>4. Turnof the millenium: a new wind?</a:t>
            </a:r>
          </a:p>
        </p:txBody>
      </p:sp>
      <p:sp>
        <p:nvSpPr>
          <p:cNvPr id="3" name="Tijdelijke aanduiding voor inhoud 2">
            <a:extLst>
              <a:ext uri="{FF2B5EF4-FFF2-40B4-BE49-F238E27FC236}">
                <a16:creationId xmlns:a16="http://schemas.microsoft.com/office/drawing/2014/main" id="{6A1CA2D2-6822-3541-BD5F-7559DA9B1A0F}"/>
              </a:ext>
            </a:extLst>
          </p:cNvPr>
          <p:cNvSpPr>
            <a:spLocks noGrp="1"/>
          </p:cNvSpPr>
          <p:nvPr>
            <p:ph idx="1"/>
          </p:nvPr>
        </p:nvSpPr>
        <p:spPr/>
        <p:txBody>
          <a:bodyPr/>
          <a:lstStyle/>
          <a:p>
            <a:r>
              <a:rPr lang="nl-BE" dirty="0"/>
              <a:t>Some success, on paper, with creation of supra-national forms: SE, European cooperative company</a:t>
            </a:r>
          </a:p>
          <a:p>
            <a:r>
              <a:rPr lang="nl-BE" dirty="0"/>
              <a:t>Insight at level of EU Commission: need to focus on cross-border aspects of company law:</a:t>
            </a:r>
          </a:p>
          <a:p>
            <a:pPr lvl="1"/>
            <a:r>
              <a:rPr lang="nl-BE" dirty="0"/>
              <a:t>=&gt; cross border mergers</a:t>
            </a:r>
          </a:p>
          <a:p>
            <a:pPr lvl="1"/>
            <a:r>
              <a:rPr lang="nl-BE" dirty="0"/>
              <a:t>Public takeover bids</a:t>
            </a:r>
          </a:p>
          <a:p>
            <a:r>
              <a:rPr lang="nl-BE" dirty="0"/>
              <a:t>Start of regular “Action plans”, and of more open public consultations and involvement of outside experts</a:t>
            </a:r>
          </a:p>
        </p:txBody>
      </p:sp>
    </p:spTree>
    <p:extLst>
      <p:ext uri="{BB962C8B-B14F-4D97-AF65-F5344CB8AC3E}">
        <p14:creationId xmlns:p14="http://schemas.microsoft.com/office/powerpoint/2010/main" val="1396989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F3F5B-F460-294D-9323-8341B1DD22AC}"/>
              </a:ext>
            </a:extLst>
          </p:cNvPr>
          <p:cNvSpPr>
            <a:spLocks noGrp="1"/>
          </p:cNvSpPr>
          <p:nvPr>
            <p:ph type="title"/>
          </p:nvPr>
        </p:nvSpPr>
        <p:spPr/>
        <p:txBody>
          <a:bodyPr/>
          <a:lstStyle/>
          <a:p>
            <a:r>
              <a:rPr lang="nl-BE" dirty="0"/>
              <a:t>Regulatory competition after Centros/übeersering?</a:t>
            </a:r>
          </a:p>
        </p:txBody>
      </p:sp>
      <p:sp>
        <p:nvSpPr>
          <p:cNvPr id="3" name="Tijdelijke aanduiding voor inhoud 2">
            <a:extLst>
              <a:ext uri="{FF2B5EF4-FFF2-40B4-BE49-F238E27FC236}">
                <a16:creationId xmlns:a16="http://schemas.microsoft.com/office/drawing/2014/main" id="{3A97096D-D4E7-6646-ABE2-E52A3865F5BF}"/>
              </a:ext>
            </a:extLst>
          </p:cNvPr>
          <p:cNvSpPr>
            <a:spLocks noGrp="1"/>
          </p:cNvSpPr>
          <p:nvPr>
            <p:ph idx="1"/>
          </p:nvPr>
        </p:nvSpPr>
        <p:spPr/>
        <p:txBody>
          <a:bodyPr/>
          <a:lstStyle/>
          <a:p>
            <a:r>
              <a:rPr lang="nl-BE" dirty="0"/>
              <a:t>Only brief “flash in the pan” of continental European entrepreneurs using UK Ltds to escape their domestic company law</a:t>
            </a:r>
          </a:p>
          <a:p>
            <a:r>
              <a:rPr lang="nl-BE" dirty="0"/>
              <a:t>But lasting impact: “flexibilisation” of private companies all the rage</a:t>
            </a:r>
          </a:p>
          <a:p>
            <a:pPr lvl="1"/>
            <a:r>
              <a:rPr lang="nl-BE" dirty="0"/>
              <a:t>Netherlands, Italy, Belgium</a:t>
            </a:r>
          </a:p>
          <a:p>
            <a:pPr lvl="1"/>
            <a:r>
              <a:rPr lang="nl-BE" dirty="0"/>
              <a:t>Many member states  de facto abolish minimum capital for private companies, or (like e.g. Germany) create “light” form of  private company</a:t>
            </a:r>
          </a:p>
          <a:p>
            <a:r>
              <a:rPr lang="nl-BE" dirty="0"/>
              <a:t>Real seat doctrine not abolished nor incompatible with EU law, but under pressure =&gt;</a:t>
            </a:r>
          </a:p>
          <a:p>
            <a:pPr lvl="1"/>
            <a:r>
              <a:rPr lang="nl-BE" dirty="0"/>
              <a:t>Germany  switches to incorporation theory towards EU companies</a:t>
            </a:r>
          </a:p>
          <a:p>
            <a:pPr lvl="1"/>
            <a:r>
              <a:rPr lang="nl-BE" dirty="0"/>
              <a:t>Belgium switches world-wide</a:t>
            </a:r>
          </a:p>
        </p:txBody>
      </p:sp>
    </p:spTree>
    <p:extLst>
      <p:ext uri="{BB962C8B-B14F-4D97-AF65-F5344CB8AC3E}">
        <p14:creationId xmlns:p14="http://schemas.microsoft.com/office/powerpoint/2010/main" val="53369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C4343-2F91-9E4E-B654-AEFF2711BCA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1BAE0117-4C74-1F47-880A-DE90BD81A53A}"/>
              </a:ext>
            </a:extLst>
          </p:cNvPr>
          <p:cNvSpPr>
            <a:spLocks noGrp="1"/>
          </p:cNvSpPr>
          <p:nvPr>
            <p:ph idx="1"/>
          </p:nvPr>
        </p:nvSpPr>
        <p:spPr/>
        <p:txBody>
          <a:bodyPr/>
          <a:lstStyle/>
          <a:p>
            <a:r>
              <a:rPr lang="nl-BE" dirty="0"/>
              <a:t>Efforts by member states to make their company law more flexible all the more necessary because of failure of EU to adopt SUP-like vehicle</a:t>
            </a:r>
          </a:p>
          <a:p>
            <a:pPr lvl="1"/>
            <a:r>
              <a:rPr lang="nl-BE" dirty="0"/>
              <a:t>Not for lack of trying</a:t>
            </a:r>
          </a:p>
          <a:p>
            <a:pPr lvl="1"/>
            <a:r>
              <a:rPr lang="nl-BE" dirty="0"/>
              <a:t>But various member state coalitions defeat all efforts</a:t>
            </a:r>
          </a:p>
          <a:p>
            <a:r>
              <a:rPr lang="nl-BE" dirty="0"/>
              <a:t>This remains a pity: would have answered a real entrepreneurial need while giving the EU the opportunity to keep some control over creditor and shareholder protection rules =&gt; no need for anti-abuse rules</a:t>
            </a:r>
          </a:p>
        </p:txBody>
      </p:sp>
    </p:spTree>
    <p:extLst>
      <p:ext uri="{BB962C8B-B14F-4D97-AF65-F5344CB8AC3E}">
        <p14:creationId xmlns:p14="http://schemas.microsoft.com/office/powerpoint/2010/main" val="1240990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7F9DE-CAE6-A24B-8A12-4B646222CD7A}"/>
              </a:ext>
            </a:extLst>
          </p:cNvPr>
          <p:cNvSpPr>
            <a:spLocks noGrp="1"/>
          </p:cNvSpPr>
          <p:nvPr>
            <p:ph type="title"/>
          </p:nvPr>
        </p:nvSpPr>
        <p:spPr/>
        <p:txBody>
          <a:bodyPr>
            <a:normAutofit fontScale="90000"/>
          </a:bodyPr>
          <a:lstStyle/>
          <a:p>
            <a:r>
              <a:rPr lang="nl-BE" dirty="0"/>
              <a:t>recent themes at national level/internationally  and has the EU been involved?</a:t>
            </a:r>
          </a:p>
        </p:txBody>
      </p:sp>
      <p:sp>
        <p:nvSpPr>
          <p:cNvPr id="3" name="Tijdelijke aanduiding voor inhoud 2">
            <a:extLst>
              <a:ext uri="{FF2B5EF4-FFF2-40B4-BE49-F238E27FC236}">
                <a16:creationId xmlns:a16="http://schemas.microsoft.com/office/drawing/2014/main" id="{FCAD9439-2D36-6A4F-A8FC-1B5C37543D0A}"/>
              </a:ext>
            </a:extLst>
          </p:cNvPr>
          <p:cNvSpPr>
            <a:spLocks noGrp="1"/>
          </p:cNvSpPr>
          <p:nvPr>
            <p:ph idx="1"/>
          </p:nvPr>
        </p:nvSpPr>
        <p:spPr/>
        <p:txBody>
          <a:bodyPr>
            <a:normAutofit fontScale="92500" lnSpcReduction="10000"/>
          </a:bodyPr>
          <a:lstStyle/>
          <a:p>
            <a:r>
              <a:rPr lang="nl-BE" dirty="0"/>
              <a:t>Updating partnership law; no need for EU interference</a:t>
            </a:r>
          </a:p>
          <a:p>
            <a:r>
              <a:rPr lang="nl-BE" dirty="0"/>
              <a:t>Light vehicle competition =&gt; director’s duties and insolvenfication; see next slides</a:t>
            </a:r>
          </a:p>
          <a:p>
            <a:pPr lvl="1"/>
            <a:r>
              <a:rPr lang="nl-BE" dirty="0"/>
              <a:t>Also “abuse” of corporate personality/limited liability ? </a:t>
            </a:r>
          </a:p>
          <a:p>
            <a:pPr lvl="1"/>
            <a:r>
              <a:rPr lang="nl-BE" dirty="0"/>
              <a:t>Desire to enable digital company formation: EU has acted</a:t>
            </a:r>
          </a:p>
          <a:p>
            <a:r>
              <a:rPr lang="nl-BE" dirty="0"/>
              <a:t>Persisting problems with audit and executive remuneration: EU has acted</a:t>
            </a:r>
          </a:p>
          <a:p>
            <a:r>
              <a:rPr lang="nl-BE" dirty="0"/>
              <a:t>Shareholder activism (and perceived short termism?): see SRD II= bad EU reaction</a:t>
            </a:r>
          </a:p>
          <a:p>
            <a:r>
              <a:rPr lang="nl-BE" dirty="0"/>
              <a:t>shareholder value dogma: pendulum swings the other way =&gt; debates about corporate purpose, prominence of ESG themes, increased focus on diversity, increasing demands for (and rules on) non-financial disclosure</a:t>
            </a:r>
          </a:p>
          <a:p>
            <a:endParaRPr lang="nl-BE" dirty="0"/>
          </a:p>
        </p:txBody>
      </p:sp>
    </p:spTree>
    <p:extLst>
      <p:ext uri="{BB962C8B-B14F-4D97-AF65-F5344CB8AC3E}">
        <p14:creationId xmlns:p14="http://schemas.microsoft.com/office/powerpoint/2010/main" val="3966097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4F3CF-B54E-E946-A514-3C598C19CF70}"/>
              </a:ext>
            </a:extLst>
          </p:cNvPr>
          <p:cNvSpPr>
            <a:spLocks noGrp="1"/>
          </p:cNvSpPr>
          <p:nvPr>
            <p:ph type="title"/>
          </p:nvPr>
        </p:nvSpPr>
        <p:spPr/>
        <p:txBody>
          <a:bodyPr/>
          <a:lstStyle/>
          <a:p>
            <a:r>
              <a:rPr lang="nl-BE" dirty="0"/>
              <a:t>SRDII: good intentions, typically weak results</a:t>
            </a:r>
          </a:p>
        </p:txBody>
      </p:sp>
      <p:sp>
        <p:nvSpPr>
          <p:cNvPr id="3" name="Tijdelijke aanduiding voor inhoud 2">
            <a:extLst>
              <a:ext uri="{FF2B5EF4-FFF2-40B4-BE49-F238E27FC236}">
                <a16:creationId xmlns:a16="http://schemas.microsoft.com/office/drawing/2014/main" id="{E2AA5D66-AB3F-234C-962D-1E4D05C6C214}"/>
              </a:ext>
            </a:extLst>
          </p:cNvPr>
          <p:cNvSpPr>
            <a:spLocks noGrp="1"/>
          </p:cNvSpPr>
          <p:nvPr>
            <p:ph idx="1"/>
          </p:nvPr>
        </p:nvSpPr>
        <p:spPr/>
        <p:txBody>
          <a:bodyPr>
            <a:normAutofit fontScale="92500" lnSpcReduction="10000"/>
          </a:bodyPr>
          <a:lstStyle/>
          <a:p>
            <a:r>
              <a:rPr lang="nl-BE" dirty="0"/>
              <a:t>Largely tackles the right issues, but in an ineffective way :</a:t>
            </a:r>
          </a:p>
          <a:p>
            <a:r>
              <a:rPr lang="nl-BE" dirty="0"/>
              <a:t>Shareholder engagement generally: </a:t>
            </a:r>
          </a:p>
          <a:p>
            <a:pPr lvl="1"/>
            <a:r>
              <a:rPr lang="nl-BE" dirty="0"/>
              <a:t>no empirical or other indications that there was a problem that needed solving and Directive contains no concrete measures (perhaps fortunately) nor incentives for asset managers to change their business model</a:t>
            </a:r>
          </a:p>
          <a:p>
            <a:pPr lvl="1"/>
            <a:r>
              <a:rPr lang="nl-BE" dirty="0"/>
              <a:t>No definition of short termism and therefore no effective attack on it</a:t>
            </a:r>
          </a:p>
          <a:p>
            <a:r>
              <a:rPr lang="nl-BE" dirty="0"/>
              <a:t>Shareholder identification and enabling shareholder rights: mainly exhoration towards member states, left to practice (Euroclear etc.) to implement</a:t>
            </a:r>
          </a:p>
          <a:p>
            <a:r>
              <a:rPr lang="nl-BE" dirty="0"/>
              <a:t>RPTs: here EU could have truly raised the quality of national laws, but the watered down end-product leaves too many options to MS</a:t>
            </a:r>
          </a:p>
          <a:p>
            <a:r>
              <a:rPr lang="nl-BE" dirty="0"/>
              <a:t>Proxy advisors: mainly increase of irrelevant red tape</a:t>
            </a:r>
          </a:p>
        </p:txBody>
      </p:sp>
    </p:spTree>
    <p:extLst>
      <p:ext uri="{BB962C8B-B14F-4D97-AF65-F5344CB8AC3E}">
        <p14:creationId xmlns:p14="http://schemas.microsoft.com/office/powerpoint/2010/main" val="30150324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FD3B6-C0D6-E545-AFD6-E9EA6E7DDDD0}"/>
              </a:ext>
            </a:extLst>
          </p:cNvPr>
          <p:cNvSpPr>
            <a:spLocks noGrp="1"/>
          </p:cNvSpPr>
          <p:nvPr>
            <p:ph type="title"/>
          </p:nvPr>
        </p:nvSpPr>
        <p:spPr/>
        <p:txBody>
          <a:bodyPr/>
          <a:lstStyle/>
          <a:p>
            <a:r>
              <a:rPr lang="nl-BE" dirty="0"/>
              <a:t>Company law package</a:t>
            </a:r>
          </a:p>
        </p:txBody>
      </p:sp>
      <p:sp>
        <p:nvSpPr>
          <p:cNvPr id="3" name="Tijdelijke aanduiding voor inhoud 2">
            <a:extLst>
              <a:ext uri="{FF2B5EF4-FFF2-40B4-BE49-F238E27FC236}">
                <a16:creationId xmlns:a16="http://schemas.microsoft.com/office/drawing/2014/main" id="{8BA732E0-CB71-494A-A2F9-3338668E0A76}"/>
              </a:ext>
            </a:extLst>
          </p:cNvPr>
          <p:cNvSpPr>
            <a:spLocks noGrp="1"/>
          </p:cNvSpPr>
          <p:nvPr>
            <p:ph idx="1"/>
          </p:nvPr>
        </p:nvSpPr>
        <p:spPr/>
        <p:txBody>
          <a:bodyPr>
            <a:normAutofit/>
          </a:bodyPr>
          <a:lstStyle/>
          <a:p>
            <a:r>
              <a:rPr lang="nl-BE" dirty="0"/>
              <a:t>Redeeming initiative by EU commission after years of relative inactivity</a:t>
            </a:r>
          </a:p>
          <a:p>
            <a:r>
              <a:rPr lang="nl-BE" dirty="0"/>
              <a:t>Dicussed by other speakers today</a:t>
            </a:r>
          </a:p>
          <a:p>
            <a:r>
              <a:rPr lang="nl-BE" dirty="0"/>
              <a:t>Member states, spurred on by Centros and its progeny, have not waited for EU initiatives</a:t>
            </a:r>
          </a:p>
          <a:p>
            <a:r>
              <a:rPr lang="nl-BE" dirty="0"/>
              <a:t>Belgian reform is an illustration of a wider trend, </a:t>
            </a:r>
          </a:p>
          <a:p>
            <a:pPr lvl="1"/>
            <a:r>
              <a:rPr lang="nl-BE" dirty="0"/>
              <a:t>to replace black letter rules on creditor protection with a reliance on directors’ duties</a:t>
            </a:r>
          </a:p>
          <a:p>
            <a:pPr lvl="1"/>
            <a:r>
              <a:rPr lang="nl-BE" dirty="0"/>
              <a:t>To move away from shareholder equality to a certain extent</a:t>
            </a:r>
          </a:p>
        </p:txBody>
      </p:sp>
    </p:spTree>
    <p:extLst>
      <p:ext uri="{BB962C8B-B14F-4D97-AF65-F5344CB8AC3E}">
        <p14:creationId xmlns:p14="http://schemas.microsoft.com/office/powerpoint/2010/main" val="148969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4087-7171-4B65-82C0-F68093F46C88}"/>
              </a:ext>
            </a:extLst>
          </p:cNvPr>
          <p:cNvSpPr txBox="1">
            <a:spLocks noGrp="1"/>
          </p:cNvSpPr>
          <p:nvPr>
            <p:ph type="title"/>
          </p:nvPr>
        </p:nvSpPr>
        <p:spPr/>
        <p:txBody>
          <a:bodyPr/>
          <a:lstStyle/>
          <a:p>
            <a:pPr lvl="0"/>
            <a:r>
              <a:rPr lang="en-GB"/>
              <a:t>What documents are needed?</a:t>
            </a:r>
          </a:p>
        </p:txBody>
      </p:sp>
      <p:sp>
        <p:nvSpPr>
          <p:cNvPr id="3" name="Content Placeholder 2">
            <a:extLst>
              <a:ext uri="{FF2B5EF4-FFF2-40B4-BE49-F238E27FC236}">
                <a16:creationId xmlns:a16="http://schemas.microsoft.com/office/drawing/2014/main" id="{DC6A6769-EE7C-424C-83DA-42D385927A28}"/>
              </a:ext>
            </a:extLst>
          </p:cNvPr>
          <p:cNvSpPr txBox="1">
            <a:spLocks noGrp="1"/>
          </p:cNvSpPr>
          <p:nvPr>
            <p:ph idx="1"/>
          </p:nvPr>
        </p:nvSpPr>
        <p:spPr/>
        <p:txBody>
          <a:bodyPr/>
          <a:lstStyle/>
          <a:p>
            <a:pPr lvl="0">
              <a:lnSpc>
                <a:spcPct val="60000"/>
              </a:lnSpc>
            </a:pPr>
            <a:r>
              <a:rPr lang="en-GB" sz="2600"/>
              <a:t>Draft terms of cross-border diversion</a:t>
            </a:r>
          </a:p>
          <a:p>
            <a:pPr marL="0" lvl="0" indent="0">
              <a:lnSpc>
                <a:spcPct val="60000"/>
              </a:lnSpc>
              <a:buNone/>
            </a:pPr>
            <a:r>
              <a:rPr lang="en-GB" sz="2600"/>
              <a:t>   - required contents</a:t>
            </a:r>
          </a:p>
          <a:p>
            <a:pPr lvl="0">
              <a:lnSpc>
                <a:spcPct val="60000"/>
              </a:lnSpc>
            </a:pPr>
            <a:r>
              <a:rPr lang="en-GB" sz="2600"/>
              <a:t>Constitution(s) in new member state</a:t>
            </a:r>
          </a:p>
          <a:p>
            <a:pPr lvl="0">
              <a:lnSpc>
                <a:spcPct val="60000"/>
              </a:lnSpc>
            </a:pPr>
            <a:r>
              <a:rPr lang="en-GB" sz="2600"/>
              <a:t>Management/administrative organ report:</a:t>
            </a:r>
          </a:p>
          <a:p>
            <a:pPr marL="0" lvl="0" indent="0">
              <a:lnSpc>
                <a:spcPct val="60000"/>
              </a:lnSpc>
              <a:buNone/>
            </a:pPr>
            <a:r>
              <a:rPr lang="en-GB" sz="2600"/>
              <a:t>   - to members and employees</a:t>
            </a:r>
          </a:p>
          <a:p>
            <a:pPr marL="0" lvl="0" indent="0">
              <a:lnSpc>
                <a:spcPct val="60000"/>
              </a:lnSpc>
              <a:buNone/>
            </a:pPr>
            <a:r>
              <a:rPr lang="en-GB" sz="2600"/>
              <a:t>   - one report with two sections or two reports</a:t>
            </a:r>
          </a:p>
          <a:p>
            <a:pPr marL="0" lvl="0" indent="0">
              <a:lnSpc>
                <a:spcPct val="60000"/>
              </a:lnSpc>
              <a:buNone/>
            </a:pPr>
            <a:r>
              <a:rPr lang="en-GB" sz="2600"/>
              <a:t>   - required contents</a:t>
            </a:r>
          </a:p>
          <a:p>
            <a:pPr lvl="0">
              <a:lnSpc>
                <a:spcPct val="60000"/>
              </a:lnSpc>
            </a:pPr>
            <a:r>
              <a:rPr lang="en-GB" sz="2600"/>
              <a:t>Independent expert report for members</a:t>
            </a:r>
          </a:p>
          <a:p>
            <a:pPr lvl="0">
              <a:lnSpc>
                <a:spcPct val="60000"/>
              </a:lnSpc>
            </a:pPr>
            <a:r>
              <a:rPr lang="en-GB" sz="2600"/>
              <a:t>Notice of general meeting to approve the division</a:t>
            </a:r>
          </a:p>
          <a:p>
            <a:pPr lvl="0">
              <a:lnSpc>
                <a:spcPct val="60000"/>
              </a:lnSpc>
            </a:pPr>
            <a:r>
              <a:rPr lang="en-GB" sz="2600"/>
              <a:t>Application to obtain a pre-division certificate</a:t>
            </a:r>
          </a:p>
          <a:p>
            <a:pPr lvl="0">
              <a:lnSpc>
                <a:spcPct val="60000"/>
              </a:lnSpc>
            </a:pPr>
            <a:r>
              <a:rPr lang="en-GB" sz="2600"/>
              <a:t>Application for division in the new member state(s)</a:t>
            </a:r>
          </a:p>
        </p:txBody>
      </p:sp>
      <p:pic>
        <p:nvPicPr>
          <p:cNvPr id="4" name="Picture 3">
            <a:extLst>
              <a:ext uri="{FF2B5EF4-FFF2-40B4-BE49-F238E27FC236}">
                <a16:creationId xmlns:a16="http://schemas.microsoft.com/office/drawing/2014/main" id="{BC48902E-EFB1-40BE-9EC3-F656F3D9B309}"/>
              </a:ext>
            </a:extLst>
          </p:cNvPr>
          <p:cNvPicPr>
            <a:picLocks noChangeAspect="1"/>
          </p:cNvPicPr>
          <p:nvPr/>
        </p:nvPicPr>
        <p:blipFill>
          <a:blip r:embed="rId3"/>
          <a:stretch>
            <a:fillRect/>
          </a:stretch>
        </p:blipFill>
        <p:spPr>
          <a:xfrm>
            <a:off x="9136063" y="458471"/>
            <a:ext cx="2657474" cy="1714500"/>
          </a:xfrm>
          <a:prstGeom prst="rect">
            <a:avLst/>
          </a:prstGeom>
          <a:noFill/>
          <a:ln cap="flat">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B9325-B526-7D40-AE0B-DD0E13F30EB3}"/>
              </a:ext>
            </a:extLst>
          </p:cNvPr>
          <p:cNvSpPr>
            <a:spLocks noGrp="1"/>
          </p:cNvSpPr>
          <p:nvPr>
            <p:ph type="title"/>
          </p:nvPr>
        </p:nvSpPr>
        <p:spPr/>
        <p:txBody>
          <a:bodyPr/>
          <a:lstStyle/>
          <a:p>
            <a:r>
              <a:rPr lang="nl-BE" dirty="0"/>
              <a:t>Belgian company law reform of 2019</a:t>
            </a:r>
          </a:p>
        </p:txBody>
      </p:sp>
      <p:sp>
        <p:nvSpPr>
          <p:cNvPr id="3" name="Tijdelijke aanduiding voor inhoud 2">
            <a:extLst>
              <a:ext uri="{FF2B5EF4-FFF2-40B4-BE49-F238E27FC236}">
                <a16:creationId xmlns:a16="http://schemas.microsoft.com/office/drawing/2014/main" id="{8DBFFB2A-0022-5E41-8778-11D6B6B3BCA4}"/>
              </a:ext>
            </a:extLst>
          </p:cNvPr>
          <p:cNvSpPr>
            <a:spLocks noGrp="1"/>
          </p:cNvSpPr>
          <p:nvPr>
            <p:ph idx="1"/>
          </p:nvPr>
        </p:nvSpPr>
        <p:spPr/>
        <p:txBody>
          <a:bodyPr>
            <a:normAutofit fontScale="85000" lnSpcReduction="10000"/>
          </a:bodyPr>
          <a:lstStyle/>
          <a:p>
            <a:r>
              <a:rPr lang="nl-BE" dirty="0"/>
              <a:t>Emblematic of reforms throughout Europe:</a:t>
            </a:r>
          </a:p>
          <a:p>
            <a:r>
              <a:rPr lang="nl-BE" dirty="0"/>
              <a:t>Move to incorporation theory, worldwide application</a:t>
            </a:r>
          </a:p>
          <a:p>
            <a:pPr lvl="1"/>
            <a:r>
              <a:rPr lang="nl-BE" dirty="0"/>
              <a:t>Direct reaction to ECJ cases on freedom of establishment</a:t>
            </a:r>
          </a:p>
          <a:p>
            <a:r>
              <a:rPr lang="nl-BE" dirty="0"/>
              <a:t>Legal capital abolished for private companies</a:t>
            </a:r>
          </a:p>
          <a:p>
            <a:pPr lvl="1"/>
            <a:r>
              <a:rPr lang="nl-BE" dirty="0"/>
              <a:t>As part of “light vehicle competition”</a:t>
            </a:r>
          </a:p>
          <a:p>
            <a:pPr lvl="1"/>
            <a:r>
              <a:rPr lang="nl-BE" dirty="0"/>
              <a:t>Illustrates move away from black letter creditor protection rules</a:t>
            </a:r>
          </a:p>
          <a:p>
            <a:pPr lvl="1"/>
            <a:r>
              <a:rPr lang="nl-BE" dirty="0"/>
              <a:t>Balanced by increased focus on director’s duties:</a:t>
            </a:r>
          </a:p>
          <a:p>
            <a:pPr lvl="2"/>
            <a:r>
              <a:rPr lang="nl-BE" dirty="0"/>
              <a:t>Formal Liquidity test</a:t>
            </a:r>
          </a:p>
          <a:p>
            <a:pPr lvl="2"/>
            <a:r>
              <a:rPr lang="nl-BE" dirty="0"/>
              <a:t>Formal rules on wrongful trading</a:t>
            </a:r>
          </a:p>
          <a:p>
            <a:r>
              <a:rPr lang="nl-BE" dirty="0"/>
              <a:t>At level of shareholder protection, too, move from rules to standards and disclosure</a:t>
            </a:r>
          </a:p>
          <a:p>
            <a:pPr lvl="1"/>
            <a:r>
              <a:rPr lang="nl-BE" dirty="0"/>
              <a:t>Eg more flexible rules on price of newly issued shares and on premeption rights, but duty imposed on board to explictly set out the implications of share issuance to shareholders</a:t>
            </a:r>
          </a:p>
        </p:txBody>
      </p:sp>
    </p:spTree>
    <p:extLst>
      <p:ext uri="{BB962C8B-B14F-4D97-AF65-F5344CB8AC3E}">
        <p14:creationId xmlns:p14="http://schemas.microsoft.com/office/powerpoint/2010/main" val="1245726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6626A-C729-3B46-9020-078AABB63904}"/>
              </a:ext>
            </a:extLst>
          </p:cNvPr>
          <p:cNvSpPr>
            <a:spLocks noGrp="1"/>
          </p:cNvSpPr>
          <p:nvPr>
            <p:ph type="title"/>
          </p:nvPr>
        </p:nvSpPr>
        <p:spPr/>
        <p:txBody>
          <a:bodyPr/>
          <a:lstStyle/>
          <a:p>
            <a:r>
              <a:rPr lang="nl-BE" dirty="0"/>
              <a:t>Creditor protection: directors’ (and shareholders’) duties instead of legal capital</a:t>
            </a:r>
          </a:p>
        </p:txBody>
      </p:sp>
      <p:sp>
        <p:nvSpPr>
          <p:cNvPr id="3" name="Tijdelijke aanduiding voor inhoud 2">
            <a:extLst>
              <a:ext uri="{FF2B5EF4-FFF2-40B4-BE49-F238E27FC236}">
                <a16:creationId xmlns:a16="http://schemas.microsoft.com/office/drawing/2014/main" id="{25A322D8-1CE5-754F-AD51-ACCCBB3C8398}"/>
              </a:ext>
            </a:extLst>
          </p:cNvPr>
          <p:cNvSpPr>
            <a:spLocks noGrp="1"/>
          </p:cNvSpPr>
          <p:nvPr>
            <p:ph idx="1"/>
          </p:nvPr>
        </p:nvSpPr>
        <p:spPr/>
        <p:txBody>
          <a:bodyPr>
            <a:normAutofit/>
          </a:bodyPr>
          <a:lstStyle/>
          <a:p>
            <a:r>
              <a:rPr lang="nl-BE" dirty="0"/>
              <a:t>One country after another abolishes legal capital or reduces it to minimum (for private companies)</a:t>
            </a:r>
          </a:p>
          <a:p>
            <a:pPr lvl="1"/>
            <a:r>
              <a:rPr lang="nl-BE" dirty="0"/>
              <a:t>Not allowed for public companies by EU Directive</a:t>
            </a:r>
          </a:p>
          <a:p>
            <a:pPr lvl="1"/>
            <a:r>
              <a:rPr lang="nl-BE" dirty="0"/>
              <a:t>But in many countries very few public companies</a:t>
            </a:r>
          </a:p>
          <a:p>
            <a:r>
              <a:rPr lang="nl-BE" dirty="0"/>
              <a:t>But does not imply worse situation for creditors: </a:t>
            </a:r>
          </a:p>
          <a:p>
            <a:pPr lvl="1"/>
            <a:r>
              <a:rPr lang="nl-BE" dirty="0"/>
              <a:t>were not effectively protected by legal capital rules anyway</a:t>
            </a:r>
          </a:p>
          <a:p>
            <a:pPr lvl="1"/>
            <a:r>
              <a:rPr lang="nl-BE" dirty="0"/>
              <a:t>Increased focus on directors and to certain extent shareholders</a:t>
            </a:r>
          </a:p>
          <a:p>
            <a:endParaRPr lang="nl-BE" dirty="0"/>
          </a:p>
        </p:txBody>
      </p:sp>
    </p:spTree>
    <p:extLst>
      <p:ext uri="{BB962C8B-B14F-4D97-AF65-F5344CB8AC3E}">
        <p14:creationId xmlns:p14="http://schemas.microsoft.com/office/powerpoint/2010/main" val="1420642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5E362-8DA8-3F42-AC04-09957F54EC0D}"/>
              </a:ext>
            </a:extLst>
          </p:cNvPr>
          <p:cNvSpPr>
            <a:spLocks noGrp="1"/>
          </p:cNvSpPr>
          <p:nvPr>
            <p:ph type="title"/>
          </p:nvPr>
        </p:nvSpPr>
        <p:spPr/>
        <p:txBody>
          <a:bodyPr/>
          <a:lstStyle/>
          <a:p>
            <a:r>
              <a:rPr lang="nl-BE" dirty="0"/>
              <a:t>Belgian approach illustrates possibilities and difficulties</a:t>
            </a:r>
          </a:p>
        </p:txBody>
      </p:sp>
      <p:sp>
        <p:nvSpPr>
          <p:cNvPr id="3" name="Tijdelijke aanduiding voor inhoud 2">
            <a:extLst>
              <a:ext uri="{FF2B5EF4-FFF2-40B4-BE49-F238E27FC236}">
                <a16:creationId xmlns:a16="http://schemas.microsoft.com/office/drawing/2014/main" id="{4E5460A6-90C6-F943-8223-F3E5CB2DACF2}"/>
              </a:ext>
            </a:extLst>
          </p:cNvPr>
          <p:cNvSpPr>
            <a:spLocks noGrp="1"/>
          </p:cNvSpPr>
          <p:nvPr>
            <p:ph idx="1"/>
          </p:nvPr>
        </p:nvSpPr>
        <p:spPr/>
        <p:txBody>
          <a:bodyPr/>
          <a:lstStyle/>
          <a:p>
            <a:r>
              <a:rPr lang="nl-BE" dirty="0"/>
              <a:t>Duty to have sufficient starting capital</a:t>
            </a:r>
          </a:p>
          <a:p>
            <a:pPr lvl="1"/>
            <a:r>
              <a:rPr lang="nl-BE" dirty="0"/>
              <a:t>Duty to explain and justify starting finance in “financial plan”</a:t>
            </a:r>
          </a:p>
          <a:p>
            <a:pPr lvl="1"/>
            <a:r>
              <a:rPr lang="nl-BE" dirty="0"/>
              <a:t>Notaries check whether minimum content respected</a:t>
            </a:r>
          </a:p>
          <a:p>
            <a:r>
              <a:rPr lang="nl-BE" dirty="0"/>
              <a:t>Liability of founders for net debt if company becomes insolvent within 3 years because of manifestly insuffcient financial means</a:t>
            </a:r>
          </a:p>
          <a:p>
            <a:r>
              <a:rPr lang="nl-BE" dirty="0"/>
              <a:t>Subordination of shareholder loans? No. Courts may decide it on basis of tort law, but almost never do</a:t>
            </a:r>
          </a:p>
          <a:p>
            <a:pPr lvl="1"/>
            <a:r>
              <a:rPr lang="nl-BE" dirty="0"/>
              <a:t>However, in Belgium, Netherlands and France (and perhaps elsewehere) frequent liability of parent companies and banks for extending loans in a manner which is misleading to other creditors</a:t>
            </a:r>
          </a:p>
          <a:p>
            <a:endParaRPr lang="nl-BE" dirty="0"/>
          </a:p>
        </p:txBody>
      </p:sp>
    </p:spTree>
    <p:extLst>
      <p:ext uri="{BB962C8B-B14F-4D97-AF65-F5344CB8AC3E}">
        <p14:creationId xmlns:p14="http://schemas.microsoft.com/office/powerpoint/2010/main" val="3622874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1F937-5D5A-AB48-B107-79483E608EB6}"/>
              </a:ext>
            </a:extLst>
          </p:cNvPr>
          <p:cNvSpPr>
            <a:spLocks noGrp="1"/>
          </p:cNvSpPr>
          <p:nvPr>
            <p:ph type="title"/>
          </p:nvPr>
        </p:nvSpPr>
        <p:spPr/>
        <p:txBody>
          <a:bodyPr/>
          <a:lstStyle/>
          <a:p>
            <a:r>
              <a:rPr lang="nl-BE" dirty="0"/>
              <a:t>Liquidity test</a:t>
            </a:r>
          </a:p>
        </p:txBody>
      </p:sp>
      <p:sp>
        <p:nvSpPr>
          <p:cNvPr id="3" name="Tijdelijke aanduiding voor inhoud 2">
            <a:extLst>
              <a:ext uri="{FF2B5EF4-FFF2-40B4-BE49-F238E27FC236}">
                <a16:creationId xmlns:a16="http://schemas.microsoft.com/office/drawing/2014/main" id="{D109F579-5AA5-D742-B8C4-26C69B6B44B4}"/>
              </a:ext>
            </a:extLst>
          </p:cNvPr>
          <p:cNvSpPr>
            <a:spLocks noGrp="1"/>
          </p:cNvSpPr>
          <p:nvPr>
            <p:ph idx="1"/>
          </p:nvPr>
        </p:nvSpPr>
        <p:spPr/>
        <p:txBody>
          <a:bodyPr>
            <a:normAutofit/>
          </a:bodyPr>
          <a:lstStyle/>
          <a:p>
            <a:r>
              <a:rPr lang="nl-BE" dirty="0"/>
              <a:t>Balance sheet test and liquidity test</a:t>
            </a:r>
          </a:p>
          <a:p>
            <a:r>
              <a:rPr lang="nl-BE" dirty="0"/>
              <a:t>Liquidity test has existed for years in New Zealand statute</a:t>
            </a:r>
          </a:p>
          <a:p>
            <a:r>
              <a:rPr lang="nl-BE" dirty="0"/>
              <a:t>Now also in Belgium and Netherlands; rejected in 2006 UK Companies Act, but now voices pleading in favour</a:t>
            </a:r>
          </a:p>
          <a:p>
            <a:r>
              <a:rPr lang="nl-BE" dirty="0"/>
              <a:t>In many countries something similar was accepted by courts, based on duty of care/general tort law</a:t>
            </a:r>
          </a:p>
          <a:p>
            <a:pPr lvl="1"/>
            <a:r>
              <a:rPr lang="nl-BE" dirty="0"/>
              <a:t>But turning it into black letter law concentrates the mind</a:t>
            </a:r>
          </a:p>
          <a:p>
            <a:pPr lvl="1"/>
            <a:endParaRPr lang="nl-BE" dirty="0"/>
          </a:p>
          <a:p>
            <a:pPr lvl="1"/>
            <a:endParaRPr lang="nl-BE" dirty="0"/>
          </a:p>
          <a:p>
            <a:endParaRPr lang="nl-BE" dirty="0"/>
          </a:p>
        </p:txBody>
      </p:sp>
    </p:spTree>
    <p:extLst>
      <p:ext uri="{BB962C8B-B14F-4D97-AF65-F5344CB8AC3E}">
        <p14:creationId xmlns:p14="http://schemas.microsoft.com/office/powerpoint/2010/main" val="10685187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26129-F26B-B44B-AA49-1BB018FA1D3A}"/>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A909590D-DF70-F643-BB33-2C6A5F14177E}"/>
              </a:ext>
            </a:extLst>
          </p:cNvPr>
          <p:cNvSpPr>
            <a:spLocks noGrp="1"/>
          </p:cNvSpPr>
          <p:nvPr>
            <p:ph idx="1"/>
          </p:nvPr>
        </p:nvSpPr>
        <p:spPr/>
        <p:txBody>
          <a:bodyPr/>
          <a:lstStyle/>
          <a:p>
            <a:r>
              <a:rPr lang="nl-BE" dirty="0"/>
              <a:t>Liquidity test controversial =&gt; advisors tell people not to concvert their public companies (SA/NV) into private ones</a:t>
            </a:r>
          </a:p>
          <a:p>
            <a:r>
              <a:rPr lang="nl-BE" dirty="0"/>
              <a:t>Liquidty test: duty of board</a:t>
            </a:r>
          </a:p>
          <a:p>
            <a:pPr lvl="1"/>
            <a:r>
              <a:rPr lang="nl-BE" dirty="0"/>
              <a:t>Evaluate over at least 12 months</a:t>
            </a:r>
          </a:p>
          <a:p>
            <a:pPr lvl="1"/>
            <a:r>
              <a:rPr lang="nl-BE" dirty="0"/>
              <a:t>Written but non-public report &lt;-&gt; Netherlands =&gt; flight to Netherlands, but, Centros-like, all activities in Belgium ?</a:t>
            </a:r>
          </a:p>
          <a:p>
            <a:pPr lvl="1"/>
            <a:r>
              <a:rPr lang="nl-BE" dirty="0"/>
              <a:t>External accountant, if there is one, has to check figures</a:t>
            </a:r>
          </a:p>
          <a:p>
            <a:r>
              <a:rPr lang="nl-BE" dirty="0"/>
              <a:t>Liability of shareholders, even if in good faith, for unalwful dividends</a:t>
            </a:r>
          </a:p>
          <a:p>
            <a:pPr lvl="1"/>
            <a:endParaRPr lang="nl-BE" dirty="0"/>
          </a:p>
          <a:p>
            <a:endParaRPr lang="nl-BE" dirty="0"/>
          </a:p>
        </p:txBody>
      </p:sp>
    </p:spTree>
    <p:extLst>
      <p:ext uri="{BB962C8B-B14F-4D97-AF65-F5344CB8AC3E}">
        <p14:creationId xmlns:p14="http://schemas.microsoft.com/office/powerpoint/2010/main" val="3064118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660E2-E143-7E46-8532-892D80F74835}"/>
              </a:ext>
            </a:extLst>
          </p:cNvPr>
          <p:cNvSpPr>
            <a:spLocks noGrp="1"/>
          </p:cNvSpPr>
          <p:nvPr>
            <p:ph type="title"/>
          </p:nvPr>
        </p:nvSpPr>
        <p:spPr/>
        <p:txBody>
          <a:bodyPr/>
          <a:lstStyle/>
          <a:p>
            <a:r>
              <a:rPr lang="nl-BE" dirty="0"/>
              <a:t>Belgian approach continued</a:t>
            </a:r>
          </a:p>
        </p:txBody>
      </p:sp>
      <p:sp>
        <p:nvSpPr>
          <p:cNvPr id="3" name="Tijdelijke aanduiding voor inhoud 2">
            <a:extLst>
              <a:ext uri="{FF2B5EF4-FFF2-40B4-BE49-F238E27FC236}">
                <a16:creationId xmlns:a16="http://schemas.microsoft.com/office/drawing/2014/main" id="{0DB8FAE0-602C-E14F-B236-9856DC70914F}"/>
              </a:ext>
            </a:extLst>
          </p:cNvPr>
          <p:cNvSpPr>
            <a:spLocks noGrp="1"/>
          </p:cNvSpPr>
          <p:nvPr>
            <p:ph idx="1"/>
          </p:nvPr>
        </p:nvSpPr>
        <p:spPr/>
        <p:txBody>
          <a:bodyPr/>
          <a:lstStyle/>
          <a:p>
            <a:r>
              <a:rPr lang="nl-BE" dirty="0"/>
              <a:t>Wrongful trading provision in Insolvency Act</a:t>
            </a:r>
          </a:p>
          <a:p>
            <a:pPr lvl="1"/>
            <a:r>
              <a:rPr lang="nl-BE" dirty="0"/>
              <a:t>Not acting properly when insolvency is apparent</a:t>
            </a:r>
          </a:p>
          <a:p>
            <a:pPr lvl="1"/>
            <a:r>
              <a:rPr lang="nl-BE" dirty="0"/>
              <a:t>Director liability for net debt</a:t>
            </a:r>
          </a:p>
          <a:p>
            <a:pPr lvl="2"/>
            <a:r>
              <a:rPr lang="nl-BE" dirty="0"/>
              <a:t>Even if it pre-dates technical insolvency</a:t>
            </a:r>
          </a:p>
          <a:p>
            <a:r>
              <a:rPr lang="nl-BE" dirty="0"/>
              <a:t>Gross negligence contributed to insolvency=&gt; personal director liability for net debt (also in Insolvency Act)</a:t>
            </a:r>
          </a:p>
          <a:p>
            <a:r>
              <a:rPr lang="nl-BE" dirty="0"/>
              <a:t>Provisions moved to Insolvency Act out of </a:t>
            </a:r>
            <a:r>
              <a:rPr lang="nl-BE" i="1" dirty="0"/>
              <a:t>Kornhaas</a:t>
            </a:r>
            <a:r>
              <a:rPr lang="nl-BE" dirty="0"/>
              <a:t> -considerations</a:t>
            </a:r>
          </a:p>
        </p:txBody>
      </p:sp>
    </p:spTree>
    <p:extLst>
      <p:ext uri="{BB962C8B-B14F-4D97-AF65-F5344CB8AC3E}">
        <p14:creationId xmlns:p14="http://schemas.microsoft.com/office/powerpoint/2010/main" val="35330885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D8CC6-865E-2147-8F5E-E7980D040A4D}"/>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494EC784-1BBD-7F45-9791-C26E41061BA8}"/>
              </a:ext>
            </a:extLst>
          </p:cNvPr>
          <p:cNvSpPr>
            <a:spLocks noGrp="1"/>
          </p:cNvSpPr>
          <p:nvPr>
            <p:ph idx="1"/>
          </p:nvPr>
        </p:nvSpPr>
        <p:spPr/>
        <p:txBody>
          <a:bodyPr/>
          <a:lstStyle/>
          <a:p>
            <a:r>
              <a:rPr lang="nl-BE" dirty="0"/>
              <a:t>Renewed focus on directors’ duties is commendable</a:t>
            </a:r>
          </a:p>
          <a:p>
            <a:r>
              <a:rPr lang="nl-BE" dirty="0"/>
              <a:t>Provided  individual shareholders and creditors have standing to sue</a:t>
            </a:r>
          </a:p>
          <a:p>
            <a:pPr lvl="1"/>
            <a:r>
              <a:rPr lang="nl-BE" dirty="0"/>
              <a:t>Problematic in many countries</a:t>
            </a:r>
          </a:p>
          <a:p>
            <a:pPr lvl="1"/>
            <a:r>
              <a:rPr lang="nl-BE" dirty="0"/>
              <a:t>Insolvency trustees don’t like costly procedures with unpredictable outcome</a:t>
            </a:r>
          </a:p>
          <a:p>
            <a:r>
              <a:rPr lang="nl-BE" dirty="0"/>
              <a:t>One big drawback: it is not at all certain that judges </a:t>
            </a:r>
            <a:r>
              <a:rPr lang="nl-BE" i="1" dirty="0"/>
              <a:t>won’t</a:t>
            </a:r>
            <a:r>
              <a:rPr lang="nl-BE" dirty="0"/>
              <a:t> be plagued by hindsight bias</a:t>
            </a:r>
          </a:p>
          <a:p>
            <a:pPr lvl="1"/>
            <a:r>
              <a:rPr lang="nl-BE" dirty="0"/>
              <a:t>Especially if director-shareholder has taken money out of the company within, say, a year before insolvency</a:t>
            </a:r>
          </a:p>
        </p:txBody>
      </p:sp>
    </p:spTree>
    <p:extLst>
      <p:ext uri="{BB962C8B-B14F-4D97-AF65-F5344CB8AC3E}">
        <p14:creationId xmlns:p14="http://schemas.microsoft.com/office/powerpoint/2010/main" val="18040162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23EAC-6EBE-0C44-AF7D-293444E99529}"/>
              </a:ext>
            </a:extLst>
          </p:cNvPr>
          <p:cNvSpPr>
            <a:spLocks noGrp="1"/>
          </p:cNvSpPr>
          <p:nvPr>
            <p:ph type="title"/>
          </p:nvPr>
        </p:nvSpPr>
        <p:spPr/>
        <p:txBody>
          <a:bodyPr/>
          <a:lstStyle/>
          <a:p>
            <a:r>
              <a:rPr lang="nl-BE" dirty="0"/>
              <a:t>Legal certainty for directors</a:t>
            </a:r>
          </a:p>
        </p:txBody>
      </p:sp>
      <p:sp>
        <p:nvSpPr>
          <p:cNvPr id="3" name="Tijdelijke aanduiding voor inhoud 2">
            <a:extLst>
              <a:ext uri="{FF2B5EF4-FFF2-40B4-BE49-F238E27FC236}">
                <a16:creationId xmlns:a16="http://schemas.microsoft.com/office/drawing/2014/main" id="{F83FE615-4A7F-9B47-9149-0FCB448C53F2}"/>
              </a:ext>
            </a:extLst>
          </p:cNvPr>
          <p:cNvSpPr>
            <a:spLocks noGrp="1"/>
          </p:cNvSpPr>
          <p:nvPr>
            <p:ph idx="1"/>
          </p:nvPr>
        </p:nvSpPr>
        <p:spPr/>
        <p:txBody>
          <a:bodyPr/>
          <a:lstStyle/>
          <a:p>
            <a:r>
              <a:rPr lang="nl-BE" dirty="0"/>
              <a:t>Second big drawback of focus on directors’ duties: in an international context, it is not always clear which law will govern</a:t>
            </a:r>
          </a:p>
          <a:p>
            <a:r>
              <a:rPr lang="nl-BE" dirty="0"/>
              <a:t>I think it’s not very useful to try and harmonise substantive content of duties:</a:t>
            </a:r>
          </a:p>
          <a:p>
            <a:pPr lvl="1"/>
            <a:r>
              <a:rPr lang="nl-BE" dirty="0"/>
              <a:t>Even if one succeeded in e.g. forcing every member state to introduce rules on wrongful trading, and identical ones, the interpretations by national courts are guarantueed to diverge</a:t>
            </a:r>
          </a:p>
          <a:p>
            <a:r>
              <a:rPr lang="nl-BE" dirty="0"/>
              <a:t>But directors need to know which law will govern their conduct</a:t>
            </a:r>
          </a:p>
          <a:p>
            <a:r>
              <a:rPr lang="nl-BE" dirty="0"/>
              <a:t>=&gt; EU could usefully harmonise, even through Regulation, conflicts of laws rules</a:t>
            </a:r>
          </a:p>
        </p:txBody>
      </p:sp>
    </p:spTree>
    <p:extLst>
      <p:ext uri="{BB962C8B-B14F-4D97-AF65-F5344CB8AC3E}">
        <p14:creationId xmlns:p14="http://schemas.microsoft.com/office/powerpoint/2010/main" val="26582893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0DF8F-AA8E-2548-B241-8782ABB3BFFA}"/>
              </a:ext>
            </a:extLst>
          </p:cNvPr>
          <p:cNvSpPr>
            <a:spLocks noGrp="1"/>
          </p:cNvSpPr>
          <p:nvPr>
            <p:ph type="title"/>
          </p:nvPr>
        </p:nvSpPr>
        <p:spPr/>
        <p:txBody>
          <a:bodyPr/>
          <a:lstStyle/>
          <a:p>
            <a:r>
              <a:rPr lang="nl-BE" dirty="0"/>
              <a:t>Illustration of uncertainty: Kornhaas</a:t>
            </a:r>
          </a:p>
        </p:txBody>
      </p:sp>
      <p:sp>
        <p:nvSpPr>
          <p:cNvPr id="3" name="Tijdelijke aanduiding voor inhoud 2">
            <a:extLst>
              <a:ext uri="{FF2B5EF4-FFF2-40B4-BE49-F238E27FC236}">
                <a16:creationId xmlns:a16="http://schemas.microsoft.com/office/drawing/2014/main" id="{B81EE4EF-90CD-7C4A-975A-AB21A1932E92}"/>
              </a:ext>
            </a:extLst>
          </p:cNvPr>
          <p:cNvSpPr>
            <a:spLocks noGrp="1"/>
          </p:cNvSpPr>
          <p:nvPr>
            <p:ph idx="1"/>
          </p:nvPr>
        </p:nvSpPr>
        <p:spPr/>
        <p:txBody>
          <a:bodyPr>
            <a:normAutofit fontScale="92500"/>
          </a:bodyPr>
          <a:lstStyle/>
          <a:p>
            <a:r>
              <a:rPr lang="nl-BE" dirty="0"/>
              <a:t>Mainly confirms what was already known</a:t>
            </a:r>
          </a:p>
          <a:p>
            <a:r>
              <a:rPr lang="nl-BE" dirty="0"/>
              <a:t>Good that it reminded people that even if you are governed by corporate law of X, insolvency law (and tax law) of Y, your head office, will apply</a:t>
            </a:r>
          </a:p>
          <a:p>
            <a:r>
              <a:rPr lang="nl-BE" dirty="0"/>
              <a:t>But the judgement, which is badly written even though the outcome is correct and desirable, has been construed too broadly by some commentators </a:t>
            </a:r>
          </a:p>
          <a:p>
            <a:pPr lvl="1"/>
            <a:r>
              <a:rPr lang="nl-BE" dirty="0"/>
              <a:t>Argue that only rules affecting legal capital and company registration can violate FOE</a:t>
            </a:r>
          </a:p>
          <a:p>
            <a:pPr lvl="1"/>
            <a:r>
              <a:rPr lang="nl-BE" dirty="0"/>
              <a:t>Some even argue that insolvency rules need not be tested against freedom of establishment as a matter of principle </a:t>
            </a:r>
          </a:p>
          <a:p>
            <a:pPr lvl="1"/>
            <a:r>
              <a:rPr lang="nl-BE" dirty="0"/>
              <a:t>Such statements are clearly wrong</a:t>
            </a:r>
          </a:p>
        </p:txBody>
      </p:sp>
    </p:spTree>
    <p:extLst>
      <p:ext uri="{BB962C8B-B14F-4D97-AF65-F5344CB8AC3E}">
        <p14:creationId xmlns:p14="http://schemas.microsoft.com/office/powerpoint/2010/main" val="40179476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5241D-0071-5F4E-BF87-F4331570769B}"/>
              </a:ext>
            </a:extLst>
          </p:cNvPr>
          <p:cNvSpPr>
            <a:spLocks noGrp="1"/>
          </p:cNvSpPr>
          <p:nvPr>
            <p:ph type="title"/>
          </p:nvPr>
        </p:nvSpPr>
        <p:spPr/>
        <p:txBody>
          <a:bodyPr/>
          <a:lstStyle/>
          <a:p>
            <a:r>
              <a:rPr lang="nl-BE" dirty="0"/>
              <a:t>ECJ approach so far</a:t>
            </a:r>
          </a:p>
        </p:txBody>
      </p:sp>
      <p:sp>
        <p:nvSpPr>
          <p:cNvPr id="3" name="Tijdelijke aanduiding voor inhoud 2">
            <a:extLst>
              <a:ext uri="{FF2B5EF4-FFF2-40B4-BE49-F238E27FC236}">
                <a16:creationId xmlns:a16="http://schemas.microsoft.com/office/drawing/2014/main" id="{8FDE03F0-B9DF-BD44-9BBD-40A10120472D}"/>
              </a:ext>
            </a:extLst>
          </p:cNvPr>
          <p:cNvSpPr>
            <a:spLocks noGrp="1"/>
          </p:cNvSpPr>
          <p:nvPr>
            <p:ph idx="1"/>
          </p:nvPr>
        </p:nvSpPr>
        <p:spPr/>
        <p:txBody>
          <a:bodyPr/>
          <a:lstStyle/>
          <a:p>
            <a:r>
              <a:rPr lang="nl-BE" dirty="0"/>
              <a:t>Claim is an insolvency claim, governed by law of COMI, if</a:t>
            </a:r>
          </a:p>
          <a:p>
            <a:pPr lvl="1"/>
            <a:r>
              <a:rPr lang="nl-BE" dirty="0"/>
              <a:t>Claim arises after insolvency</a:t>
            </a:r>
          </a:p>
          <a:p>
            <a:pPr lvl="1"/>
            <a:r>
              <a:rPr lang="nl-BE" dirty="0"/>
              <a:t>Can (only) be brought by insolveny trustee</a:t>
            </a:r>
          </a:p>
          <a:p>
            <a:pPr lvl="1"/>
            <a:r>
              <a:rPr lang="nl-BE" dirty="0"/>
              <a:t>Is based on a rule which deviates from general civil law</a:t>
            </a:r>
          </a:p>
          <a:p>
            <a:r>
              <a:rPr lang="nl-BE" dirty="0"/>
              <a:t>But these criteria do not always reflect legitimate expectations of directors </a:t>
            </a:r>
          </a:p>
          <a:p>
            <a:r>
              <a:rPr lang="nl-BE" dirty="0"/>
              <a:t>Difficulties illustrated by  cases concerning actio pauliana (e.g. NK/BNPParibasFortis) or interface between tort law and insolvency (Holterman/Ferho)</a:t>
            </a:r>
          </a:p>
        </p:txBody>
      </p:sp>
    </p:spTree>
    <p:extLst>
      <p:ext uri="{BB962C8B-B14F-4D97-AF65-F5344CB8AC3E}">
        <p14:creationId xmlns:p14="http://schemas.microsoft.com/office/powerpoint/2010/main" val="1098282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 style=&quot;font-weight: bold; text-transform: uppercase;&quot;&gt;%SD_OFF_LogoNiveau1%&lt;/value&gt;&#10;    &lt;postfix&gt;&lt;/postfix&gt;&#10;  &lt;/element&gt;&#10;  &lt;element&gt;&#10;    &lt;prefix&gt;&amp;#11;&lt;/prefix&gt;&#10;    &lt;value&gt;%SD_OFF_LogoNiveau2%&lt;/value&gt;&#10;    &lt;postfix&gt;&lt;/postfix&gt;&#10;  &lt;/element&gt;&#10;  &lt;element&gt;&#10;    &lt;prefix&gt;&amp;#11;&lt;/prefix&gt;&#10;    &lt;value&gt;%SD_OFF_LogoNiveau3%&lt;/value&gt;&#10;    &lt;postfix&gt;&lt;/postfix&gt;&#10;  &lt;/element&gt;&#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 style=&quot;font-weight: bold; text-transform: uppercase;&quot;&gt;%SD_OFF_LogoNiveau1%&lt;/value&gt;&#10;    &lt;postfix&gt;&lt;/postfix&gt;&#10;  &lt;/element&gt;&#10;  &lt;element&gt;&#10;    &lt;prefix&gt;&amp;#11;&lt;/prefix&gt;&#10;    &lt;value&gt;%SD_OFF_LogoNiveau2%&lt;/value&gt;&#10;    &lt;postfix&gt;&lt;/postfix&gt;&#10;  &lt;/element&gt;&#10;  &lt;element&gt;&#10;    &lt;prefix&gt;&amp;#11;&lt;/prefix&gt;&#10;    &lt;value&gt;%SD_OFF_LogoNiveau3%&lt;/value&gt;&#10;    &lt;postfix&gt;&lt;/postfix&gt;&#10;  &lt;/element&gt;&#10;&lt;/content&gt;"/>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 style=&quot;font-weight: bold; text-transform: uppercase;&quot;&gt;%SD_OFF_LogoNiveau1%&lt;/value&gt;&#10;    &lt;postfix&gt;&lt;/postfix&gt;&#10;  &lt;/element&gt;&#10;  &lt;element&gt;&#10;    &lt;prefix&gt;&amp;#11;&lt;/prefix&gt;&#10;    &lt;value&gt;%SD_OFF_LogoNiveau2%&lt;/value&gt;&#10;    &lt;postfix&gt;&lt;/postfix&gt;&#10;  &lt;/element&gt;&#10;  &lt;element&gt;&#10;    &lt;prefix&gt;&amp;#11;&lt;/prefix&gt;&#10;    &lt;value&gt;%SD_OFF_LogoNiveau3%&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 style=&quot;font-weight: bold; text-transform: uppercase;&quot;&gt;%SD_OFF_LogoNiveau1%&lt;/value&gt;&#10;    &lt;postfix&gt;&lt;/postfix&gt;&#10;  &lt;/element&gt;&#10;  &lt;element&gt;&#10;    &lt;prefix&gt;&amp;#11;&lt;/prefix&gt;&#10;    &lt;value&gt;%SD_OFF_LogoNiveau2%&lt;/value&gt;&#10;    &lt;postfix&gt;&lt;/postfix&gt;&#10;  &lt;/element&gt;&#10;  &lt;element&gt;&#10;    &lt;prefix&gt;&amp;#11;&lt;/prefix&gt;&#10;    &lt;value&gt;%SD_OFF_LogoNiveau3%&lt;/value&gt;&#10;    &lt;postfix&gt;&lt;/postfix&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 style=&quot;font-weight: bold; text-transform: uppercase;&quot;&gt;%SD_OFF_LogoNiveau1%&lt;/value&gt;&#10;    &lt;postfix&gt;&lt;/postfix&gt;&#10;  &lt;/element&gt;&#10;  &lt;element&gt;&#10;    &lt;prefix&gt;&amp;#11;&lt;/prefix&gt;&#10;    &lt;value&gt;%SD_OFF_LogoNiveau2%&lt;/value&gt;&#10;    &lt;postfix&gt;&lt;/postfix&gt;&#10;  &lt;/element&gt;&#10;  &lt;element&gt;&#10;    &lt;prefix&gt;&amp;#11;&lt;/prefix&gt;&#10;    &lt;value&gt;%SD_OFF_LogoNiveau3%&lt;/value&gt;&#10;    &lt;postfix&gt;&lt;/postfix&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 style=&quot;font-weight: bold; text-transform: uppercase;&quot;&gt;%SD_OFF_LogoNiveau1%&lt;/value&gt;&#10;    &lt;postfix&gt;&lt;/postfix&gt;&#10;  &lt;/element&gt;&#10;  &lt;element&gt;&#10;    &lt;prefix&gt;&amp;#11;&lt;/prefix&gt;&#10;    &lt;value&gt;%SD_OFF_LogoNiveau2%&lt;/value&gt;&#10;    &lt;postfix&gt;&lt;/postfix&gt;&#10;  &lt;/element&gt;&#10;  &lt;element&gt;&#10;    &lt;prefix&gt;&amp;#11;&lt;/prefix&gt;&#10;    &lt;value&gt;%SD_OFF_LogoNiveau3%&lt;/value&gt;&#10;    &lt;postfix&gt;&lt;/postfix&gt;&#10;  &lt;/element&gt;&#10;&lt;/content&gt;"/>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ntons Presentation">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U BSS Template 16-9">
  <a:themeElements>
    <a:clrScheme name="01 AU Blue">
      <a:dk1>
        <a:srgbClr val="000000"/>
      </a:dk1>
      <a:lt1>
        <a:srgbClr val="FFFFFF"/>
      </a:lt1>
      <a:dk2>
        <a:srgbClr val="0A1449"/>
      </a:dk2>
      <a:lt2>
        <a:srgbClr val="102970"/>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rot="0" spcFirstLastPara="0"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smtClean="0">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smtClean="0">
            <a:latin typeface="+mn-lt"/>
          </a:defRPr>
        </a:defPPr>
      </a:lstStyle>
    </a:txDef>
  </a:objectDefaults>
  <a:extraClrSchemeLst/>
  <a:extLst>
    <a:ext uri="{05A4C25C-085E-4340-85A3-A5531E510DB2}">
      <thm15:themeFamily xmlns:thm15="http://schemas.microsoft.com/office/thememl/2012/main" name="AU BSS Template 16-9.potx" id="{6DFF7FAF-2DED-474E-9930-9BE22014C559}" vid="{2281D533-5F17-4A43-A5D5-8403CC2CCD4C}"/>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UL Powerpoint">
  <a:themeElements>
    <a:clrScheme name="UL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UL Powerpoint">
      <a:majorFont>
        <a:latin typeface="Trebuchet MS"/>
        <a:ea typeface="ＭＳ Ｐゴシック"/>
        <a:cs typeface="ＭＳ Ｐゴシック"/>
      </a:majorFont>
      <a:minorFont>
        <a:latin typeface="Trebuchet MS"/>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lnDef>
  </a:objectDefaults>
  <a:extraClrSchemeLst>
    <a:extraClrScheme>
      <a:clrScheme name="UL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L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L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L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L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L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L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TotalTime>
  <Words>8757</Words>
  <Application>Microsoft Office PowerPoint</Application>
  <PresentationFormat>Grand écran</PresentationFormat>
  <Paragraphs>1095</Paragraphs>
  <Slides>145</Slides>
  <Notes>65</Notes>
  <HiddenSlides>0</HiddenSlides>
  <MMClips>0</MMClips>
  <ScaleCrop>false</ScaleCrop>
  <HeadingPairs>
    <vt:vector size="8" baseType="variant">
      <vt:variant>
        <vt:lpstr>Polices utilisées</vt:lpstr>
      </vt:variant>
      <vt:variant>
        <vt:i4>23</vt:i4>
      </vt:variant>
      <vt:variant>
        <vt:lpstr>Thème</vt:lpstr>
      </vt:variant>
      <vt:variant>
        <vt:i4>9</vt:i4>
      </vt:variant>
      <vt:variant>
        <vt:lpstr>Serveurs OLE incorporés</vt:lpstr>
      </vt:variant>
      <vt:variant>
        <vt:i4>1</vt:i4>
      </vt:variant>
      <vt:variant>
        <vt:lpstr>Titres des diapositives</vt:lpstr>
      </vt:variant>
      <vt:variant>
        <vt:i4>145</vt:i4>
      </vt:variant>
    </vt:vector>
  </HeadingPairs>
  <TitlesOfParts>
    <vt:vector size="178" baseType="lpstr">
      <vt:lpstr>Galvji</vt:lpstr>
      <vt:lpstr>MS Gothic</vt:lpstr>
      <vt:lpstr>ＭＳ Ｐゴシック</vt:lpstr>
      <vt:lpstr>SimSun</vt:lpstr>
      <vt:lpstr>Arial</vt:lpstr>
      <vt:lpstr>AU Logo</vt:lpstr>
      <vt:lpstr>AU Passata</vt:lpstr>
      <vt:lpstr>AU Passata Light</vt:lpstr>
      <vt:lpstr>AU Peto</vt:lpstr>
      <vt:lpstr>Calibri</vt:lpstr>
      <vt:lpstr>Calibri Light</vt:lpstr>
      <vt:lpstr>Courier New</vt:lpstr>
      <vt:lpstr>DejaVu Sans</vt:lpstr>
      <vt:lpstr>Garamond</vt:lpstr>
      <vt:lpstr>Helvetica</vt:lpstr>
      <vt:lpstr>Roboto Condensed</vt:lpstr>
      <vt:lpstr>RobotoCondensed-Regular</vt:lpstr>
      <vt:lpstr>StarSymbol</vt:lpstr>
      <vt:lpstr>Times</vt:lpstr>
      <vt:lpstr>Times New Roman</vt:lpstr>
      <vt:lpstr>Trebuchet MS</vt:lpstr>
      <vt:lpstr>Wingdings</vt:lpstr>
      <vt:lpstr>Wingdings 3</vt:lpstr>
      <vt:lpstr>Thème Office</vt:lpstr>
      <vt:lpstr>Dentons Presentation</vt:lpstr>
      <vt:lpstr>Office Theme</vt:lpstr>
      <vt:lpstr>Stream</vt:lpstr>
      <vt:lpstr>AU BSS Template 16-9</vt:lpstr>
      <vt:lpstr>1_Office Theme</vt:lpstr>
      <vt:lpstr>2_Office Theme</vt:lpstr>
      <vt:lpstr>Kantoorthema</vt:lpstr>
      <vt:lpstr>UL Powerpoint</vt:lpstr>
      <vt:lpstr>Microsoft Photo Editor 3.0 Photo</vt:lpstr>
      <vt:lpstr>CCBE Conference   “Modernisation of European Company Law”</vt:lpstr>
      <vt:lpstr>Présentation PowerPoint</vt:lpstr>
      <vt:lpstr>Présentation PowerPoint</vt:lpstr>
      <vt:lpstr>Présentation PowerPoint</vt:lpstr>
      <vt:lpstr>Présentation PowerPoint</vt:lpstr>
      <vt:lpstr>What I will cover</vt:lpstr>
      <vt:lpstr>Background to the provisions on cross-border divisions</vt:lpstr>
      <vt:lpstr>Which divisions will be covered</vt:lpstr>
      <vt:lpstr>What documents are needed?</vt:lpstr>
      <vt:lpstr>Default rules for assets + liabilities</vt:lpstr>
      <vt:lpstr>Process – before general meeting</vt:lpstr>
      <vt:lpstr>Process – general meeting</vt:lpstr>
      <vt:lpstr>Process – after general meeting</vt:lpstr>
      <vt:lpstr>Process – effective date and after</vt:lpstr>
      <vt:lpstr>Member protection</vt:lpstr>
      <vt:lpstr>Creditor protection</vt:lpstr>
      <vt:lpstr>Employee participation </vt:lpstr>
      <vt:lpstr>Review of the provisions</vt:lpstr>
      <vt:lpstr>Présentation PowerPoint</vt:lpstr>
      <vt:lpstr> Cross-Border Mergers after the Company Law Package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Shareholders’ Protection in cross-border mobility of companies, and harmonised rules after the company law package </vt:lpstr>
      <vt:lpstr>Introduction</vt:lpstr>
      <vt:lpstr>Introduction</vt:lpstr>
      <vt:lpstr>Shareholders’ Protection</vt:lpstr>
      <vt:lpstr>Shareholders’ Protection</vt:lpstr>
      <vt:lpstr>Shareholders’ Protection</vt:lpstr>
      <vt:lpstr>Shareholders’ Protection.Current  legislation </vt:lpstr>
      <vt:lpstr>Shareholders’ Protection. Current  legislation  </vt:lpstr>
      <vt:lpstr>Shareholders’ Protection. Current  legislation </vt:lpstr>
      <vt:lpstr>Shareholders’ Protection.Room for improvement</vt:lpstr>
      <vt:lpstr>Shareholders’ Protection.Room for improvement</vt:lpstr>
      <vt:lpstr>Shareholders’ Protection.Adopted text</vt:lpstr>
      <vt:lpstr>Shareholders’ Protection.Adopted text</vt:lpstr>
      <vt:lpstr>Shareholders’ Protection.Adopted text</vt:lpstr>
      <vt:lpstr>Shareholders’ Protection.Adopted text</vt:lpstr>
      <vt:lpstr>Shareholders’ Protection.Adopted text</vt:lpstr>
      <vt:lpstr>Shareholders’ Protection.Adopted text</vt:lpstr>
      <vt:lpstr>Shareholders’ Protection.Adopted text</vt:lpstr>
      <vt:lpstr>Shareholders’ Protection.Adopted text</vt:lpstr>
      <vt:lpstr>Shareholders’ Protection.Adopted text</vt:lpstr>
      <vt:lpstr>Shareholders’ Protection.Adopted text</vt:lpstr>
      <vt:lpstr>Shareholders’ Protection.Adopted text</vt:lpstr>
      <vt:lpstr>Company law package</vt:lpstr>
      <vt:lpstr>Présentation PowerPoint</vt:lpstr>
      <vt:lpstr>Présentation PowerPoint</vt:lpstr>
      <vt:lpstr>Member states have  moved on, EU</vt:lpstr>
      <vt:lpstr>Executive summary</vt:lpstr>
      <vt:lpstr>Executive summary</vt:lpstr>
      <vt:lpstr>Evolution of EU company law in very broad brushstrokes</vt:lpstr>
      <vt:lpstr>Evolution of EU company law in very broad brushstrokes</vt:lpstr>
      <vt:lpstr>4. Turnof the millenium: a new wind?</vt:lpstr>
      <vt:lpstr>Regulatory competition after Centros/übeersering?</vt:lpstr>
      <vt:lpstr>Présentation PowerPoint</vt:lpstr>
      <vt:lpstr>recent themes at national level/internationally  and has the EU been involved?</vt:lpstr>
      <vt:lpstr>SRDII: good intentions, typically weak results</vt:lpstr>
      <vt:lpstr>Company law package</vt:lpstr>
      <vt:lpstr>Belgian company law reform of 2019</vt:lpstr>
      <vt:lpstr>Creditor protection: directors’ (and shareholders’) duties instead of legal capital</vt:lpstr>
      <vt:lpstr>Belgian approach illustrates possibilities and difficulties</vt:lpstr>
      <vt:lpstr>Liquidity test</vt:lpstr>
      <vt:lpstr>Présentation PowerPoint</vt:lpstr>
      <vt:lpstr>Belgian approach continued</vt:lpstr>
      <vt:lpstr>Présentation PowerPoint</vt:lpstr>
      <vt:lpstr>Legal certainty for directors</vt:lpstr>
      <vt:lpstr>Illustration of uncertainty: Kornhaas</vt:lpstr>
      <vt:lpstr>ECJ approach so far</vt:lpstr>
      <vt:lpstr>Should be governed by lex societatis:</vt:lpstr>
      <vt:lpstr>1share one vote</vt:lpstr>
      <vt:lpstr>The death of one share one vote ?</vt:lpstr>
      <vt:lpstr>The death of one share one vote ?</vt:lpstr>
      <vt:lpstr>Trendy new argument in favor of  multiple voting rights</vt:lpstr>
      <vt:lpstr>Présentation PowerPoint</vt:lpstr>
      <vt:lpstr>Belgian system</vt:lpstr>
      <vt:lpstr>conclusion</vt:lpstr>
      <vt:lpstr>Présentation PowerPoint</vt:lpstr>
      <vt:lpstr>Présentation PowerPoint</vt:lpstr>
      <vt:lpstr>Présentation PowerPoint</vt:lpstr>
      <vt:lpstr>Présentation PowerPoint</vt:lpstr>
      <vt:lpstr>Director’s Duties Proposal  Béatrice Richez-Baum, Director General, ecoDa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Sustainable corporate governance</vt:lpstr>
      <vt:lpstr>1. The end of capitalism as we know it?</vt:lpstr>
      <vt:lpstr>2. Sustainability in Corporate Governance Codes</vt:lpstr>
      <vt:lpstr>3. Relationship of Corporate Governance </vt:lpstr>
      <vt:lpstr>4. Key elements of sustainable corporate governance</vt:lpstr>
      <vt:lpstr>Présentation PowerPoint</vt:lpstr>
      <vt:lpstr>6. Sustainable Investment</vt:lpstr>
      <vt:lpstr>6. Sustainable Investment</vt:lpstr>
      <vt:lpstr>6. Sustainable Investment</vt:lpstr>
      <vt:lpstr>7. Outlook </vt:lpstr>
      <vt:lpstr>Thank you!</vt:lpstr>
      <vt:lpstr>Présentation PowerPoint</vt:lpstr>
      <vt:lpstr>Group corporate governance</vt:lpstr>
      <vt:lpstr>Status</vt:lpstr>
      <vt:lpstr>Why is group Governance an issue?</vt:lpstr>
      <vt:lpstr>Different focuses – different issues</vt:lpstr>
      <vt:lpstr>How to ease group governance</vt:lpstr>
      <vt:lpstr>How to protect stakeholders in S</vt:lpstr>
      <vt:lpstr>What about the top-down focus?</vt:lpstr>
      <vt:lpstr>Conclusions</vt:lpstr>
      <vt:lpstr>Thank you for your attention</vt:lpstr>
      <vt:lpstr>Présentation PowerPoint</vt:lpstr>
      <vt:lpstr>Présentation PowerPoint</vt:lpstr>
      <vt:lpstr>CCBE Conference   “Modernisation of European Company Law”    Conclusions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CCBE Conference   “Modernisation of European Company Law”</dc:title>
  <dc:creator>Orianne van der Linden</dc:creator>
  <cp:lastModifiedBy>Nous</cp:lastModifiedBy>
  <cp:revision>17</cp:revision>
  <dcterms:created xsi:type="dcterms:W3CDTF">2019-11-12T11:18:11Z</dcterms:created>
  <dcterms:modified xsi:type="dcterms:W3CDTF">2019-11-27T05:24:16Z</dcterms:modified>
</cp:coreProperties>
</file>