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62" r:id="rId15"/>
  </p:sldIdLst>
  <p:sldSz cx="12192000" cy="6858000"/>
  <p:notesSz cx="6889750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5AED6C-5AE0-4CA4-8681-FE2844B02FE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5561" cy="50268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15" tIns="48307" rIns="96615" bIns="48307" anchor="t" anchorCtr="0" compatLnSpc="1">
            <a:noAutofit/>
          </a:bodyPr>
          <a:lstStyle>
            <a:lvl1pPr marL="0" marR="0" lvl="0" indent="0" algn="l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5ADF4-F1E0-4407-96C6-D3E68751883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902595" y="0"/>
            <a:ext cx="2985561" cy="50268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15" tIns="48307" rIns="96615" bIns="48307" anchor="t" anchorCtr="0" compatLnSpc="1">
            <a:noAutofit/>
          </a:bodyPr>
          <a:lstStyle>
            <a:lvl1pPr marL="0" marR="0" lvl="0" indent="0" algn="r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346F842-26F6-4703-BC2F-6DF08B886BE4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60F1D72-BFA1-44EC-B0FE-2061CDFC04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9734" y="1252535"/>
            <a:ext cx="6010278" cy="338137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6EECBD7-C1F7-4C7F-B9E0-C53C64AC56A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8972" y="4821503"/>
            <a:ext cx="5511802" cy="3944867"/>
          </a:xfrm>
          <a:prstGeom prst="rect">
            <a:avLst/>
          </a:prstGeom>
          <a:noFill/>
          <a:ln>
            <a:noFill/>
          </a:ln>
        </p:spPr>
        <p:txBody>
          <a:bodyPr vert="horz" wrap="square" lIns="96615" tIns="48307" rIns="96615" bIns="48307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65072-FF0E-4B1F-91E0-3DEE14F3755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16032"/>
            <a:ext cx="2985561" cy="50268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15" tIns="48307" rIns="96615" bIns="48307" anchor="b" anchorCtr="0" compatLnSpc="1">
            <a:noAutofit/>
          </a:bodyPr>
          <a:lstStyle>
            <a:lvl1pPr marL="0" marR="0" lvl="0" indent="0" algn="l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4FAB-4D52-4E00-87EF-44C8A32D03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902595" y="9516032"/>
            <a:ext cx="2985561" cy="50268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15" tIns="48307" rIns="96615" bIns="48307" anchor="b" anchorCtr="0" compatLnSpc="1">
            <a:noAutofit/>
          </a:bodyPr>
          <a:lstStyle>
            <a:lvl1pPr marL="0" marR="0" lvl="0" indent="0" algn="r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E097187-A75B-4147-A743-1D2093FA0EAF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2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F932FE-DF76-429A-900A-6500F4DE3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DACC87-88A3-422A-BB1E-FAF20F615F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0C6D4-C76B-4387-8C48-AC5A02D0F39D}"/>
              </a:ext>
            </a:extLst>
          </p:cNvPr>
          <p:cNvSpPr txBox="1"/>
          <p:nvPr/>
        </p:nvSpPr>
        <p:spPr>
          <a:xfrm>
            <a:off x="3902595" y="9516032"/>
            <a:ext cx="2985561" cy="5026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6615" tIns="48307" rIns="96615" bIns="48307" anchor="b" anchorCtr="0" compatLnSpc="1">
            <a:noAutofit/>
          </a:bodyPr>
          <a:lstStyle/>
          <a:p>
            <a:pPr marL="0" marR="0" lvl="0" indent="0" algn="r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395A38-2556-4CCF-A94D-31820334F2FB}" type="slidenum">
              <a:t>1</a:t>
            </a:fld>
            <a:endParaRPr lang="en-GB" sz="13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AC08CA-CB52-4117-97C6-43F6D21760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05A42-5769-4597-854E-1C51D0FD4C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Apply in member state of co being divided</a:t>
            </a:r>
          </a:p>
          <a:p>
            <a:pPr lvl="0"/>
            <a:r>
              <a:rPr lang="en-GB"/>
              <a:t>Ms option that decision is valid for all members who decided to dispose of shares</a:t>
            </a:r>
          </a:p>
          <a:p>
            <a:pPr lvl="0"/>
            <a:r>
              <a:rPr lang="en-GB"/>
              <a:t>Exclusive competence is in juris of MS of co being divided</a:t>
            </a:r>
          </a:p>
          <a:p>
            <a:pPr lvl="0"/>
            <a:endParaRPr lang="en-GB"/>
          </a:p>
          <a:p>
            <a:pPr lvl="0"/>
            <a:r>
              <a:rPr lang="en-GB"/>
              <a:t>Claim for extra cash comp re share ratio does not prevent registration of division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5A011-A56A-4A12-B91E-7E97BA6BB7B5}"/>
              </a:ext>
            </a:extLst>
          </p:cNvPr>
          <p:cNvSpPr txBox="1"/>
          <p:nvPr/>
        </p:nvSpPr>
        <p:spPr>
          <a:xfrm>
            <a:off x="3902595" y="9516032"/>
            <a:ext cx="2985561" cy="5026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6615" tIns="48307" rIns="96615" bIns="48307" anchor="b" anchorCtr="0" compatLnSpc="1">
            <a:noAutofit/>
          </a:bodyPr>
          <a:lstStyle/>
          <a:p>
            <a:pPr marL="0" marR="0" lvl="0" indent="0" algn="r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067367-C4C6-4E62-930D-F7FEB708C24A}" type="slidenum">
              <a:t>11</a:t>
            </a:fld>
            <a:endParaRPr lang="en-GB" sz="13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65359E-3CA7-41D3-9F3B-02AC433A4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CDA1E1-4345-435B-A2CD-84315CCEF8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Creditors whose claims antedate disclosure of draft terms which have not fallen due at that time</a:t>
            </a:r>
          </a:p>
          <a:p>
            <a:pPr lvl="0"/>
            <a:endParaRPr lang="en-GB"/>
          </a:p>
          <a:p>
            <a:pPr lvl="0"/>
            <a:r>
              <a:rPr lang="en-GB" b="1"/>
              <a:t>Solvency decl </a:t>
            </a:r>
            <a:r>
              <a:rPr lang="en-GB"/>
              <a:t>- Declaration by management that, on basis of info available and after making rble enquiries, unaware of any reason why recipient co ( and for partial dividing co) unable to meet liabilities allocated to them when fall due</a:t>
            </a:r>
          </a:p>
          <a:p>
            <a:pPr lvl="0"/>
            <a:r>
              <a:rPr lang="en-GB"/>
              <a:t>Disclosed with draft terms 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4C7B1-521D-40F9-A89E-41A29EA98B7A}"/>
              </a:ext>
            </a:extLst>
          </p:cNvPr>
          <p:cNvSpPr txBox="1"/>
          <p:nvPr/>
        </p:nvSpPr>
        <p:spPr>
          <a:xfrm>
            <a:off x="3902595" y="9516032"/>
            <a:ext cx="2985561" cy="5026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6615" tIns="48307" rIns="96615" bIns="48307" anchor="b" anchorCtr="0" compatLnSpc="1">
            <a:noAutofit/>
          </a:bodyPr>
          <a:lstStyle/>
          <a:p>
            <a:pPr marL="0" marR="0" lvl="0" indent="0" algn="r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73477C-B13E-4733-AFF7-E088BAA067EE}" type="slidenum">
              <a:t>12</a:t>
            </a:fld>
            <a:endParaRPr lang="en-GB" sz="13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9A6B1C-5508-40D7-B924-16CC9FD8D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3FAAC5-FABF-4894-A0F6-95AD21668B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Information and consultation rights must be respected, reasoned response given to ees before GM</a:t>
            </a:r>
          </a:p>
          <a:p>
            <a:pPr lvl="0"/>
            <a:r>
              <a:rPr lang="en-GB"/>
              <a:t>Maintain rights – even if subsequent operations like mergers, divisions or conversion.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E5E1C-03CC-4866-83C9-78B39AAA33EB}"/>
              </a:ext>
            </a:extLst>
          </p:cNvPr>
          <p:cNvSpPr txBox="1"/>
          <p:nvPr/>
        </p:nvSpPr>
        <p:spPr>
          <a:xfrm>
            <a:off x="3902595" y="9516032"/>
            <a:ext cx="2985561" cy="5026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6615" tIns="48307" rIns="96615" bIns="48307" anchor="b" anchorCtr="0" compatLnSpc="1">
            <a:noAutofit/>
          </a:bodyPr>
          <a:lstStyle/>
          <a:p>
            <a:pPr marL="0" marR="0" lvl="0" indent="0" algn="r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B85F1A-3B1A-44F8-9A99-3F0440E83782}" type="slidenum">
              <a:t>13</a:t>
            </a:fld>
            <a:endParaRPr lang="en-GB" sz="13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47622A-422C-47EC-ABD7-318906561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C6ED89-FC4E-4468-AF0A-16DF22265F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97C46-1BAF-45BE-8180-409BBD4C414E}"/>
              </a:ext>
            </a:extLst>
          </p:cNvPr>
          <p:cNvSpPr txBox="1"/>
          <p:nvPr/>
        </p:nvSpPr>
        <p:spPr>
          <a:xfrm>
            <a:off x="3902595" y="9516032"/>
            <a:ext cx="2985561" cy="5026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6615" tIns="48307" rIns="96615" bIns="48307" anchor="b" anchorCtr="0" compatLnSpc="1">
            <a:noAutofit/>
          </a:bodyPr>
          <a:lstStyle/>
          <a:p>
            <a:pPr marL="0" marR="0" lvl="0" indent="0" algn="r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606683-3860-4E89-A389-0E249E575D80}" type="slidenum">
              <a:t>14</a:t>
            </a:fld>
            <a:endParaRPr lang="en-GB" sz="13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B2FCAF-B42E-422D-9851-A944BAF7D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15FACE-5D0D-423D-9763-9D7F9D73F5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59DEA-67D3-4470-820C-5D610488422A}"/>
              </a:ext>
            </a:extLst>
          </p:cNvPr>
          <p:cNvSpPr txBox="1"/>
          <p:nvPr/>
        </p:nvSpPr>
        <p:spPr>
          <a:xfrm>
            <a:off x="3902595" y="9516032"/>
            <a:ext cx="2985561" cy="5026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6615" tIns="48307" rIns="96615" bIns="48307" anchor="b" anchorCtr="0" compatLnSpc="1">
            <a:noAutofit/>
          </a:bodyPr>
          <a:lstStyle/>
          <a:p>
            <a:pPr marL="0" marR="0" lvl="0" indent="0" algn="r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C66640-5585-4F16-8D61-9EF9B26BD264}" type="slidenum">
              <a:t>2</a:t>
            </a:fld>
            <a:endParaRPr lang="en-GB" sz="13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3AF1B8-2706-4E41-BDEA-89F563B1A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693DAB-2BA8-4443-885B-BD0FA25F90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Respondents to 2015 consultation confirmed that divisions offer way for companies to change organisational structure, adapt to changing market conditions + realise new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89B7A-DEBC-4508-8F77-B9EB9CB27CB4}"/>
              </a:ext>
            </a:extLst>
          </p:cNvPr>
          <p:cNvSpPr txBox="1"/>
          <p:nvPr/>
        </p:nvSpPr>
        <p:spPr>
          <a:xfrm>
            <a:off x="3902595" y="9516032"/>
            <a:ext cx="2985561" cy="5026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6615" tIns="48307" rIns="96615" bIns="48307" anchor="b" anchorCtr="0" compatLnSpc="1">
            <a:noAutofit/>
          </a:bodyPr>
          <a:lstStyle/>
          <a:p>
            <a:pPr marL="0" marR="0" lvl="0" indent="0" algn="r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581A36-EE9E-4082-A941-6B39E7171283}" type="slidenum">
              <a:t>3</a:t>
            </a:fld>
            <a:endParaRPr lang="en-GB" sz="13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56F25D-9B6F-4FB5-8E7F-D105ECD27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F30D9B-EC6D-41CE-99A2-F490FB37E9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b="1"/>
              <a:t>Full division – </a:t>
            </a:r>
            <a:r>
              <a:rPr lang="en-GB"/>
              <a:t>existing company must be dissolved</a:t>
            </a:r>
          </a:p>
          <a:p>
            <a:pPr lvl="0"/>
            <a:r>
              <a:rPr lang="en-GB" b="1"/>
              <a:t>Division by separation – </a:t>
            </a:r>
            <a:r>
              <a:rPr lang="en-GB"/>
              <a:t>co transfers part of assets and liabilities in exchange for issue to company being divided of securities/shares in newly formed cos  - can’t issue cash in this case</a:t>
            </a:r>
          </a:p>
          <a:p>
            <a:pPr lvl="0"/>
            <a:endParaRPr lang="en-GB" b="1"/>
          </a:p>
          <a:p>
            <a:pPr lvl="0"/>
            <a:r>
              <a:rPr lang="en-GB" b="1"/>
              <a:t>Dividing company</a:t>
            </a:r>
          </a:p>
          <a:p>
            <a:pPr lvl="0"/>
            <a:r>
              <a:rPr lang="en-GB"/>
              <a:t>Is the company to be divided a limited liability company formed in a member state?</a:t>
            </a:r>
          </a:p>
          <a:p>
            <a:pPr lvl="0"/>
            <a:r>
              <a:rPr lang="en-GB"/>
              <a:t>Does it have its registered office, central administration or principal place of business in the EU?</a:t>
            </a:r>
          </a:p>
          <a:p>
            <a:pPr lvl="0"/>
            <a:endParaRPr lang="en-GB"/>
          </a:p>
          <a:p>
            <a:pPr lvl="0"/>
            <a:r>
              <a:rPr lang="en-GB" b="1"/>
              <a:t>Excluded cases eg</a:t>
            </a:r>
          </a:p>
          <a:p>
            <a:pPr lvl="0"/>
            <a:r>
              <a:rPr lang="en-GB"/>
              <a:t>Company is in liquidation + begun to distribute assets or is subj to resolution tolls, powers and mechanisms</a:t>
            </a:r>
          </a:p>
          <a:p>
            <a:pPr lvl="0"/>
            <a:r>
              <a:rPr lang="en-GB"/>
              <a:t>MS option if co is subj to insolvency proceedings or preventative restructuring framework or other liquidation proceedings or crisis preventaion measures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3780F-FBEF-4408-8DCD-A1FAB7D0E85B}"/>
              </a:ext>
            </a:extLst>
          </p:cNvPr>
          <p:cNvSpPr txBox="1"/>
          <p:nvPr/>
        </p:nvSpPr>
        <p:spPr>
          <a:xfrm>
            <a:off x="3902595" y="9516032"/>
            <a:ext cx="2985561" cy="5026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6615" tIns="48307" rIns="96615" bIns="48307" anchor="b" anchorCtr="0" compatLnSpc="1">
            <a:noAutofit/>
          </a:bodyPr>
          <a:lstStyle/>
          <a:p>
            <a:pPr marL="0" marR="0" lvl="0" indent="0" algn="r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DA01DD-6884-4F19-8AC3-4F10C1B49C28}" type="slidenum">
              <a:t>4</a:t>
            </a:fld>
            <a:endParaRPr lang="en-GB" sz="13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212B92-7D93-4319-A4E6-258A2A946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8277" y="1371600"/>
            <a:ext cx="6584951" cy="3705221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350756-B5EB-4C0F-94EC-718C74BC33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b="1"/>
              <a:t>Draft terms of cross-border division – not needed if all members agree to waive</a:t>
            </a:r>
          </a:p>
          <a:p>
            <a:pPr lvl="0"/>
            <a:r>
              <a:rPr lang="en-GB"/>
              <a:t>Management or administrative organ should draw up</a:t>
            </a:r>
          </a:p>
          <a:p>
            <a:pPr lvl="0"/>
            <a:r>
              <a:rPr lang="en-GB" b="1"/>
              <a:t>Contents</a:t>
            </a:r>
            <a:r>
              <a:rPr lang="en-GB"/>
              <a:t> – include </a:t>
            </a:r>
          </a:p>
          <a:p>
            <a:pPr lvl="0"/>
            <a:r>
              <a:rPr lang="en-GB"/>
              <a:t>Info on dividing and receiving companies – legal form and name and location of RO = constitution of recipient cos</a:t>
            </a:r>
          </a:p>
          <a:p>
            <a:pPr lvl="0"/>
            <a:r>
              <a:rPr lang="en-GB"/>
              <a:t>Ratio for exchange of shares/ securities</a:t>
            </a:r>
          </a:p>
          <a:p>
            <a:pPr lvl="0"/>
            <a:r>
              <a:rPr lang="en-GB"/>
              <a:t>Proposed timetable</a:t>
            </a:r>
          </a:p>
          <a:p>
            <a:pPr lvl="0"/>
            <a:r>
              <a:rPr lang="en-GB"/>
              <a:t>Safeguards offered to creditors</a:t>
            </a:r>
          </a:p>
          <a:p>
            <a:pPr lvl="0"/>
            <a:r>
              <a:rPr lang="en-GB"/>
              <a:t>Offer of cash compensation to members</a:t>
            </a:r>
          </a:p>
          <a:p>
            <a:pPr lvl="0"/>
            <a:r>
              <a:rPr lang="en-GB"/>
              <a:t>Repercussions on employment</a:t>
            </a:r>
          </a:p>
          <a:p>
            <a:pPr lvl="0"/>
            <a:r>
              <a:rPr lang="en-GB"/>
              <a:t>Info on procedures to involve employees for participation in new co</a:t>
            </a:r>
          </a:p>
          <a:p>
            <a:pPr lvl="0"/>
            <a:r>
              <a:rPr lang="en-GB"/>
              <a:t>If required by MS, declaration by management or admin organ that unaware of any reason why company should be unable to meet its liabilities when fall due after conversion</a:t>
            </a:r>
          </a:p>
          <a:p>
            <a:pPr lvl="0"/>
            <a:r>
              <a:rPr lang="en-GB"/>
              <a:t>How assets + liabilities are to be divided – what kept by dividing co (if anything)</a:t>
            </a:r>
          </a:p>
          <a:p>
            <a:pPr lvl="0"/>
            <a:endParaRPr lang="en-GB"/>
          </a:p>
          <a:p>
            <a:pPr lvl="0"/>
            <a:r>
              <a:rPr lang="en-GB" b="1"/>
              <a:t>Report to members + employees </a:t>
            </a:r>
          </a:p>
          <a:p>
            <a:pPr lvl="0"/>
            <a:r>
              <a:rPr lang="en-GB"/>
              <a:t>Explaining + justifying the legal + economic aspects of the cross border division + implics for ees</a:t>
            </a:r>
          </a:p>
          <a:p>
            <a:pPr lvl="0"/>
            <a:r>
              <a:rPr lang="en-GB" b="1"/>
              <a:t>Members – not if all members agree to waive MS option to exclude single member cos from this Article</a:t>
            </a:r>
          </a:p>
          <a:p>
            <a:pPr lvl="0"/>
            <a:r>
              <a:rPr lang="en-GB"/>
              <a:t>Explain + justify share exchange ratio</a:t>
            </a:r>
          </a:p>
          <a:p>
            <a:pPr lvl="0"/>
            <a:r>
              <a:rPr lang="en-GB"/>
              <a:t>Cash comp + method used to determine it</a:t>
            </a:r>
          </a:p>
          <a:p>
            <a:pPr lvl="0"/>
            <a:r>
              <a:rPr lang="en-GB"/>
              <a:t>Implications for members</a:t>
            </a:r>
          </a:p>
          <a:p>
            <a:pPr lvl="0"/>
            <a:r>
              <a:rPr lang="en-GB"/>
              <a:t>Rights + remedies for members who oppose</a:t>
            </a:r>
          </a:p>
          <a:p>
            <a:pPr lvl="0"/>
            <a:r>
              <a:rPr lang="en-GB" b="1"/>
              <a:t>Ees – not required if no ees other than those who are part of admin or management body</a:t>
            </a:r>
          </a:p>
          <a:p>
            <a:pPr lvl="0"/>
            <a:r>
              <a:rPr lang="en-GB"/>
              <a:t>Implics for eee relatinships</a:t>
            </a:r>
          </a:p>
          <a:p>
            <a:pPr lvl="0"/>
            <a:r>
              <a:rPr lang="en-GB"/>
              <a:t>Mat changes to condits of emement or location of bus</a:t>
            </a:r>
          </a:p>
          <a:p>
            <a:pPr lvl="0"/>
            <a:r>
              <a:rPr lang="en-GB"/>
              <a:t>Effect on subs</a:t>
            </a:r>
          </a:p>
          <a:p>
            <a:pPr lvl="0"/>
            <a:r>
              <a:rPr lang="en-GB"/>
              <a:t>Goes to members and eee reps (or ees if no reps)</a:t>
            </a:r>
          </a:p>
          <a:p>
            <a:pPr lvl="0"/>
            <a:r>
              <a:rPr lang="en-GB"/>
              <a:t>If get an opinion from eee reps in good time inform members + append to report</a:t>
            </a:r>
          </a:p>
          <a:p>
            <a:pPr lvl="0"/>
            <a:endParaRPr lang="en-GB"/>
          </a:p>
          <a:p>
            <a:pPr lvl="0"/>
            <a:r>
              <a:rPr lang="en-GB" b="1"/>
              <a:t>Independent expert report to members</a:t>
            </a:r>
          </a:p>
          <a:p>
            <a:pPr lvl="0"/>
            <a:r>
              <a:rPr lang="en-GB"/>
              <a:t>Examine draft terms of cross border division – whether cash comp + share exchange ratio are adequate</a:t>
            </a:r>
          </a:p>
          <a:p>
            <a:pPr lvl="0"/>
            <a:r>
              <a:rPr lang="en-GB"/>
              <a:t>Required contents</a:t>
            </a:r>
          </a:p>
          <a:p>
            <a:pPr lvl="0"/>
            <a:r>
              <a:rPr lang="en-GB"/>
              <a:t>All members can agree to dispense w report</a:t>
            </a:r>
          </a:p>
          <a:p>
            <a:pPr lvl="0"/>
            <a:r>
              <a:rPr lang="en-GB"/>
              <a:t>MS can decide not to require this for single member company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84C96-6AAE-4E1A-8290-D23F26F039F3}"/>
              </a:ext>
            </a:extLst>
          </p:cNvPr>
          <p:cNvSpPr txBox="1"/>
          <p:nvPr/>
        </p:nvSpPr>
        <p:spPr>
          <a:xfrm>
            <a:off x="3920663" y="10426336"/>
            <a:ext cx="2999387" cy="550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2083" tIns="51041" rIns="102083" bIns="51041" anchor="b" anchorCtr="0" compatLnSpc="1">
            <a:noAutofit/>
          </a:bodyPr>
          <a:lstStyle/>
          <a:p>
            <a:pPr marL="0" marR="0" lvl="0" indent="0" algn="r" defTabSz="102083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7C9A50-0C70-4D41-B671-A7A79F6BA11A}" type="slidenum">
              <a:t>5</a:t>
            </a:fld>
            <a:endParaRPr lang="en-GB" sz="14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B012B9-467E-4711-823A-E998EAF71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05DD5E-7811-4AAC-899C-D671F0F373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0FC08-89D3-47C6-9F88-85CEA9A9A251}"/>
              </a:ext>
            </a:extLst>
          </p:cNvPr>
          <p:cNvSpPr txBox="1"/>
          <p:nvPr/>
        </p:nvSpPr>
        <p:spPr>
          <a:xfrm>
            <a:off x="3902595" y="9516032"/>
            <a:ext cx="2985561" cy="5026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6615" tIns="48307" rIns="96615" bIns="48307" anchor="b" anchorCtr="0" compatLnSpc="1">
            <a:noAutofit/>
          </a:bodyPr>
          <a:lstStyle/>
          <a:p>
            <a:pPr marL="0" marR="0" lvl="0" indent="0" algn="r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E2A121-F154-4366-8AFB-96F6226859DC}" type="slidenum">
              <a:t>6</a:t>
            </a:fld>
            <a:endParaRPr lang="en-GB" sz="13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106607-CCDE-4E24-8EBB-D888008BF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CCA582-08EF-4288-AB71-FFB56BC728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/>
          </a:p>
          <a:p>
            <a:pPr lvl="0"/>
            <a:r>
              <a:rPr lang="en-GB" b="1"/>
              <a:t>Disclosure</a:t>
            </a:r>
          </a:p>
          <a:p>
            <a:pPr lvl="0"/>
            <a:r>
              <a:rPr lang="en-GB"/>
              <a:t>Notice to members, creditors + employees that they can submit comments on draft terms and report to company and competent authority</a:t>
            </a:r>
          </a:p>
          <a:p>
            <a:pPr lvl="0"/>
            <a:r>
              <a:rPr lang="en-GB"/>
              <a:t>Company can disclose on its website instead – but there is still info that must appear in the register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E9650-1D46-4D03-B6C9-CCF824A82764}"/>
              </a:ext>
            </a:extLst>
          </p:cNvPr>
          <p:cNvSpPr txBox="1"/>
          <p:nvPr/>
        </p:nvSpPr>
        <p:spPr>
          <a:xfrm>
            <a:off x="3902595" y="9516032"/>
            <a:ext cx="2985561" cy="5026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6615" tIns="48307" rIns="96615" bIns="48307" anchor="b" anchorCtr="0" compatLnSpc="1">
            <a:noAutofit/>
          </a:bodyPr>
          <a:lstStyle/>
          <a:p>
            <a:pPr marL="0" marR="0" lvl="0" indent="0" algn="r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EEA751-D1B9-4D67-92DE-9AA4F548300B}" type="slidenum">
              <a:t>7</a:t>
            </a:fld>
            <a:endParaRPr lang="en-GB" sz="13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E27757-2994-4157-B152-2FCD04F1F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3613FD-F963-4D3F-BAB4-53204DBF98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b="1"/>
              <a:t>Last date for creditors to apply for safeguards</a:t>
            </a:r>
          </a:p>
          <a:p>
            <a:pPr lvl="0"/>
            <a:r>
              <a:rPr lang="en-GB"/>
              <a:t>3 months after public disc of draft terms</a:t>
            </a:r>
          </a:p>
          <a:p>
            <a:pPr lvl="0"/>
            <a:r>
              <a:rPr lang="en-GB"/>
              <a:t>Will cos wait until after date has passed to  hold their GM?</a:t>
            </a:r>
          </a:p>
          <a:p>
            <a:pPr lvl="0"/>
            <a:endParaRPr lang="en-GB"/>
          </a:p>
          <a:p>
            <a:pPr lvl="0"/>
            <a:r>
              <a:rPr lang="en-GB" b="1"/>
              <a:t>Meeting approval </a:t>
            </a:r>
            <a:r>
              <a:rPr lang="en-GB"/>
              <a:t>– must not be higher than for approving a cross-border merger</a:t>
            </a:r>
          </a:p>
          <a:p>
            <a:pPr lvl="0"/>
            <a:r>
              <a:rPr lang="en-GB"/>
              <a:t>MS option that if something leads to member having an increase in its economic obligations to co or 3</a:t>
            </a:r>
            <a:r>
              <a:rPr lang="en-GB" baseline="30000"/>
              <a:t>rd</a:t>
            </a:r>
            <a:r>
              <a:rPr lang="en-GB"/>
              <a:t> party, must be approved by member concerned if they can’t exercise their rights to cash comp</a:t>
            </a:r>
          </a:p>
          <a:p>
            <a:pPr lvl="0"/>
            <a:endParaRPr lang="en-GB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7192A-F9AE-4DA2-88D9-DB3EB6960E9B}"/>
              </a:ext>
            </a:extLst>
          </p:cNvPr>
          <p:cNvSpPr txBox="1"/>
          <p:nvPr/>
        </p:nvSpPr>
        <p:spPr>
          <a:xfrm>
            <a:off x="3902595" y="9516032"/>
            <a:ext cx="2985561" cy="5026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6615" tIns="48307" rIns="96615" bIns="48307" anchor="b" anchorCtr="0" compatLnSpc="1">
            <a:noAutofit/>
          </a:bodyPr>
          <a:lstStyle/>
          <a:p>
            <a:pPr marL="0" marR="0" lvl="0" indent="0" algn="r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DCEAA3-1A94-48DC-A2A3-3D097D9E2413}" type="slidenum">
              <a:t>8</a:t>
            </a:fld>
            <a:endParaRPr lang="en-GB" sz="13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3F62C7-B20A-4650-BB27-B26F895CD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74ACC-FD6F-49FC-B169-42B7DF277C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Date takes effect – decided by law of MS of co being divided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7585F-48FF-4FB5-AC25-AEBA87E3C221}"/>
              </a:ext>
            </a:extLst>
          </p:cNvPr>
          <p:cNvSpPr txBox="1"/>
          <p:nvPr/>
        </p:nvSpPr>
        <p:spPr>
          <a:xfrm>
            <a:off x="3902595" y="9516032"/>
            <a:ext cx="2985561" cy="5026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6615" tIns="48307" rIns="96615" bIns="48307" anchor="b" anchorCtr="0" compatLnSpc="1">
            <a:noAutofit/>
          </a:bodyPr>
          <a:lstStyle/>
          <a:p>
            <a:pPr marL="0" marR="0" lvl="0" indent="0" algn="r" defTabSz="96615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32DFA2-5F2D-4E85-BADB-F2FDFA89A5C5}" type="slidenum">
              <a:t>10</a:t>
            </a:fld>
            <a:endParaRPr lang="en-GB" sz="13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39D0-09F1-499B-A1B7-38207207030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A39FD-48B3-4F57-AAF9-1F837228E61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D5941-0FCA-4494-A0A3-CBE13CBF59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DE0798-C1B9-453F-ABE3-56314CB5186A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48CFF-D993-4C32-B151-44AB2DF575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D8235-2C23-4B13-ACF6-CCA84B8C4C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2C07CD-0D24-485A-8266-04466E87B942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9521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7370-2850-4120-9328-C0AD967491A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213FB-04AF-4C52-B074-FDA16B30F5E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C220D-52AC-4DEF-AAD8-B3D2FF837C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C8F043-43CC-4974-A5FD-29E2D53AC9A0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FC2C0-CEC5-4767-8B84-982E5DCB07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80D0E-35E2-41E1-9A1E-2F3867851F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84EBF8-B115-4594-8C9D-C14F710B5E08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F2B154-17F5-4F1E-86C6-CA003C87178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1C0F5-95A3-4DB2-BB94-4DEA57BA845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1E081-B3FE-4A11-BD54-03BAC1C080E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EB937B-DF43-4BDE-BB83-1C06FD25BD68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07590-8037-409D-B9F7-C63C164573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91F8D-DC19-48CE-A7BC-3F8618212D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B36B60-7858-4D1E-9CD6-94A89B08B11C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3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BA26-38CD-4471-9532-B11731F45F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3815D-E398-48DD-B0A7-3DE384EB50D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0512B-E3E8-43E9-9B85-D4BA23CF3E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1D670C-1E68-462A-958C-157739B20DB5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4B5BB-4B3A-41DA-9AFC-202664F80A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55F02-19B7-446D-9228-A76D61B73F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6E9B72-8211-47FB-9C86-9D1C3087C17B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5996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0CDF3-F154-486D-A9D1-8010F7E662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6F392-6E9C-4123-A801-5C57736992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82D5C-E901-47F7-A819-F9798BF160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89EF7A-ED4F-4771-8498-F1D9A94E3702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89F8F-0C45-435D-AB56-E676668F92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F33BF-17C5-4CCE-B519-860AC8ABC3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8DCBCA-A678-4DF2-B5A3-88AD2382868B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09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68B5-4C4A-4D6D-AEB3-89A4733B0B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9D74D-C572-445E-829D-3AF1A8FC5F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1B1CC-A9B9-412D-B081-580A0CDAF03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F5448-F80A-4915-9470-8ADB634A63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F7DC37-2117-45F4-A33F-3E8568B5407D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9CF54-DA56-4500-B07B-D527EFECB2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854A4-E835-4680-A1B2-010C8D024D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CBD87C-D8C6-479C-9656-E9EE22CE32AA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2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FFF2-386F-4E97-906E-A690D849D1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83D8-75FF-441C-9C4E-9ED7A74ACE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73269-4244-4F5F-953C-F2314705D53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F89DB-D1C6-444A-9C00-219271B108F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F4122-2E01-4A5B-9B9E-32F791E4FF3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2E59B8-E0E8-4F52-BC06-7575E4B9AB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FA7493-C29D-43B8-83D2-5CB782C858B8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753FC-9C1D-4C28-A558-099449FA30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DD2B9-31E8-479E-A119-A09B744212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AEDB2A-AB7E-42D7-9A49-677F5830ED7B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14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874C-B160-4C78-ACCC-4568453CFB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9698B-26AE-4965-84D9-D44085B5FD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ACE44-7AC0-46BC-9DDD-D4F5CA8A2C4C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77DA3-20A6-4884-83B1-19C401EEA2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7AB8A-05EA-4B80-9707-1942B4CEE2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6DEE11-4807-4B6D-BDB7-200D22D104AC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2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A0A2E-760B-4754-817B-13A548AE47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77EA60-6862-46A0-B579-BEE3745EB3F3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CCDA7-AEEB-493D-803F-1587569DC8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48085-86F2-4675-8D2B-011DBBD97A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835A30-88DF-4DBE-999E-DCE909151DDD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612E-A135-4DA7-84F8-F49B1766B7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B6C32-747B-4CE5-953A-3F158827DE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1A58D-26BD-4748-A145-B2C7359B0A3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826FD-A302-436A-A4C5-A7A6D2C5FD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8BFAAF-DBED-468C-8449-4132A44457B4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65FB6-9CC7-48A3-B9F3-1B4E5007A2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A1CFA-5EA2-4DF0-9115-454AB69F42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178A7-39CA-4677-A5D8-7A7FCEAB7D73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77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492B8-D652-4180-B414-45827A4759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C6D8E-1743-49F8-97FD-1D615E4FCE5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EA8A1-CF90-4B59-8271-45A62B9AF3C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D8894-8E10-444C-91E6-FF771EF29C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B069CD-0AE3-45CA-A2A6-37CC2BFB0A22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E4F3A-1B6A-499A-BAE4-477E8A59B5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BEFCE-08F4-4957-B41C-55E009C657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51781F-EC77-4205-804F-DC6FDBB2D35B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2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6A9030-71B4-4239-A840-4339843074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E6972-98B5-465B-91E5-938E9F865D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74935-DB6D-4CBC-B8BE-E0A214E8B7E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414ED0E-D8B2-4EBA-9FC8-15445721495E}" type="datetime1">
              <a:rPr lang="en-GB"/>
              <a:pPr lvl="0"/>
              <a:t>02/12/2019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878CB-1069-47FD-8837-52A1F7BFD6B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E61AD-7B14-4235-861F-8EB0CEBCEA9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FD3ED42-4E0E-4C2C-B132-E01F27C3724C}" type="slidenum"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1526-72B8-4541-BF8F-2CCC925EAFD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/>
              <a:t>Cross border divisions in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091D9-62F3-48DD-AC47-9A680CC4518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GB"/>
              <a:t>Vanessa Knapp OBE</a:t>
            </a:r>
          </a:p>
          <a:p>
            <a:pPr lvl="0"/>
            <a:r>
              <a:rPr lang="en-GB"/>
              <a:t>November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6308-49D1-4AC8-A751-A8B494405B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Process – effective date and after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9C74F-6091-4A9B-BCFB-962B9F7341B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Decision by competent authorities of recipient companies on legality </a:t>
            </a:r>
          </a:p>
          <a:p>
            <a:pPr lvl="0"/>
            <a:r>
              <a:rPr lang="en-GB"/>
              <a:t>Cross-border division takes effect</a:t>
            </a:r>
          </a:p>
          <a:p>
            <a:pPr marL="0" lvl="0" indent="0">
              <a:buNone/>
            </a:pPr>
            <a:r>
              <a:rPr lang="en-GB"/>
              <a:t>   - register notifies other registers</a:t>
            </a:r>
          </a:p>
          <a:p>
            <a:pPr marL="0" lvl="0" indent="0">
              <a:buNone/>
            </a:pPr>
            <a:r>
              <a:rPr lang="en-GB"/>
              <a:t>   - all registers updated</a:t>
            </a:r>
          </a:p>
          <a:p>
            <a:pPr lvl="0"/>
            <a:r>
              <a:rPr lang="en-GB"/>
              <a:t>Division takes effect + 2 months</a:t>
            </a:r>
          </a:p>
          <a:p>
            <a:pPr marL="0" lvl="0" indent="0">
              <a:buNone/>
            </a:pPr>
            <a:r>
              <a:rPr lang="en-GB"/>
              <a:t>   - last time for company to pay cash compensation </a:t>
            </a:r>
          </a:p>
          <a:p>
            <a:pPr marL="0" lvl="0" indent="0">
              <a:buNone/>
            </a:pPr>
            <a:r>
              <a:rPr lang="en-GB"/>
              <a:t>     to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E0D1D-7513-473F-95A3-0B6910317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788" y="3360328"/>
            <a:ext cx="2085014" cy="219475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6DD4-12B9-4AB4-A8A9-A9D6D1F68D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Member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0CC-4D59-4DD9-A0D4-0130F541BBB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60000"/>
              </a:lnSpc>
            </a:pPr>
            <a:r>
              <a:rPr lang="en-GB" sz="2400"/>
              <a:t>Right to dispose of shareholding for adequate cash compensation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400"/>
              <a:t>   if voted against the draft terms + would receive shares in a company  in another 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400"/>
              <a:t>   member state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400"/>
              <a:t>   - member state option to extend right to other members eg non-voting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400"/>
              <a:t>   - disposal to company, other members or, with company consent, third party</a:t>
            </a:r>
          </a:p>
          <a:p>
            <a:pPr lvl="0">
              <a:lnSpc>
                <a:spcPct val="60000"/>
              </a:lnSpc>
            </a:pPr>
            <a:r>
              <a:rPr lang="en-GB" sz="2400"/>
              <a:t>Company makes offer in draft terms</a:t>
            </a:r>
          </a:p>
          <a:p>
            <a:pPr lvl="0">
              <a:lnSpc>
                <a:spcPct val="60000"/>
              </a:lnSpc>
            </a:pPr>
            <a:r>
              <a:rPr lang="en-GB" sz="2400"/>
              <a:t>Last date to accept 1 month after general meeting</a:t>
            </a:r>
          </a:p>
          <a:p>
            <a:pPr lvl="0">
              <a:lnSpc>
                <a:spcPct val="60000"/>
              </a:lnSpc>
            </a:pPr>
            <a:r>
              <a:rPr lang="en-GB" sz="2400"/>
              <a:t>Can accept but demand recalculation before court or competent authority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400"/>
              <a:t>   - member state sets time limit for claim</a:t>
            </a:r>
          </a:p>
          <a:p>
            <a:pPr lvl="0">
              <a:lnSpc>
                <a:spcPct val="60000"/>
              </a:lnSpc>
            </a:pPr>
            <a:r>
              <a:rPr lang="en-GB" sz="2400"/>
              <a:t>Can also challenge share exchange ratio 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400"/>
              <a:t>   - member state sets time limit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400"/>
              <a:t>   - if successful, pays cash or member state option to provide additional shares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91500-CE4E-48E5-9922-0F34D9C04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476" y="0"/>
            <a:ext cx="2463000" cy="18472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9892E-E4D0-4513-A989-F558A3B7FD2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Creditor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85562-4A21-4E54-849D-0D0E5E59F41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GB" sz="2600"/>
              <a:t>Member state  must provide adequate system of protection of creditor interests</a:t>
            </a:r>
          </a:p>
          <a:p>
            <a:pPr lvl="0">
              <a:lnSpc>
                <a:spcPct val="80000"/>
              </a:lnSpc>
            </a:pPr>
            <a:r>
              <a:rPr lang="en-GB" sz="2600"/>
              <a:t>Member state option to require a solvency statement</a:t>
            </a:r>
          </a:p>
          <a:p>
            <a:pPr lvl="0">
              <a:lnSpc>
                <a:spcPct val="80000"/>
              </a:lnSpc>
            </a:pPr>
            <a:r>
              <a:rPr lang="en-GB" sz="2600"/>
              <a:t>Creditors may apply for adequate safeguards within 3 months of disclosure if dissatisfied with those offered in draft terms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600"/>
              <a:t>   - must show satisfaction of claims is at stake + they have not got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600"/>
              <a:t>     adequate safeguards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600"/>
              <a:t>   - if creditor does not obtain satisfaction from recipient company,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600"/>
              <a:t>     other companies are jointly and severally liable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600"/>
              <a:t>   - limited to value of net assets allocated at division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A33AE-6460-40D5-9E6D-6AB9C6625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178" y="4559445"/>
            <a:ext cx="2409828" cy="18954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92154-4996-499C-950B-884C094F24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Employee participation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606FD-CDD7-4661-97F6-99C66B258F1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70000"/>
              </a:lnSpc>
            </a:pPr>
            <a:r>
              <a:rPr lang="en-GB" sz="2400"/>
              <a:t>Each recipient company subject to rules in force in own member state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400"/>
              <a:t>   - not if don’t provide same level of participation as dividing company or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400"/>
              <a:t>   - number of employees exceeds 4/5ths of threshold for employee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400"/>
              <a:t>     participation right</a:t>
            </a:r>
          </a:p>
          <a:p>
            <a:pPr lvl="0">
              <a:lnSpc>
                <a:spcPct val="70000"/>
              </a:lnSpc>
            </a:pPr>
            <a:r>
              <a:rPr lang="en-GB" sz="2400"/>
              <a:t>Dividing company must negotiate to determine participation level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400"/>
              <a:t>   - special negotiating body can decide to rely on rules in recipient company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400"/>
              <a:t>     states or negotiate a bespoke agreement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400"/>
              <a:t>   - if no agreement in 6 months, standard rules of employee participation apply</a:t>
            </a:r>
          </a:p>
          <a:p>
            <a:pPr lvl="0">
              <a:lnSpc>
                <a:spcPct val="70000"/>
              </a:lnSpc>
            </a:pPr>
            <a:r>
              <a:rPr lang="en-GB" sz="2400"/>
              <a:t>Recipient companies must maintain rights for 4 years</a:t>
            </a:r>
          </a:p>
          <a:p>
            <a:pPr lvl="0">
              <a:lnSpc>
                <a:spcPct val="70000"/>
              </a:lnSpc>
            </a:pPr>
            <a:r>
              <a:rPr lang="en-GB" sz="2400"/>
              <a:t>Inform employees of outcome of negotiations without undue delay</a:t>
            </a:r>
          </a:p>
          <a:p>
            <a:pPr marL="0" lvl="0" indent="0">
              <a:lnSpc>
                <a:spcPct val="70000"/>
              </a:lnSpc>
              <a:buNone/>
            </a:pPr>
            <a:endParaRPr lang="en-GB" sz="2400"/>
          </a:p>
          <a:p>
            <a:pPr lvl="0">
              <a:lnSpc>
                <a:spcPct val="70000"/>
              </a:lnSpc>
            </a:pPr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F82C0-02C0-4823-945C-57C6071FC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079" y="0"/>
            <a:ext cx="2619371" cy="17430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AE9D-4FC3-4E23-8E5D-B98664B0C4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Review of the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A3879-43D9-4A71-BB0F-92A91E568E7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Commission must evaluate and report on the Directive within 4 years</a:t>
            </a:r>
          </a:p>
          <a:p>
            <a:pPr lvl="0"/>
            <a:r>
              <a:rPr lang="en-GB"/>
              <a:t>Member States must provide data on the number of divisions, duration and related costs, refusal cases + negotiations on employee participation rights</a:t>
            </a:r>
          </a:p>
          <a:p>
            <a:pPr lvl="0"/>
            <a:r>
              <a:rPr lang="en-GB"/>
              <a:t>Report on feasibility of rules for other cross-border divisions</a:t>
            </a:r>
          </a:p>
          <a:p>
            <a:pPr lvl="0"/>
            <a:r>
              <a:rPr lang="en-GB"/>
              <a:t>Keep a note of problems, cases where you want more provisions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F2C834-512D-4458-81B6-F1BAA4335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193" y="4923157"/>
            <a:ext cx="2466978" cy="18478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D7F1E-9FD9-471C-949B-3B7104766E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What I will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5F9D-EA9B-41F5-B0FE-F465E30875B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Background to the new provisions</a:t>
            </a:r>
          </a:p>
          <a:p>
            <a:pPr lvl="0"/>
            <a:r>
              <a:rPr lang="en-GB"/>
              <a:t>The sorts of divisions covered</a:t>
            </a:r>
          </a:p>
          <a:p>
            <a:pPr lvl="0"/>
            <a:r>
              <a:rPr lang="en-GB"/>
              <a:t>The documents needed</a:t>
            </a:r>
          </a:p>
          <a:p>
            <a:pPr lvl="0"/>
            <a:r>
              <a:rPr lang="en-GB"/>
              <a:t>The process</a:t>
            </a:r>
          </a:p>
          <a:p>
            <a:pPr lvl="0"/>
            <a:r>
              <a:rPr lang="en-GB"/>
              <a:t>Protections for members, creditors and employee participation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91C8E-20D4-4AC5-8724-D7F826AAB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095" y="365129"/>
            <a:ext cx="2133788" cy="21459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41D3-048C-45A2-A1FD-A6E68AFAEE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Background to the provisions on cross-border divisions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58D9-B4E9-4F61-84D7-811B300E81F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Provisions on  PLC divisions since 1982 within a member state</a:t>
            </a:r>
          </a:p>
          <a:p>
            <a:pPr marL="0" lvl="0" indent="0">
              <a:buNone/>
            </a:pPr>
            <a:r>
              <a:rPr lang="en-GB"/>
              <a:t>   - but not cross border divisions</a:t>
            </a:r>
          </a:p>
          <a:p>
            <a:pPr lvl="0"/>
            <a:r>
              <a:rPr lang="en-GB"/>
              <a:t>Less than half of member states had provisions</a:t>
            </a:r>
          </a:p>
          <a:p>
            <a:pPr lvl="0"/>
            <a:r>
              <a:rPr lang="en-GB"/>
              <a:t>Lack of harmonised framework makes it difficult + more expensive</a:t>
            </a:r>
          </a:p>
          <a:p>
            <a:pPr lvl="0"/>
            <a:r>
              <a:rPr lang="en-GB"/>
              <a:t>Different protection of stakeholders</a:t>
            </a:r>
          </a:p>
          <a:p>
            <a:pPr marL="0" lvl="0" indent="0">
              <a:buNone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5C4AD-D7E0-4EBF-871F-A06C67380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934" y="4329117"/>
            <a:ext cx="2466978" cy="18478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AFA6-5D39-4E89-AB80-94FCC90CAA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Which divisions will be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E64C-0CA6-44FA-B248-1B2C94C4A12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60000"/>
              </a:lnSpc>
            </a:pPr>
            <a:r>
              <a:rPr lang="en-GB" sz="2600"/>
              <a:t>Only a division to: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600"/>
              <a:t>   - </a:t>
            </a:r>
            <a:r>
              <a:rPr lang="en-GB" sz="2600">
                <a:solidFill>
                  <a:srgbClr val="FF0000"/>
                </a:solidFill>
              </a:rPr>
              <a:t>one</a:t>
            </a:r>
            <a:r>
              <a:rPr lang="en-GB" sz="2600"/>
              <a:t> or more </a:t>
            </a:r>
            <a:r>
              <a:rPr lang="en-GB" sz="2600">
                <a:solidFill>
                  <a:srgbClr val="FF0000"/>
                </a:solidFill>
              </a:rPr>
              <a:t>newly-formed</a:t>
            </a:r>
            <a:r>
              <a:rPr lang="en-GB" sz="2600"/>
              <a:t> companies </a:t>
            </a:r>
            <a:r>
              <a:rPr lang="en-GB" sz="2600">
                <a:solidFill>
                  <a:srgbClr val="FF0000"/>
                </a:solidFill>
              </a:rPr>
              <a:t>(partial) </a:t>
            </a:r>
            <a:r>
              <a:rPr lang="en-GB" sz="2600"/>
              <a:t>or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600"/>
              <a:t>   - </a:t>
            </a:r>
            <a:r>
              <a:rPr lang="en-GB" sz="2600">
                <a:solidFill>
                  <a:srgbClr val="FF0000"/>
                </a:solidFill>
              </a:rPr>
              <a:t>two</a:t>
            </a:r>
            <a:r>
              <a:rPr lang="en-GB" sz="2600"/>
              <a:t> or more </a:t>
            </a:r>
            <a:r>
              <a:rPr lang="en-GB" sz="2600">
                <a:solidFill>
                  <a:srgbClr val="FF0000"/>
                </a:solidFill>
              </a:rPr>
              <a:t>newly-formed</a:t>
            </a:r>
            <a:r>
              <a:rPr lang="en-GB" sz="2600"/>
              <a:t> companies </a:t>
            </a:r>
            <a:r>
              <a:rPr lang="en-GB" sz="2600">
                <a:solidFill>
                  <a:srgbClr val="FF0000"/>
                </a:solidFill>
              </a:rPr>
              <a:t>(full) </a:t>
            </a:r>
            <a:r>
              <a:rPr lang="en-GB" sz="2600"/>
              <a:t>or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600"/>
              <a:t>   - </a:t>
            </a:r>
            <a:r>
              <a:rPr lang="en-GB" sz="2600">
                <a:solidFill>
                  <a:srgbClr val="FF0000"/>
                </a:solidFill>
              </a:rPr>
              <a:t>division by separation</a:t>
            </a:r>
          </a:p>
          <a:p>
            <a:pPr lvl="0">
              <a:lnSpc>
                <a:spcPct val="60000"/>
              </a:lnSpc>
            </a:pPr>
            <a:r>
              <a:rPr lang="en-GB" sz="2600"/>
              <a:t>Transfer of </a:t>
            </a:r>
            <a:r>
              <a:rPr lang="en-GB" sz="2600">
                <a:solidFill>
                  <a:srgbClr val="FF0000"/>
                </a:solidFill>
              </a:rPr>
              <a:t>all or part </a:t>
            </a:r>
            <a:r>
              <a:rPr lang="en-GB" sz="2600"/>
              <a:t>of company’s assets and liabilities</a:t>
            </a:r>
          </a:p>
          <a:p>
            <a:pPr lvl="0">
              <a:lnSpc>
                <a:spcPct val="60000"/>
              </a:lnSpc>
            </a:pPr>
            <a:r>
              <a:rPr lang="en-GB" sz="2600"/>
              <a:t>New companies issue shares/securities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600"/>
              <a:t>   - to dividing company or its members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600"/>
              <a:t>   - may use cash – limited to 10%?</a:t>
            </a:r>
          </a:p>
          <a:p>
            <a:pPr lvl="0">
              <a:lnSpc>
                <a:spcPct val="60000"/>
              </a:lnSpc>
            </a:pPr>
            <a:r>
              <a:rPr lang="en-GB" sz="2600"/>
              <a:t>At least 2 companies in different member states</a:t>
            </a:r>
          </a:p>
          <a:p>
            <a:pPr lvl="0">
              <a:lnSpc>
                <a:spcPct val="60000"/>
              </a:lnSpc>
            </a:pPr>
            <a:r>
              <a:rPr lang="en-GB" sz="2600"/>
              <a:t>Does the dividing company meet the requirements?</a:t>
            </a:r>
          </a:p>
          <a:p>
            <a:pPr lvl="0">
              <a:lnSpc>
                <a:spcPct val="60000"/>
              </a:lnSpc>
            </a:pPr>
            <a:r>
              <a:rPr lang="en-GB" sz="2600"/>
              <a:t>Excluded cases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98C3E-F2B2-4BC5-8335-3A7826F18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610" y="4256559"/>
            <a:ext cx="2383740" cy="19204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8E1D-A9F5-4C49-8E42-6C9A1E81A0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What documents are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D1A0B-3EAB-4C6F-85E2-710C0D64648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60000"/>
              </a:lnSpc>
            </a:pPr>
            <a:r>
              <a:rPr lang="en-GB" sz="2600"/>
              <a:t>Draft terms of cross-border diversion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600"/>
              <a:t>   - required contents</a:t>
            </a:r>
          </a:p>
          <a:p>
            <a:pPr lvl="0">
              <a:lnSpc>
                <a:spcPct val="60000"/>
              </a:lnSpc>
            </a:pPr>
            <a:r>
              <a:rPr lang="en-GB" sz="2600"/>
              <a:t>Constitution(s) in new member state</a:t>
            </a:r>
          </a:p>
          <a:p>
            <a:pPr lvl="0">
              <a:lnSpc>
                <a:spcPct val="60000"/>
              </a:lnSpc>
            </a:pPr>
            <a:r>
              <a:rPr lang="en-GB" sz="2600"/>
              <a:t>Management/administrative organ report: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600"/>
              <a:t>   - to members and employees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600"/>
              <a:t>   - one report with two sections or two reports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600"/>
              <a:t>   - required contents</a:t>
            </a:r>
          </a:p>
          <a:p>
            <a:pPr lvl="0">
              <a:lnSpc>
                <a:spcPct val="60000"/>
              </a:lnSpc>
            </a:pPr>
            <a:r>
              <a:rPr lang="en-GB" sz="2600"/>
              <a:t>Independent expert report for members</a:t>
            </a:r>
          </a:p>
          <a:p>
            <a:pPr lvl="0">
              <a:lnSpc>
                <a:spcPct val="60000"/>
              </a:lnSpc>
            </a:pPr>
            <a:r>
              <a:rPr lang="en-GB" sz="2600"/>
              <a:t>Notice of general meeting to approve the division</a:t>
            </a:r>
          </a:p>
          <a:p>
            <a:pPr lvl="0">
              <a:lnSpc>
                <a:spcPct val="60000"/>
              </a:lnSpc>
            </a:pPr>
            <a:r>
              <a:rPr lang="en-GB" sz="2600"/>
              <a:t>Application to obtain a pre-division certificate</a:t>
            </a:r>
          </a:p>
          <a:p>
            <a:pPr lvl="0">
              <a:lnSpc>
                <a:spcPct val="60000"/>
              </a:lnSpc>
            </a:pPr>
            <a:r>
              <a:rPr lang="en-GB" sz="2600"/>
              <a:t>Application for division in the new member state(s)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7D742-4CFF-4732-ACCB-D0A808C52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063" y="458471"/>
            <a:ext cx="2657474" cy="17145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C828-03AD-4C52-B40C-8F7F3B6FFB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Default rules for assets + liabilities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52B94-48B9-470A-977C-1BE8E7472C0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Unallocated assets + liabilities allocated to all recipient companies in proportion to the share of the net assets allocated to them under the draft terms</a:t>
            </a:r>
          </a:p>
          <a:p>
            <a:pPr marL="0" lvl="0" indent="0">
              <a:buNone/>
            </a:pPr>
            <a:r>
              <a:rPr lang="en-GB"/>
              <a:t>   - for partial divisions, to all recipient companies and the company</a:t>
            </a:r>
          </a:p>
          <a:p>
            <a:pPr marL="0" lvl="0" indent="0">
              <a:buNone/>
            </a:pPr>
            <a:r>
              <a:rPr lang="en-GB"/>
              <a:t>     being divided</a:t>
            </a:r>
          </a:p>
          <a:p>
            <a:pPr lvl="0"/>
            <a:r>
              <a:rPr lang="en-GB"/>
              <a:t>Better for the terms to deal with this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94589-D84C-499A-8C25-D5BFBCF02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519" y="4001295"/>
            <a:ext cx="2143125" cy="21431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57BC-6A33-4C29-A9B1-38DA5B4EEF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Process – before general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DA93A-8128-45DF-B9E5-6F9456BA178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70000"/>
              </a:lnSpc>
            </a:pPr>
            <a:r>
              <a:rPr lang="en-GB" sz="2600"/>
              <a:t>6 weeks before general meeting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600"/>
              <a:t>   - dividing company makes available draft terms of cross border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600"/>
              <a:t>     division, report(s) to members and to employees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600"/>
              <a:t>   - independent expert appointed to examine terms and reports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600"/>
              <a:t>   - declaration of solvency made if required</a:t>
            </a:r>
          </a:p>
          <a:p>
            <a:pPr lvl="0">
              <a:lnSpc>
                <a:spcPct val="70000"/>
              </a:lnSpc>
            </a:pPr>
            <a:r>
              <a:rPr lang="en-GB" sz="2600"/>
              <a:t>1 month before general meeting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600"/>
              <a:t>   - draft terms + notice re submitting comments publicly available in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600"/>
              <a:t>     register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600"/>
              <a:t>   - Member State option to require disclosure of independent expert report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GB" sz="2600"/>
              <a:t>     in register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5171C-0072-4198-A8F8-1A3F81E55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285" y="365129"/>
            <a:ext cx="2865363" cy="15911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7BD4-F29C-41D8-A45E-821C0E1F1C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Process – general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8E77-8849-4E40-B944-E1F9B01D58F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60000"/>
              </a:lnSpc>
            </a:pPr>
            <a:r>
              <a:rPr lang="en-GB" sz="2200"/>
              <a:t>Disclosure of draft terms + 3 months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200"/>
              <a:t>    - last date for creditors to apply for safeguards</a:t>
            </a:r>
          </a:p>
          <a:p>
            <a:pPr lvl="0">
              <a:lnSpc>
                <a:spcPct val="60000"/>
              </a:lnSpc>
            </a:pPr>
            <a:r>
              <a:rPr lang="en-GB" sz="2200"/>
              <a:t>General meeting – 5 working days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200"/>
              <a:t>   - last day for receiving comments on documents</a:t>
            </a:r>
          </a:p>
          <a:p>
            <a:pPr lvl="0">
              <a:lnSpc>
                <a:spcPct val="60000"/>
              </a:lnSpc>
            </a:pPr>
            <a:r>
              <a:rPr lang="en-GB" sz="2200"/>
              <a:t>Before general meeting – reasoned response given to employees</a:t>
            </a:r>
          </a:p>
          <a:p>
            <a:pPr lvl="0">
              <a:lnSpc>
                <a:spcPct val="60000"/>
              </a:lnSpc>
            </a:pPr>
            <a:r>
              <a:rPr lang="en-GB" sz="2200"/>
              <a:t>General meeting to decide on division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200"/>
              <a:t>   - at least 2/3rds but not more than 90% of the votes represented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200"/>
              <a:t>   - inform the competent authorities about the resolution, submit approved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 sz="2200"/>
              <a:t>     terms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3BE91-3857-4AA5-AA5A-B32C61D57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171" y="1690689"/>
            <a:ext cx="2572737" cy="176799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C9FD-59F1-49EB-9C6E-3B5D7F5ED2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Process – after general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BEED6-4DE1-48F0-B458-13E96DBF8C4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60000"/>
              </a:lnSpc>
            </a:pPr>
            <a:r>
              <a:rPr lang="en-GB"/>
              <a:t>General meeting + 1 month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/>
              <a:t>    - last date for members to declare wish to dispose of shares</a:t>
            </a:r>
          </a:p>
          <a:p>
            <a:pPr lvl="0">
              <a:lnSpc>
                <a:spcPct val="60000"/>
              </a:lnSpc>
            </a:pPr>
            <a:r>
              <a:rPr lang="en-GB"/>
              <a:t>Receipt of information about general meeting + 3 months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/>
              <a:t>   - competent authority decides whether to: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/>
              <a:t>     -  issue pre-division certificate or 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/>
              <a:t>     - give company chance to complete requirements in further period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/>
              <a:t>       or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/>
              <a:t>     - carry out in depth assessment (must be completed within further 3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/>
              <a:t>       months, extendable if applicant notified)</a:t>
            </a:r>
          </a:p>
          <a:p>
            <a:pPr marL="0" lvl="0" indent="0">
              <a:lnSpc>
                <a:spcPct val="60000"/>
              </a:lnSpc>
              <a:buNone/>
            </a:pPr>
            <a:r>
              <a:rPr lang="en-GB"/>
              <a:t>   - pre-division certificate sent to other competent authorities</a:t>
            </a:r>
          </a:p>
          <a:p>
            <a:pPr lvl="0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B4A4A-2CB8-4269-8C75-4AE4EF578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948" y="154561"/>
            <a:ext cx="2143125" cy="21431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1712</Words>
  <Application>Microsoft Office PowerPoint</Application>
  <PresentationFormat>Grand écran</PresentationFormat>
  <Paragraphs>200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Cross border divisions in practice</vt:lpstr>
      <vt:lpstr>What I will cover</vt:lpstr>
      <vt:lpstr>Background to the provisions on cross-border divisions</vt:lpstr>
      <vt:lpstr>Which divisions will be covered</vt:lpstr>
      <vt:lpstr>What documents are needed?</vt:lpstr>
      <vt:lpstr>Default rules for assets + liabilities</vt:lpstr>
      <vt:lpstr>Process – before general meeting</vt:lpstr>
      <vt:lpstr>Process – general meeting</vt:lpstr>
      <vt:lpstr>Process – after general meeting</vt:lpstr>
      <vt:lpstr>Process – effective date and after</vt:lpstr>
      <vt:lpstr>Member protection</vt:lpstr>
      <vt:lpstr>Creditor protection</vt:lpstr>
      <vt:lpstr>Employee participation </vt:lpstr>
      <vt:lpstr>Review of the provisions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border divisions in practice</dc:title>
  <dc:creator>Vanessa</dc:creator>
  <cp:lastModifiedBy>Sophie Testaert</cp:lastModifiedBy>
  <cp:revision>26</cp:revision>
  <cp:lastPrinted>2019-11-11T11:45:01Z</cp:lastPrinted>
  <dcterms:created xsi:type="dcterms:W3CDTF">2019-11-04T15:29:01Z</dcterms:created>
  <dcterms:modified xsi:type="dcterms:W3CDTF">2019-12-02T10:01:02Z</dcterms:modified>
</cp:coreProperties>
</file>